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8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3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34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45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63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69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8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5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65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03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18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4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6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71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7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04E9DF-A58E-4AAC-9490-D3376C869437}" type="datetimeFigureOut">
              <a:rPr lang="ru-RU" smtClean="0"/>
              <a:t>07.01.2024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5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447F-E313-9628-28AE-DE7C36FB6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200" y="2116179"/>
            <a:ext cx="9744799" cy="155503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 №2</a:t>
            </a: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Анализ рынка акций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E7C9A-D79A-F490-3188-96996C2BE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4902" y="4727538"/>
            <a:ext cx="3553097" cy="95045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cap="none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Курс 1</a:t>
            </a:r>
            <a:r>
              <a:rPr lang="en-US" sz="2000" cap="none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T: Data Engineer</a:t>
            </a:r>
            <a:endParaRPr lang="ru-RU" sz="2000" cap="none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cap="none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Тарасов Сергей Евгеньевич</a:t>
            </a:r>
            <a:endParaRPr lang="ru-RU" sz="2000" cap="non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67245" y="2194556"/>
            <a:ext cx="3056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Итоговая</a:t>
            </a:r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аттестация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9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Пример данных в итоговой витрине (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mart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слой)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4" y="1474470"/>
            <a:ext cx="11001375" cy="50673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4827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Выводы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345" y="2994853"/>
            <a:ext cx="8551786" cy="2773325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В процессе разработки был создан </a:t>
            </a:r>
            <a:r>
              <a:rPr lang="en-US" sz="2400" dirty="0" smtClean="0"/>
              <a:t>ETL-</a:t>
            </a:r>
            <a:r>
              <a:rPr lang="ru-RU" sz="2400" dirty="0" smtClean="0"/>
              <a:t>процесс получения, преобразования и анализа курса акций</a:t>
            </a:r>
          </a:p>
          <a:p>
            <a:r>
              <a:rPr lang="ru-RU" sz="2400" dirty="0" smtClean="0"/>
              <a:t>Полученные результаты можно использовать для анализа курса акций и принятия решений о торговых операциях на бирже акций.</a:t>
            </a:r>
          </a:p>
          <a:p>
            <a:r>
              <a:rPr lang="ru-RU" sz="2400" dirty="0" smtClean="0"/>
              <a:t>В процессе выполнения работы закреплены навыки проектирования </a:t>
            </a:r>
            <a:r>
              <a:rPr lang="en-US" sz="2400" dirty="0" smtClean="0"/>
              <a:t>DWH </a:t>
            </a:r>
            <a:r>
              <a:rPr lang="ru-RU" sz="2400" dirty="0" smtClean="0"/>
              <a:t>и разработки </a:t>
            </a:r>
            <a:r>
              <a:rPr lang="en-US" sz="2400" dirty="0" smtClean="0"/>
              <a:t>ETL-</a:t>
            </a:r>
            <a:r>
              <a:rPr lang="ru-RU" sz="2400" dirty="0" smtClean="0"/>
              <a:t>процессов.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180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Задание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463CF2-54A3-89A3-5A94-6BCD90498F3D}"/>
              </a:ext>
            </a:extLst>
          </p:cNvPr>
          <p:cNvSpPr txBox="1"/>
          <p:nvPr/>
        </p:nvSpPr>
        <p:spPr>
          <a:xfrm>
            <a:off x="838200" y="1219206"/>
            <a:ext cx="1059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Общая задача: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создать ETL-процесс формирования витрин данных для анализа изменений курса валют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6246" y="2829923"/>
            <a:ext cx="8825659" cy="3416300"/>
          </a:xfrm>
        </p:spPr>
        <p:txBody>
          <a:bodyPr/>
          <a:lstStyle/>
          <a:p>
            <a:r>
              <a:rPr lang="ru-RU" sz="2000" dirty="0" smtClean="0"/>
              <a:t>Разработать </a:t>
            </a:r>
            <a:r>
              <a:rPr lang="ru-RU" sz="2000" dirty="0"/>
              <a:t>скрипты загрузки данных в 2-х режимах:</a:t>
            </a:r>
          </a:p>
          <a:p>
            <a:pPr lvl="1"/>
            <a:r>
              <a:rPr lang="ru-RU" sz="1800" dirty="0" smtClean="0"/>
              <a:t>Инициализирующий</a:t>
            </a:r>
            <a:endParaRPr lang="ru-RU" sz="1800" dirty="0"/>
          </a:p>
          <a:p>
            <a:pPr lvl="1"/>
            <a:r>
              <a:rPr lang="ru-RU" sz="1800" dirty="0" smtClean="0"/>
              <a:t>Инкрементальный</a:t>
            </a:r>
          </a:p>
          <a:p>
            <a:r>
              <a:rPr lang="ru-RU" sz="2000" dirty="0" smtClean="0"/>
              <a:t>Организовать правильную структуру хранения данных:</a:t>
            </a:r>
          </a:p>
          <a:p>
            <a:pPr lvl="1"/>
            <a:r>
              <a:rPr lang="ru-RU" sz="1800" dirty="0" smtClean="0"/>
              <a:t>Сырой </a:t>
            </a:r>
            <a:r>
              <a:rPr lang="ru-RU" sz="1800" dirty="0"/>
              <a:t>слой данных</a:t>
            </a:r>
          </a:p>
          <a:p>
            <a:pPr lvl="1"/>
            <a:r>
              <a:rPr lang="ru-RU" sz="1800" dirty="0"/>
              <a:t>Промежуточный слой</a:t>
            </a:r>
          </a:p>
          <a:p>
            <a:pPr lvl="1"/>
            <a:r>
              <a:rPr lang="ru-RU" sz="1800" dirty="0"/>
              <a:t>Слой </a:t>
            </a:r>
            <a:r>
              <a:rPr lang="ru-RU" sz="1800" dirty="0" smtClean="0"/>
              <a:t>витрин</a:t>
            </a:r>
            <a:endParaRPr lang="en-US" sz="1800" dirty="0"/>
          </a:p>
          <a:p>
            <a:r>
              <a:rPr lang="ru-RU" sz="2000" dirty="0" smtClean="0"/>
              <a:t>Источник данных: </a:t>
            </a:r>
            <a:r>
              <a:rPr lang="en-US" sz="2000" dirty="0"/>
              <a:t>API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https://www.alphavantage.co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0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План реализации проекта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6246" y="2829923"/>
            <a:ext cx="8825659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2000" dirty="0" smtClean="0"/>
              <a:t>Анализ источника данных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Проектирование </a:t>
            </a:r>
            <a:r>
              <a:rPr lang="en-US" sz="2000" dirty="0" smtClean="0"/>
              <a:t>ER-</a:t>
            </a:r>
            <a:r>
              <a:rPr lang="ru-RU" sz="2000" dirty="0" smtClean="0"/>
              <a:t>диаграммы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Определение стека технологий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Реализация инициирующей загрузки данных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Реализация инкрементальной загрузки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9192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Анализ источника данных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1410" y="2481580"/>
            <a:ext cx="9530463" cy="407597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В качестве источника данных используется </a:t>
            </a:r>
            <a:r>
              <a:rPr lang="en-US" sz="2000" dirty="0" smtClean="0"/>
              <a:t>API </a:t>
            </a:r>
            <a:r>
              <a:rPr lang="ru-RU" sz="2000" dirty="0" smtClean="0"/>
              <a:t>сервиса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www.alphavantage.co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процессе изучения</a:t>
            </a:r>
            <a:r>
              <a:rPr lang="en-US" dirty="0" smtClean="0"/>
              <a:t> API Alpha vantage, </a:t>
            </a:r>
            <a:r>
              <a:rPr lang="ru-RU" dirty="0" smtClean="0"/>
              <a:t>были определены параметры, которые позволяют получить необходимую для построения витрины информацию. </a:t>
            </a:r>
          </a:p>
          <a:p>
            <a:pPr marL="0" indent="0">
              <a:buNone/>
            </a:pPr>
            <a:r>
              <a:rPr lang="ru-RU" b="1" dirty="0" smtClean="0"/>
              <a:t>Параметры:</a:t>
            </a:r>
          </a:p>
          <a:p>
            <a:r>
              <a:rPr lang="en-US" dirty="0" smtClean="0"/>
              <a:t>function</a:t>
            </a:r>
            <a:r>
              <a:rPr lang="ru-RU" dirty="0" smtClean="0"/>
              <a:t>: </a:t>
            </a:r>
            <a:r>
              <a:rPr lang="en-US" dirty="0" smtClean="0"/>
              <a:t>TIME_SERIES_INTRADAY</a:t>
            </a:r>
          </a:p>
          <a:p>
            <a:r>
              <a:rPr lang="en-US" dirty="0" smtClean="0"/>
              <a:t>symbol: </a:t>
            </a:r>
            <a:r>
              <a:rPr lang="ru-RU" dirty="0" smtClean="0"/>
              <a:t>аббревиатура акции (напр. </a:t>
            </a:r>
            <a:r>
              <a:rPr lang="en-US" dirty="0" smtClean="0"/>
              <a:t>IBM)</a:t>
            </a:r>
            <a:endParaRPr lang="ru-RU" dirty="0" smtClean="0"/>
          </a:p>
          <a:p>
            <a:r>
              <a:rPr lang="en-US" dirty="0" smtClean="0"/>
              <a:t>Interval: 5min</a:t>
            </a:r>
          </a:p>
          <a:p>
            <a:r>
              <a:rPr lang="en-US" dirty="0" smtClean="0"/>
              <a:t>month: </a:t>
            </a:r>
            <a:r>
              <a:rPr lang="ru-RU" dirty="0" smtClean="0"/>
              <a:t>месяц, за который необходимо получить данные (напр. 2023-12)</a:t>
            </a:r>
          </a:p>
          <a:p>
            <a:r>
              <a:rPr lang="en-US" dirty="0" err="1" smtClean="0"/>
              <a:t>apikey</a:t>
            </a:r>
            <a:r>
              <a:rPr lang="en-US" dirty="0" smtClean="0"/>
              <a:t>: </a:t>
            </a:r>
            <a:r>
              <a:rPr lang="ru-RU" dirty="0" smtClean="0"/>
              <a:t>индивидуальный ключ для использования </a:t>
            </a:r>
            <a:r>
              <a:rPr lang="en-US" dirty="0" smtClean="0"/>
              <a:t>API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136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ER-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диаграмма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" y="1332631"/>
            <a:ext cx="9090677" cy="5366525"/>
          </a:xfr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63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Стек технологий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305" y="2481580"/>
            <a:ext cx="10437495" cy="4266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Python:</a:t>
            </a:r>
            <a:r>
              <a:rPr lang="en-US" dirty="0" smtClean="0"/>
              <a:t> </a:t>
            </a:r>
            <a:r>
              <a:rPr lang="ru-RU" dirty="0" smtClean="0"/>
              <a:t>Используется для написание скриптов получения данных по </a:t>
            </a:r>
            <a:r>
              <a:rPr lang="en-US" dirty="0" smtClean="0"/>
              <a:t>API, </a:t>
            </a:r>
            <a:r>
              <a:rPr lang="ru-RU" dirty="0" smtClean="0"/>
              <a:t>трансформации данных а также записи данных в БД.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err="1" smtClean="0"/>
              <a:t>Postgres</a:t>
            </a:r>
            <a:r>
              <a:rPr lang="en-US" dirty="0" smtClean="0"/>
              <a:t>: </a:t>
            </a:r>
            <a:r>
              <a:rPr lang="ru-RU" dirty="0" smtClean="0"/>
              <a:t>Используется для хранения данных. Выбрал </a:t>
            </a:r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ru-RU" dirty="0" smtClean="0"/>
              <a:t>т.к. предполагается не значительный объем базы данных. А также из-за простоты и удобства работы для разработчика.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/>
              <a:t>Docker:</a:t>
            </a:r>
            <a:r>
              <a:rPr lang="en-US" dirty="0" smtClean="0"/>
              <a:t> </a:t>
            </a:r>
            <a:r>
              <a:rPr lang="ru-RU" dirty="0" smtClean="0"/>
              <a:t>Используется для быстрой и удобной сборки и развертывания проекта на различных машинах.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err="1" smtClean="0"/>
              <a:t>Crontab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Очень хотелось использовать </a:t>
            </a:r>
            <a:r>
              <a:rPr lang="en-US" dirty="0" smtClean="0"/>
              <a:t>airflow </a:t>
            </a:r>
            <a:r>
              <a:rPr lang="ru-RU" dirty="0" smtClean="0"/>
              <a:t>для создания отдельных </a:t>
            </a:r>
            <a:r>
              <a:rPr lang="ru-RU" dirty="0" err="1" smtClean="0"/>
              <a:t>дагов</a:t>
            </a:r>
            <a:r>
              <a:rPr lang="ru-RU" dirty="0" smtClean="0"/>
              <a:t> для инициализации и инкрементальной загрузки данных, но к сожаления на моем ПК не удалось настроить работу даже версии 1.</a:t>
            </a:r>
            <a:r>
              <a:rPr lang="en-US" dirty="0" smtClean="0"/>
              <a:t>x. </a:t>
            </a:r>
            <a:r>
              <a:rPr lang="ru-RU" dirty="0" smtClean="0"/>
              <a:t>Пришлось воспользоваться </a:t>
            </a:r>
            <a:r>
              <a:rPr lang="en-US" dirty="0" err="1" smtClean="0"/>
              <a:t>crontab</a:t>
            </a:r>
            <a:r>
              <a:rPr lang="en-US" dirty="0" smtClean="0"/>
              <a:t> </a:t>
            </a:r>
            <a:r>
              <a:rPr lang="ru-RU" dirty="0" smtClean="0"/>
              <a:t>для автоматизации этих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0812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Этап инициализации данных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898268"/>
            <a:ext cx="9544291" cy="2808050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Создаются три слоя данных, и таблицы в них.</a:t>
            </a:r>
          </a:p>
          <a:p>
            <a:r>
              <a:rPr lang="ru-RU" sz="2000" dirty="0" smtClean="0"/>
              <a:t>Таблицы наполняются </a:t>
            </a:r>
            <a:r>
              <a:rPr lang="ru-RU" sz="2000" dirty="0" err="1" smtClean="0"/>
              <a:t>предзагруженными</a:t>
            </a:r>
            <a:r>
              <a:rPr lang="ru-RU" sz="2000" dirty="0" smtClean="0"/>
              <a:t> данными из</a:t>
            </a:r>
            <a:r>
              <a:rPr lang="en-US" sz="2000" dirty="0" smtClean="0"/>
              <a:t> csv</a:t>
            </a:r>
            <a:r>
              <a:rPr lang="ru-RU" sz="2000" dirty="0" smtClean="0"/>
              <a:t> файлов. Эти файлы были созданы, для обхода ограничения </a:t>
            </a:r>
            <a:r>
              <a:rPr lang="en-US" sz="2000" dirty="0" smtClean="0"/>
              <a:t>API </a:t>
            </a:r>
            <a:r>
              <a:rPr lang="ru-RU" sz="2000" dirty="0" smtClean="0"/>
              <a:t>на 25 запросов в сутки. В них собраны данные из предыдущих периодов</a:t>
            </a:r>
          </a:p>
          <a:p>
            <a:r>
              <a:rPr lang="ru-RU" sz="2000" dirty="0" smtClean="0"/>
              <a:t>Происходит актуализация данных, догружаются данные, которых не хватает в </a:t>
            </a:r>
            <a:r>
              <a:rPr lang="en-US" sz="2000" dirty="0" smtClean="0"/>
              <a:t>csv</a:t>
            </a:r>
            <a:r>
              <a:rPr lang="ru-RU" sz="2000" dirty="0" smtClean="0"/>
              <a:t>-файлах.</a:t>
            </a:r>
          </a:p>
          <a:p>
            <a:r>
              <a:rPr lang="ru-RU" sz="2000" dirty="0" smtClean="0"/>
              <a:t>Происходит наполнение всех слоев данными, и расчет итоговой витрины</a:t>
            </a:r>
          </a:p>
        </p:txBody>
      </p:sp>
    </p:spTree>
    <p:extLst>
      <p:ext uri="{BB962C8B-B14F-4D97-AF65-F5344CB8AC3E}">
        <p14:creationId xmlns:p14="http://schemas.microsoft.com/office/powerpoint/2010/main" val="6677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Этап инкрементальной загрузки данных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6305" y="3106613"/>
            <a:ext cx="8551786" cy="277332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Инкрементальная загрузка догружает данные за последний день</a:t>
            </a:r>
          </a:p>
          <a:p>
            <a:r>
              <a:rPr lang="ru-RU" sz="2400" dirty="0" smtClean="0"/>
              <a:t>Происходит пересчет итоговой витрины</a:t>
            </a:r>
          </a:p>
          <a:p>
            <a:r>
              <a:rPr lang="ru-RU" sz="2400" dirty="0" smtClean="0"/>
              <a:t>Запускается с помощью </a:t>
            </a:r>
            <a:r>
              <a:rPr lang="en-US" sz="2400" dirty="0" err="1" smtClean="0"/>
              <a:t>cron</a:t>
            </a:r>
            <a:r>
              <a:rPr lang="en-US" sz="2400" dirty="0" smtClean="0"/>
              <a:t>, </a:t>
            </a:r>
            <a:r>
              <a:rPr lang="ru-RU" sz="2400" dirty="0" smtClean="0"/>
              <a:t>настроена на запуск в 6:00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26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Пример входных данных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(raw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слой)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673896"/>
            <a:ext cx="9744075" cy="43719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910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638</TotalTime>
  <Words>418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Segoe UI</vt:lpstr>
      <vt:lpstr>Wingdings 3</vt:lpstr>
      <vt:lpstr>Совет директоров</vt:lpstr>
      <vt:lpstr> Проект №2 Анализ рынка акций</vt:lpstr>
      <vt:lpstr>Задание</vt:lpstr>
      <vt:lpstr>План реализации проекта</vt:lpstr>
      <vt:lpstr>Анализ источника данных</vt:lpstr>
      <vt:lpstr>ER-диаграмма</vt:lpstr>
      <vt:lpstr>Стек технологий</vt:lpstr>
      <vt:lpstr>Этап инициализации данных</vt:lpstr>
      <vt:lpstr>Этап инкрементальной загрузки данных</vt:lpstr>
      <vt:lpstr>Пример входных данных (raw слой)</vt:lpstr>
      <vt:lpstr>Пример данных в итоговой витрине (mart слой)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аттестация  по курсу Data Engineer, осенний поток 2023</dc:title>
  <dc:creator>starasov@sdvor.com</dc:creator>
  <cp:lastModifiedBy>Тарасов Сергей</cp:lastModifiedBy>
  <cp:revision>25</cp:revision>
  <dcterms:created xsi:type="dcterms:W3CDTF">2023-12-08T13:55:50Z</dcterms:created>
  <dcterms:modified xsi:type="dcterms:W3CDTF">2024-01-07T08:12:08Z</dcterms:modified>
  <cp:contentStatus/>
</cp:coreProperties>
</file>