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  <p:sldMasterId id="2147483690" r:id="rId4"/>
    <p:sldMasterId id="2147483700" r:id="rId5"/>
    <p:sldMasterId id="2147483710" r:id="rId6"/>
    <p:sldMasterId id="2147483720" r:id="rId7"/>
  </p:sldMasterIdLst>
  <p:notesMasterIdLst>
    <p:notesMasterId r:id="rId19"/>
  </p:notesMasterIdLst>
  <p:sldIdLst>
    <p:sldId id="256" r:id="rId8"/>
    <p:sldId id="5393" r:id="rId9"/>
    <p:sldId id="5394" r:id="rId10"/>
    <p:sldId id="5395" r:id="rId11"/>
    <p:sldId id="5371" r:id="rId12"/>
    <p:sldId id="5372" r:id="rId13"/>
    <p:sldId id="5373" r:id="rId14"/>
    <p:sldId id="5374" r:id="rId15"/>
    <p:sldId id="5375" r:id="rId16"/>
    <p:sldId id="5376" r:id="rId17"/>
    <p:sldId id="53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9085-5465-4255-A51D-56EBA220C0E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085F9-4082-4B94-9EDF-8974727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3251" y="152401"/>
            <a:ext cx="6407149" cy="29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1933" y="381001"/>
            <a:ext cx="9677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785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1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307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D391-3E82-3D46-9300-E6A9E384E111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AA4-1D61-D540-9621-0A3406ED7FE0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3594" y="152400"/>
            <a:ext cx="6406807" cy="297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905" y="381001"/>
            <a:ext cx="9679364" cy="4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0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4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27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5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10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2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1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7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13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3251" y="152401"/>
            <a:ext cx="6407149" cy="29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1933" y="381001"/>
            <a:ext cx="9677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C8C9D6-0841-46EF-95C4-3AF0FD015557}" type="datetime12">
              <a:rPr lang="en-US" smtClean="0"/>
              <a:t>9:32 AM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12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3C8660-D9FF-41EF-B58F-BE8563B68ACB}" type="datetime12">
              <a:rPr lang="en-US" smtClean="0"/>
              <a:t>9:32 AM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1457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AD7C8-FA56-4E9F-999D-7C53865AD590}" type="datetime12">
              <a:rPr lang="en-US" smtClean="0"/>
              <a:t>9:32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4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16F6B9-41D8-4357-9970-34C41B0F80BA}" type="datetime12">
              <a:rPr lang="en-US" smtClean="0"/>
              <a:t>9:32 AM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2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63B9F581-9177-42D8-8F98-C89B75645E39}" type="datetime12">
              <a:rPr lang="en-US" smtClean="0"/>
              <a:t>9:32 AM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6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445000-CD31-4C92-9514-655103BBC595}" type="datetime12">
              <a:rPr lang="en-US" smtClean="0"/>
              <a:t>9:32 AM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4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F2F4B6-CDB2-48E0-99AF-107F2A588004}" type="datetime12">
              <a:rPr lang="en-US" smtClean="0"/>
              <a:t>9:32 AM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2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3988F-E78B-4A13-B6D9-DDFCE000D5E1}" type="datetime12">
              <a:rPr lang="en-US" smtClean="0"/>
              <a:t>9:32 AM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5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1931A-3AAF-4668-981A-B94E869AA94F}" type="datetime12">
              <a:rPr lang="en-US" smtClean="0"/>
              <a:t>9:32 AM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6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74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D391-3E82-3D46-9300-E6A9E384E111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AA4-1D61-D540-9621-0A3406ED7FE0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3594" y="152400"/>
            <a:ext cx="6406807" cy="297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905" y="381001"/>
            <a:ext cx="9679364" cy="4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26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716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7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131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05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47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25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478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6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3251" y="152401"/>
            <a:ext cx="6407149" cy="29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1933" y="381001"/>
            <a:ext cx="9677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AD391-3E82-3D46-9300-E6A9E384E111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AAAA4-1D61-D540-9621-0A3406ED7FE0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83594" y="152400"/>
            <a:ext cx="6406807" cy="297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905" y="381001"/>
            <a:ext cx="9679364" cy="4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99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085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873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64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337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91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771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945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33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D391-3E82-3D46-9300-E6A9E384E111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AA4-1D61-D540-9621-0A3406ED7FE0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3594" y="152400"/>
            <a:ext cx="6406807" cy="297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905" y="381001"/>
            <a:ext cx="9679364" cy="4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564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6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647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728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557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613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098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568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468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D6D08"/>
              </a:buClr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1pPr>
            <a:lvl2pPr marL="742950" indent="-285750">
              <a:buClr>
                <a:srgbClr val="FD6D08"/>
              </a:buClr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2pPr>
            <a:lvl3pPr marL="1143000" indent="-228600">
              <a:buClr>
                <a:srgbClr val="FD6D08"/>
              </a:buClr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3pPr>
            <a:lvl4pPr marL="1600200" indent="-228600">
              <a:buClr>
                <a:srgbClr val="FD6D08"/>
              </a:buClr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4pPr>
            <a:lvl5pPr marL="2057400" indent="-228600">
              <a:buClr>
                <a:srgbClr val="FD6D08"/>
              </a:buClr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1"/>
            <a:ext cx="1863817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3417" y="6356351"/>
            <a:ext cx="3860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217" y="6356351"/>
            <a:ext cx="284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616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2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Clr>
                <a:srgbClr val="FD6D08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FD6D08"/>
              </a:buClr>
              <a:buFont typeface="Wingdings" panose="05000000000000000000" pitchFamily="2" charset="2"/>
              <a:buChar char="§"/>
              <a:defRPr sz="2400"/>
            </a:lvl2pPr>
            <a:lvl3pPr marL="11430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2000"/>
            </a:lvl3pPr>
            <a:lvl4pPr marL="16002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4pPr>
            <a:lvl5pPr marL="20574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Clr>
                <a:srgbClr val="FD6D08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FD6D08"/>
              </a:buClr>
              <a:buFont typeface="Wingdings" panose="05000000000000000000" pitchFamily="2" charset="2"/>
              <a:buChar char="§"/>
              <a:defRPr sz="2400"/>
            </a:lvl2pPr>
            <a:lvl3pPr marL="11430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2000"/>
            </a:lvl3pPr>
            <a:lvl4pPr marL="16002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4pPr>
            <a:lvl5pPr marL="20574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91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342900" indent="-342900">
              <a:buClr>
                <a:srgbClr val="FD6D08"/>
              </a:buClr>
              <a:buFont typeface="Wingdings" panose="05000000000000000000" pitchFamily="2" charset="2"/>
              <a:buChar char="§"/>
              <a:defRPr sz="2400"/>
            </a:lvl1pPr>
            <a:lvl2pPr marL="742950" indent="-285750">
              <a:buClr>
                <a:srgbClr val="FD6D08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342900" indent="-342900">
              <a:buClr>
                <a:srgbClr val="FD6D08"/>
              </a:buClr>
              <a:buFont typeface="Wingdings" panose="05000000000000000000" pitchFamily="2" charset="2"/>
              <a:buChar char="§"/>
              <a:defRPr sz="2400"/>
            </a:lvl1pPr>
            <a:lvl2pPr marL="742950" indent="-285750">
              <a:buClr>
                <a:srgbClr val="FD6D08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690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43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36439" y="4021296"/>
            <a:ext cx="768389" cy="576105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 descr="UT_logo_RGB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524" t="-7509" r="-4657" b="-14348"/>
          <a:stretch/>
        </p:blipFill>
        <p:spPr>
          <a:xfrm>
            <a:off x="4693920" y="4005072"/>
            <a:ext cx="2865120" cy="1517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26884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946-7715-468F-AC80-CFFC64CF217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62D0-8439-4610-8038-3443D82B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652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107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436-E58E-BB45-8446-3F1833EEE517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D4FC-6C9F-D447-BEA6-8D5DBF0B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30400" y="457200"/>
            <a:ext cx="1005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30400" y="1752600"/>
            <a:ext cx="10058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412E3AAD-6B5C-4BCB-B21E-56129517F8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4568" y="220663"/>
            <a:ext cx="508423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39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730" r:id="rId10"/>
    <p:sldLayoutId id="214748373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666666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79646"/>
        </a:buClr>
        <a:buFont typeface="Wingdings" pitchFamily="2" charset="2"/>
        <a:buChar char="§"/>
        <a:defRPr sz="3200" kern="1200">
          <a:solidFill>
            <a:srgbClr val="474747"/>
          </a:solidFill>
          <a:latin typeface="Georgia"/>
          <a:ea typeface="+mn-ea"/>
          <a:cs typeface="+mn-cs"/>
        </a:defRPr>
      </a:lvl1pPr>
      <a:lvl2pPr marL="64770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74747"/>
          </a:solidFill>
          <a:latin typeface="Georgia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74747"/>
          </a:solidFill>
          <a:latin typeface="Georgia"/>
          <a:ea typeface="+mn-ea"/>
          <a:cs typeface="+mn-cs"/>
        </a:defRPr>
      </a:lvl3pPr>
      <a:lvl4pPr marL="123348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74747"/>
          </a:solidFill>
          <a:latin typeface="Georgia"/>
          <a:ea typeface="+mn-ea"/>
          <a:cs typeface="+mn-cs"/>
        </a:defRPr>
      </a:lvl4pPr>
      <a:lvl5pPr marL="1508125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74747"/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752600"/>
            <a:ext cx="10058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299" y="221108"/>
            <a:ext cx="5084501" cy="2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9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200" kern="1200">
          <a:solidFill>
            <a:schemeClr val="tx1">
              <a:lumMod val="75000"/>
              <a:lumOff val="25000"/>
            </a:schemeClr>
          </a:solidFill>
          <a:latin typeface="Georg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32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1pPr>
      <a:lvl2pPr marL="649224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3pPr>
      <a:lvl4pPr marL="123444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4pPr>
      <a:lvl5pPr marL="150876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30400" y="457200"/>
            <a:ext cx="1005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30400" y="1752600"/>
            <a:ext cx="10058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6D3C8660-D9FF-41EF-B58F-BE8563B68ACB}" type="datetime12">
              <a:rPr lang="en-US" smtClean="0"/>
              <a:t>9:32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4568" y="220663"/>
            <a:ext cx="508423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1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666666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79646"/>
        </a:buClr>
        <a:buFont typeface="Wingdings" pitchFamily="2" charset="2"/>
        <a:buChar char="§"/>
        <a:defRPr sz="3200" kern="1200">
          <a:solidFill>
            <a:srgbClr val="474747"/>
          </a:solidFill>
          <a:latin typeface="Georgia"/>
          <a:ea typeface="+mn-ea"/>
          <a:cs typeface="+mn-cs"/>
        </a:defRPr>
      </a:lvl1pPr>
      <a:lvl2pPr marL="64770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74747"/>
          </a:solidFill>
          <a:latin typeface="Georgia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74747"/>
          </a:solidFill>
          <a:latin typeface="Georgia"/>
          <a:ea typeface="+mn-ea"/>
          <a:cs typeface="+mn-cs"/>
        </a:defRPr>
      </a:lvl3pPr>
      <a:lvl4pPr marL="123348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74747"/>
          </a:solidFill>
          <a:latin typeface="Georgia"/>
          <a:ea typeface="+mn-ea"/>
          <a:cs typeface="+mn-cs"/>
        </a:defRPr>
      </a:lvl4pPr>
      <a:lvl5pPr marL="1508125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74747"/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752600"/>
            <a:ext cx="10058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299" y="221108"/>
            <a:ext cx="5084501" cy="2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200" kern="1200">
          <a:solidFill>
            <a:schemeClr val="tx1">
              <a:lumMod val="75000"/>
              <a:lumOff val="25000"/>
            </a:schemeClr>
          </a:solidFill>
          <a:latin typeface="Georg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32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1pPr>
      <a:lvl2pPr marL="649224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3pPr>
      <a:lvl4pPr marL="123444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4pPr>
      <a:lvl5pPr marL="150876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30400" y="457200"/>
            <a:ext cx="1005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30400" y="1752600"/>
            <a:ext cx="10058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6D3C8660-D9FF-41EF-B58F-BE8563B68ACB}" type="datetime12">
              <a:rPr lang="en-US" smtClean="0"/>
              <a:t>9:32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4568" y="220663"/>
            <a:ext cx="508423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0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666666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79646"/>
        </a:buClr>
        <a:buFont typeface="Wingdings" pitchFamily="2" charset="2"/>
        <a:buChar char="§"/>
        <a:defRPr sz="3200" kern="1200">
          <a:solidFill>
            <a:srgbClr val="474747"/>
          </a:solidFill>
          <a:latin typeface="Georgia"/>
          <a:ea typeface="+mn-ea"/>
          <a:cs typeface="+mn-cs"/>
        </a:defRPr>
      </a:lvl1pPr>
      <a:lvl2pPr marL="64770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74747"/>
          </a:solidFill>
          <a:latin typeface="Georgia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74747"/>
          </a:solidFill>
          <a:latin typeface="Georgia"/>
          <a:ea typeface="+mn-ea"/>
          <a:cs typeface="+mn-cs"/>
        </a:defRPr>
      </a:lvl3pPr>
      <a:lvl4pPr marL="123348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74747"/>
          </a:solidFill>
          <a:latin typeface="Georgia"/>
          <a:ea typeface="+mn-ea"/>
          <a:cs typeface="+mn-cs"/>
        </a:defRPr>
      </a:lvl4pPr>
      <a:lvl5pPr marL="1508125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74747"/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752600"/>
            <a:ext cx="10058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7/13/2023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299" y="221108"/>
            <a:ext cx="5084501" cy="2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200" kern="1200">
          <a:solidFill>
            <a:schemeClr val="tx1">
              <a:lumMod val="75000"/>
              <a:lumOff val="25000"/>
            </a:schemeClr>
          </a:solidFill>
          <a:latin typeface="Georg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32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1pPr>
      <a:lvl2pPr marL="649224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3pPr>
      <a:lvl4pPr marL="123444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4pPr>
      <a:lvl5pPr marL="150876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T_logo_RIGHT_KNOCKOUT.eps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1398" y="6441968"/>
            <a:ext cx="1880492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8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D6D08"/>
        </a:buClr>
        <a:buFont typeface="Wingdings" panose="05000000000000000000" pitchFamily="2" charset="2"/>
        <a:buChar char="§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D6D08"/>
        </a:buClr>
        <a:buFont typeface="Wingdings" panose="05000000000000000000" pitchFamily="2" charset="2"/>
        <a:buChar char="§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D6D08"/>
        </a:buClr>
        <a:buFont typeface="Wingdings" panose="05000000000000000000" pitchFamily="2" charset="2"/>
        <a:buChar char="§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D6D08"/>
        </a:buClr>
        <a:buFont typeface="Wingdings" panose="05000000000000000000" pitchFamily="2" charset="2"/>
        <a:buChar char="§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D6D08"/>
        </a:buClr>
        <a:buFont typeface="Wingdings" panose="05000000000000000000" pitchFamily="2" charset="2"/>
        <a:buChar char="§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766" y="1905001"/>
            <a:ext cx="10045301" cy="1470025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</a:rPr>
              <a:t>Bayesian Inference and Structured Gaussian Processes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972" y="3967272"/>
            <a:ext cx="9727095" cy="10747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Sergei V. Kalinin</a:t>
            </a:r>
          </a:p>
        </p:txBody>
      </p:sp>
    </p:spTree>
    <p:extLst>
      <p:ext uri="{BB962C8B-B14F-4D97-AF65-F5344CB8AC3E}">
        <p14:creationId xmlns:p14="http://schemas.microsoft.com/office/powerpoint/2010/main" val="200818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FEAA8C-508B-4FE8-AF71-BBD8971A0A1A}"/>
              </a:ext>
            </a:extLst>
          </p:cNvPr>
          <p:cNvGrpSpPr>
            <a:grpSpLocks noChangeAspect="1"/>
          </p:cNvGrpSpPr>
          <p:nvPr/>
        </p:nvGrpSpPr>
        <p:grpSpPr>
          <a:xfrm>
            <a:off x="3610918" y="879180"/>
            <a:ext cx="7240666" cy="5978820"/>
            <a:chOff x="2606394" y="1164336"/>
            <a:chExt cx="6766560" cy="5587337"/>
          </a:xfrm>
        </p:grpSpPr>
        <p:pic>
          <p:nvPicPr>
            <p:cNvPr id="4" name="Picture 3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5FC38103-980A-4161-B8F6-64C522839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7"/>
            <a:stretch/>
          </p:blipFill>
          <p:spPr>
            <a:xfrm>
              <a:off x="2606394" y="1164336"/>
              <a:ext cx="6766560" cy="558733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0035B2-561E-419A-9011-91AAD39613B0}"/>
                </a:ext>
              </a:extLst>
            </p:cNvPr>
            <p:cNvSpPr/>
            <p:nvPr/>
          </p:nvSpPr>
          <p:spPr>
            <a:xfrm>
              <a:off x="2849526" y="1169581"/>
              <a:ext cx="308344" cy="32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2FABEE-726A-45F8-B364-963974C62D13}"/>
                </a:ext>
              </a:extLst>
            </p:cNvPr>
            <p:cNvSpPr/>
            <p:nvPr/>
          </p:nvSpPr>
          <p:spPr>
            <a:xfrm>
              <a:off x="6287395" y="1194389"/>
              <a:ext cx="308344" cy="32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99BF5-BB5A-4C23-847B-61A8E887BA8B}"/>
                </a:ext>
              </a:extLst>
            </p:cNvPr>
            <p:cNvSpPr/>
            <p:nvPr/>
          </p:nvSpPr>
          <p:spPr>
            <a:xfrm>
              <a:off x="2874335" y="3703674"/>
              <a:ext cx="308344" cy="32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7D7380-4CA3-4C5C-9CE5-9DF0F1C03514}"/>
                </a:ext>
              </a:extLst>
            </p:cNvPr>
            <p:cNvSpPr/>
            <p:nvPr/>
          </p:nvSpPr>
          <p:spPr>
            <a:xfrm>
              <a:off x="6280305" y="3728482"/>
              <a:ext cx="308344" cy="32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49ECF0-4E28-489B-B7A8-743F5F5EB5A2}"/>
              </a:ext>
            </a:extLst>
          </p:cNvPr>
          <p:cNvSpPr txBox="1"/>
          <p:nvPr/>
        </p:nvSpPr>
        <p:spPr>
          <a:xfrm>
            <a:off x="4183520" y="555096"/>
            <a:ext cx="2598144" cy="6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Vanilla GP-BO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overlay with ‘ground truth’</a:t>
            </a: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9A0BB-8B02-4057-A7BF-DBF84DD21E54}"/>
              </a:ext>
            </a:extLst>
          </p:cNvPr>
          <p:cNvSpPr txBox="1"/>
          <p:nvPr/>
        </p:nvSpPr>
        <p:spPr>
          <a:xfrm>
            <a:off x="7705534" y="558637"/>
            <a:ext cx="2598144" cy="6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sGP</a:t>
            </a: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-BO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overlay with ‘ground truth’</a:t>
            </a: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2DBFA-0CB0-441D-8094-8C7546D82D67}"/>
              </a:ext>
            </a:extLst>
          </p:cNvPr>
          <p:cNvSpPr txBox="1"/>
          <p:nvPr/>
        </p:nvSpPr>
        <p:spPr>
          <a:xfrm>
            <a:off x="4176431" y="3566879"/>
            <a:ext cx="2598144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overlay with prediction</a:t>
            </a: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4C0A0-3339-4E59-A205-74B16D93D84F}"/>
              </a:ext>
            </a:extLst>
          </p:cNvPr>
          <p:cNvSpPr txBox="1"/>
          <p:nvPr/>
        </p:nvSpPr>
        <p:spPr>
          <a:xfrm>
            <a:off x="7698444" y="3570420"/>
            <a:ext cx="2598144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overlay with prediction</a:t>
            </a: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4ABB6-A07C-4A80-8D35-D41F33BBC886}"/>
              </a:ext>
            </a:extLst>
          </p:cNvPr>
          <p:cNvSpPr txBox="1"/>
          <p:nvPr/>
        </p:nvSpPr>
        <p:spPr>
          <a:xfrm>
            <a:off x="1175281" y="2542306"/>
            <a:ext cx="210469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Probabilistic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14789D-8ED8-4C49-B3B8-18867F93D0EB}"/>
                  </a:ext>
                </a:extLst>
              </p:cNvPr>
              <p:cNvSpPr txBox="1"/>
              <p:nvPr/>
            </p:nvSpPr>
            <p:spPr>
              <a:xfrm>
                <a:off x="1217803" y="2916843"/>
                <a:ext cx="2827523" cy="1243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12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0" lang="en-US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n-US" sz="1799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tanh</m:t>
                        </m:r>
                        <m:r>
                          <a:rPr kumimoji="0" lang="en-US" sz="1799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kumimoji="0" lang="en-US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0" lang="en-US" sz="1799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sz="1799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799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kumimoji="0" lang="en-US" sz="1799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en-US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kumimoji="0" lang="en-US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kumimoji="0" lang="en-US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1799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799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kumimoji="0" lang="en-US" sz="1799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0" lang="en-US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kumimoji="0" lang="en-US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Arial" charset="0"/>
                  </a:rPr>
                  <a:t> </a:t>
                </a:r>
              </a:p>
              <a:p>
                <a:pPr marL="0" marR="0" lvl="0" indent="0" algn="l" defTabSz="91412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Arial" charset="0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Arial" charset="0"/>
                  </a:rPr>
                  <a:t> is a third-degree polynomial with normal priors on its parameters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14789D-8ED8-4C49-B3B8-18867F93D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803" y="2916843"/>
                <a:ext cx="2827523" cy="1243158"/>
              </a:xfrm>
              <a:prstGeom prst="rect">
                <a:avLst/>
              </a:prstGeom>
              <a:blipFill>
                <a:blip r:embed="rId3"/>
                <a:stretch>
                  <a:fillRect l="-9483" t="-38235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68484BAD-D895-470B-920A-9171BB10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241" y="33641"/>
            <a:ext cx="11427023" cy="487954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Application to </a:t>
            </a:r>
            <a:r>
              <a:rPr lang="en-US" sz="3000" dirty="0" err="1"/>
              <a:t>Ising</a:t>
            </a:r>
            <a:r>
              <a:rPr lang="en-US" sz="30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28812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E2E1-812A-C714-C1F2-F40C0CFC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2802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62DF-74C7-C7F9-DAAF-BEB2E062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7" y="0"/>
            <a:ext cx="11166764" cy="487698"/>
          </a:xfrm>
          <a:solidFill>
            <a:schemeClr val="bg1"/>
          </a:solidFill>
        </p:spPr>
        <p:txBody>
          <a:bodyPr/>
          <a:lstStyle/>
          <a:p>
            <a:r>
              <a:rPr lang="en-US" sz="3000" dirty="0"/>
              <a:t>What have we learned from lecture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FE3EA-C25C-5D18-82D7-F392911C9CA6}"/>
              </a:ext>
            </a:extLst>
          </p:cNvPr>
          <p:cNvSpPr txBox="1"/>
          <p:nvPr/>
        </p:nvSpPr>
        <p:spPr>
          <a:xfrm>
            <a:off x="1112858" y="953471"/>
            <a:ext cx="38849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Gaussian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and kernel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Priors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Noise Priors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Posteriors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Bayesian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Bayesian Optimization based on Gaussian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Acquisition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38C56-0376-E392-1FDA-6BFA0DA9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05"/>
          <a:stretch/>
        </p:blipFill>
        <p:spPr bwMode="auto">
          <a:xfrm>
            <a:off x="5074861" y="714945"/>
            <a:ext cx="6539990" cy="54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27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6653-EF78-F8A7-6AD5-57873340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49" y="876539"/>
            <a:ext cx="11372771" cy="4047778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Bayesian Inference</a:t>
            </a:r>
          </a:p>
          <a:p>
            <a:r>
              <a:rPr lang="en-US" sz="2400" dirty="0">
                <a:latin typeface="+mn-lt"/>
              </a:rPr>
              <a:t>Prior Distribution</a:t>
            </a:r>
          </a:p>
          <a:p>
            <a:r>
              <a:rPr lang="en-US" sz="2400" dirty="0">
                <a:latin typeface="+mn-lt"/>
              </a:rPr>
              <a:t>Posterior Distribution</a:t>
            </a:r>
          </a:p>
          <a:p>
            <a:r>
              <a:rPr lang="en-US" sz="2400" dirty="0">
                <a:latin typeface="+mn-lt"/>
              </a:rPr>
              <a:t>Least Square Fit</a:t>
            </a:r>
          </a:p>
          <a:p>
            <a:r>
              <a:rPr lang="en-US" sz="2400" dirty="0">
                <a:latin typeface="+mn-lt"/>
              </a:rPr>
              <a:t>WAIC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13791-D21D-1D77-97AD-6EC18A50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65" y="0"/>
            <a:ext cx="11185236" cy="487698"/>
          </a:xfrm>
          <a:solidFill>
            <a:schemeClr val="bg1"/>
          </a:solidFill>
        </p:spPr>
        <p:txBody>
          <a:bodyPr/>
          <a:lstStyle/>
          <a:p>
            <a:r>
              <a:rPr lang="en-US" sz="3000" dirty="0"/>
              <a:t>What will we learn: Bayesian Inference Detour:</a:t>
            </a:r>
          </a:p>
        </p:txBody>
      </p:sp>
    </p:spTree>
    <p:extLst>
      <p:ext uri="{BB962C8B-B14F-4D97-AF65-F5344CB8AC3E}">
        <p14:creationId xmlns:p14="http://schemas.microsoft.com/office/powerpoint/2010/main" val="95677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C589-DB02-88BB-262F-BD6DFB59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789" y="2581651"/>
            <a:ext cx="6283428" cy="1143000"/>
          </a:xfrm>
        </p:spPr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203293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6889-3CC1-406A-95E7-0C8FBBE7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526" y="2939635"/>
            <a:ext cx="8209179" cy="978729"/>
          </a:xfrm>
        </p:spPr>
        <p:txBody>
          <a:bodyPr/>
          <a:lstStyle/>
          <a:p>
            <a:pPr algn="ctr"/>
            <a:r>
              <a:rPr lang="en-US" dirty="0"/>
              <a:t>Automated Experiment: </a:t>
            </a:r>
            <a:br>
              <a:rPr lang="en-US" dirty="0"/>
            </a:br>
            <a:r>
              <a:rPr lang="en-US" dirty="0">
                <a:latin typeface="+mn-lt"/>
              </a:rPr>
              <a:t>… as a scientist…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F73B0-AA64-4B2D-A874-6F8EF021CC7E}"/>
              </a:ext>
            </a:extLst>
          </p:cNvPr>
          <p:cNvSpPr txBox="1"/>
          <p:nvPr/>
        </p:nvSpPr>
        <p:spPr>
          <a:xfrm>
            <a:off x="1275960" y="4778292"/>
            <a:ext cx="101217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Bayesian optimization: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 Works only in low-dimensional spaces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2. The correlations are defined by the kernel function (very limiting)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3. We do not use any knowledge about physics of the system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4. We do not use cheap information available during the experiment (proxies)</a:t>
            </a:r>
          </a:p>
        </p:txBody>
      </p:sp>
    </p:spTree>
    <p:extLst>
      <p:ext uri="{BB962C8B-B14F-4D97-AF65-F5344CB8AC3E}">
        <p14:creationId xmlns:p14="http://schemas.microsoft.com/office/powerpoint/2010/main" val="10215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87F96-233F-4F14-93C7-E268A60D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22" y="1345273"/>
            <a:ext cx="3114080" cy="1757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5F6198-515B-42A0-9B93-5C9979435C11}"/>
              </a:ext>
            </a:extLst>
          </p:cNvPr>
          <p:cNvSpPr txBox="1"/>
          <p:nvPr/>
        </p:nvSpPr>
        <p:spPr>
          <a:xfrm>
            <a:off x="1108443" y="783589"/>
            <a:ext cx="403468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Define a probabilistic 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BEF60-2162-4B6F-A24F-76DE716C33D8}"/>
              </a:ext>
            </a:extLst>
          </p:cNvPr>
          <p:cNvSpPr txBox="1"/>
          <p:nvPr/>
        </p:nvSpPr>
        <p:spPr>
          <a:xfrm>
            <a:off x="4821381" y="841103"/>
            <a:ext cx="7255651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64" marR="0" lvl="0" indent="-285664" algn="l" defTabSz="91412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substitute a constant GP prior mean function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a structured probabilistic model of the expected system’s behavior.</a:t>
            </a:r>
          </a:p>
          <a:p>
            <a:pPr marL="285664" marR="0" lvl="0" indent="-285664" algn="l" defTabSz="91412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probabilistic model reflects our prior knowledge about the system, but it does not have to be precise. </a:t>
            </a:r>
          </a:p>
          <a:p>
            <a:pPr marL="285664" marR="0" lvl="0" indent="-285664" algn="l" defTabSz="91412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model parameters are inferred together with the kernel parameters via the Hamiltonian Monte Carlo.</a:t>
            </a:r>
          </a:p>
          <a:p>
            <a:pPr marL="285664" marR="0" lvl="0" indent="-285664" algn="l" defTabSz="91412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fully Bayesian treatment of the model allows additional control over the optimization via the selection of priors for the model parameters.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8632A0-B0F1-40A7-B58D-CD37AF664E87}"/>
              </a:ext>
            </a:extLst>
          </p:cNvPr>
          <p:cNvSpPr/>
          <p:nvPr/>
        </p:nvSpPr>
        <p:spPr>
          <a:xfrm>
            <a:off x="2973123" y="1435494"/>
            <a:ext cx="300711" cy="312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A00A1-1190-458A-BB20-6E7F729813EC}"/>
              </a:ext>
            </a:extLst>
          </p:cNvPr>
          <p:cNvGrpSpPr/>
          <p:nvPr/>
        </p:nvGrpSpPr>
        <p:grpSpPr>
          <a:xfrm>
            <a:off x="1039128" y="4581234"/>
            <a:ext cx="10894254" cy="2204692"/>
            <a:chOff x="117951" y="3962943"/>
            <a:chExt cx="11779882" cy="24209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2C3A70-2A19-4010-8718-E37C55ED8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51" y="4533142"/>
              <a:ext cx="5865404" cy="16305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36E08B-C40A-4C0F-8F63-B452FBDDB135}"/>
                    </a:ext>
                  </a:extLst>
                </p:cNvPr>
                <p:cNvSpPr txBox="1"/>
                <p:nvPr/>
              </p:nvSpPr>
              <p:spPr>
                <a:xfrm>
                  <a:off x="217766" y="3962943"/>
                  <a:ext cx="33879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12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9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Prediction on new data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9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9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0" lang="en-US" sz="19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kumimoji="0" lang="en-US" sz="19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36E08B-C40A-4C0F-8F63-B452FBDDB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66" y="3962943"/>
                  <a:ext cx="3387931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1978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32958C-8BF3-4AB8-9CAD-F0AB3CC06117}"/>
                </a:ext>
              </a:extLst>
            </p:cNvPr>
            <p:cNvCxnSpPr/>
            <p:nvPr/>
          </p:nvCxnSpPr>
          <p:spPr>
            <a:xfrm>
              <a:off x="5510465" y="5366083"/>
              <a:ext cx="336884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596E11E-68A0-42B0-AA46-097269E65D5F}"/>
                    </a:ext>
                  </a:extLst>
                </p:cNvPr>
                <p:cNvSpPr txBox="1"/>
                <p:nvPr/>
              </p:nvSpPr>
              <p:spPr>
                <a:xfrm>
                  <a:off x="6358270" y="5664239"/>
                  <a:ext cx="5319844" cy="7196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12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1799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sz="1799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𝛀</m:t>
                          </m:r>
                        </m:e>
                        <m:sup>
                          <m:r>
                            <a:rPr kumimoji="0" lang="en-US" sz="1799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p>
                      </m:sSup>
                      <m:r>
                        <a:rPr kumimoji="0" lang="en-US" sz="1799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 {</m:t>
                      </m:r>
                      <m:sSup>
                        <m:sSupPr>
                          <m:ctrlPr>
                            <a:rPr kumimoji="0" lang="en-US" sz="17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sz="17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𝜙</m:t>
                          </m:r>
                        </m:e>
                        <m:sup>
                          <m:r>
                            <a:rPr kumimoji="0" lang="en-US" sz="17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p>
                      </m:sSup>
                      <m:r>
                        <a:rPr kumimoji="0" lang="en-US" sz="1799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p>
                        <m:sSupPr>
                          <m:ctrlPr>
                            <a:rPr kumimoji="0" lang="en-US" sz="1799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sz="1799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𝜽</m:t>
                          </m:r>
                        </m:e>
                        <m:sup>
                          <m:r>
                            <a:rPr kumimoji="0" lang="en-US" sz="17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p>
                      </m:sSup>
                      <m:r>
                        <a:rPr kumimoji="0" lang="en-US" sz="1799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}</m:t>
                      </m:r>
                    </m:oMath>
                  </a14:m>
                  <a:r>
                    <a:rPr kumimoji="0" lang="en-US" sz="17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Arial" charset="0"/>
                    </a:rPr>
                    <a:t> is a single HMC posterior sample with the kernel and prob model parameters</a:t>
                  </a:r>
                  <a:endParaRPr kumimoji="0" 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596E11E-68A0-42B0-AA46-097269E65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270" y="5664239"/>
                  <a:ext cx="5319844" cy="719658"/>
                </a:xfrm>
                <a:prstGeom prst="rect">
                  <a:avLst/>
                </a:prstGeom>
                <a:blipFill>
                  <a:blip r:embed="rId5"/>
                  <a:stretch>
                    <a:fillRect l="-867" t="-935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074F90-84CF-4EAA-BA16-A30A226DD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3600" y="5123641"/>
              <a:ext cx="5954233" cy="49712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E94265-03C7-45D2-A68E-5C6B12057ED7}"/>
                </a:ext>
              </a:extLst>
            </p:cNvPr>
            <p:cNvSpPr txBox="1"/>
            <p:nvPr/>
          </p:nvSpPr>
          <p:spPr>
            <a:xfrm>
              <a:off x="4869716" y="4848448"/>
              <a:ext cx="2184316" cy="40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replaced with</a:t>
              </a: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FDABD83-04D3-4DE5-ABE7-CE01F7CC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43" y="146422"/>
            <a:ext cx="11427023" cy="487954"/>
          </a:xfrm>
          <a:solidFill>
            <a:schemeClr val="bg1"/>
          </a:solidFill>
        </p:spPr>
        <p:txBody>
          <a:bodyPr/>
          <a:lstStyle/>
          <a:p>
            <a:r>
              <a:rPr lang="en-US" sz="3000" dirty="0"/>
              <a:t>GP Augmented with Structural model</a:t>
            </a:r>
          </a:p>
        </p:txBody>
      </p:sp>
    </p:spTree>
    <p:extLst>
      <p:ext uri="{BB962C8B-B14F-4D97-AF65-F5344CB8AC3E}">
        <p14:creationId xmlns:p14="http://schemas.microsoft.com/office/powerpoint/2010/main" val="1082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6737C-717B-4E89-BBC5-5FCF526B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59" y="1785364"/>
            <a:ext cx="2829005" cy="2954738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3AFE8C3-5613-43DE-A0B4-7586CCD4E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247" y="3183957"/>
            <a:ext cx="3840353" cy="253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73EBB-BDB0-4661-8986-94CBF43A2A2F}"/>
              </a:ext>
            </a:extLst>
          </p:cNvPr>
          <p:cNvSpPr txBox="1"/>
          <p:nvPr/>
        </p:nvSpPr>
        <p:spPr>
          <a:xfrm>
            <a:off x="1228492" y="1107512"/>
            <a:ext cx="2598144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Probabilistic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A36B2-1736-4467-A1FC-019518935949}"/>
              </a:ext>
            </a:extLst>
          </p:cNvPr>
          <p:cNvSpPr txBox="1"/>
          <p:nvPr/>
        </p:nvSpPr>
        <p:spPr>
          <a:xfrm>
            <a:off x="5966270" y="2783976"/>
            <a:ext cx="3840353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Prior predictive distribution: </a:t>
            </a:r>
            <a:r>
              <a:rPr kumimoji="0" lang="en-US" sz="1999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sGP</a:t>
            </a: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AD1C6-AD96-42AE-A7CB-A9C14DB8CEDD}"/>
              </a:ext>
            </a:extLst>
          </p:cNvPr>
          <p:cNvSpPr txBox="1"/>
          <p:nvPr/>
        </p:nvSpPr>
        <p:spPr>
          <a:xfrm>
            <a:off x="1273087" y="5991592"/>
            <a:ext cx="10375008" cy="7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Arial" charset="0"/>
              </a:rPr>
              <a:t>This model simply tells us that there are two minima in our data but does not assume to have any prior knowledge about their relative depth, width, or distance</a:t>
            </a: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744F-9F41-43BB-8AAB-9C2DC05D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95" y="14880"/>
            <a:ext cx="10915793" cy="487954"/>
          </a:xfrm>
          <a:solidFill>
            <a:schemeClr val="bg1"/>
          </a:solidFill>
        </p:spPr>
        <p:txBody>
          <a:bodyPr/>
          <a:lstStyle/>
          <a:p>
            <a:r>
              <a:rPr lang="en-US" sz="3000" dirty="0"/>
              <a:t>GP Augmented with Structural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6DFAAF-BEDB-4F6F-8A76-2B1ADA65B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6" y="926818"/>
            <a:ext cx="4601974" cy="185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CC59D7-717E-4329-874B-DDEAA1BCCF0F}"/>
              </a:ext>
            </a:extLst>
          </p:cNvPr>
          <p:cNvSpPr txBox="1"/>
          <p:nvPr/>
        </p:nvSpPr>
        <p:spPr>
          <a:xfrm>
            <a:off x="5813870" y="512557"/>
            <a:ext cx="3840353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Prior predictive distribution: GP</a:t>
            </a:r>
          </a:p>
        </p:txBody>
      </p:sp>
    </p:spTree>
    <p:extLst>
      <p:ext uri="{BB962C8B-B14F-4D97-AF65-F5344CB8AC3E}">
        <p14:creationId xmlns:p14="http://schemas.microsoft.com/office/powerpoint/2010/main" val="188350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7328-AC42-4E93-87EF-95791277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52" y="0"/>
            <a:ext cx="11372473" cy="484622"/>
          </a:xfrm>
        </p:spPr>
        <p:txBody>
          <a:bodyPr/>
          <a:lstStyle/>
          <a:p>
            <a:r>
              <a:rPr lang="en-US" sz="3000" dirty="0"/>
              <a:t>Simple GP search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9EF14361-1C8E-48CA-B99E-2F9ABD922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10" y="1117565"/>
            <a:ext cx="4113728" cy="411372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72024A1-3CEF-4C3F-B4FA-D03FAE96E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39" y="1084183"/>
            <a:ext cx="6856214" cy="41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7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51AD-2140-4E36-A96C-8607B815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53" y="0"/>
            <a:ext cx="11372473" cy="484622"/>
          </a:xfrm>
        </p:spPr>
        <p:txBody>
          <a:bodyPr/>
          <a:lstStyle/>
          <a:p>
            <a:r>
              <a:rPr lang="en-US" sz="3000" dirty="0"/>
              <a:t>Structured GP search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13328CA-0756-4E09-9C69-C4FCD23EE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02" y="1191245"/>
            <a:ext cx="4113728" cy="411372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FAA8EC9-C9B8-4396-B187-D6ED96AD2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43" y="1191245"/>
            <a:ext cx="6856214" cy="41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6942"/>
      </p:ext>
    </p:extLst>
  </p:cSld>
  <p:clrMapOvr>
    <a:masterClrMapping/>
  </p:clrMapOvr>
</p:sld>
</file>

<file path=ppt/theme/theme1.xml><?xml version="1.0" encoding="utf-8"?>
<a:theme xmlns:a="http://schemas.openxmlformats.org/drawingml/2006/main" name="UTK_Theme1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K_Theme1" id="{378135AB-B346-44EA-9BF6-044F98AC7671}" vid="{DF6FB827-7F51-4358-89D2-04B620FFCD45}"/>
    </a:ext>
  </a:extLst>
</a:theme>
</file>

<file path=ppt/theme/theme2.xml><?xml version="1.0" encoding="utf-8"?>
<a:theme xmlns:a="http://schemas.openxmlformats.org/drawingml/2006/main" name="1_Office Theme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emens monthly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iemens monthly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Theme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UTK_Theme1</Template>
  <TotalTime>13715</TotalTime>
  <Words>338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Courier New</vt:lpstr>
      <vt:lpstr>Georgia</vt:lpstr>
      <vt:lpstr>Times New Roman</vt:lpstr>
      <vt:lpstr>Wingdings</vt:lpstr>
      <vt:lpstr>UTK_Theme1</vt:lpstr>
      <vt:lpstr>1_Office Theme</vt:lpstr>
      <vt:lpstr>1_Siemens monthly</vt:lpstr>
      <vt:lpstr>2_Office Theme</vt:lpstr>
      <vt:lpstr>2_Siemens monthly</vt:lpstr>
      <vt:lpstr>3_Office Theme</vt:lpstr>
      <vt:lpstr>Content: Meta Info</vt:lpstr>
      <vt:lpstr>Bayesian Inference and Structured Gaussian Processes</vt:lpstr>
      <vt:lpstr>What have we learned from lecture 1</vt:lpstr>
      <vt:lpstr>What will we learn: Bayesian Inference Detour:</vt:lpstr>
      <vt:lpstr>Colab Bayesian Inference</vt:lpstr>
      <vt:lpstr>Automated Experiment:  … as a scientist…</vt:lpstr>
      <vt:lpstr>GP Augmented with Structural model</vt:lpstr>
      <vt:lpstr>GP Augmented with Structural model</vt:lpstr>
      <vt:lpstr>Simple GP search</vt:lpstr>
      <vt:lpstr>Structured GP search</vt:lpstr>
      <vt:lpstr>Application to Ising model</vt:lpstr>
      <vt:lpstr>Colab 2</vt:lpstr>
    </vt:vector>
  </TitlesOfParts>
  <Company>University of Tennessee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ahmadi.mahshid@gmail.com</dc:creator>
  <cp:lastModifiedBy>Kalinin, Sergei</cp:lastModifiedBy>
  <cp:revision>135</cp:revision>
  <dcterms:created xsi:type="dcterms:W3CDTF">2018-08-24T20:48:18Z</dcterms:created>
  <dcterms:modified xsi:type="dcterms:W3CDTF">2023-07-13T13:34:10Z</dcterms:modified>
</cp:coreProperties>
</file>