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79C1EE9-4494-447C-848A-60CF4F33C70B}">
          <p14:sldIdLst>
            <p14:sldId id="256"/>
            <p14:sldId id="258"/>
          </p14:sldIdLst>
        </p14:section>
        <p14:section name="Инциденты и эффект от них" id="{08EB0A70-5B86-42C3-93FD-87727D2B6704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Маркетинговые активности" id="{11E68CE8-B172-4D90-AE0E-2EF55E8FCEF6}">
          <p14:sldIdLst>
            <p14:sldId id="267"/>
            <p14:sldId id="268"/>
          </p14:sldIdLst>
        </p14:section>
        <p14:section name="Операционная отчетность" id="{CFCAEE31-B355-43E6-AEE0-A273BE5C8D3C}">
          <p14:sldIdLst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ey" initials="S" lastIdx="2" clrIdx="0">
    <p:extLst>
      <p:ext uri="{19B8F6BF-5375-455C-9EA6-DF929625EA0E}">
        <p15:presenceInfo xmlns:p15="http://schemas.microsoft.com/office/powerpoint/2012/main" userId="Serg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17" autoAdjust="0"/>
  </p:normalViewPr>
  <p:slideViewPr>
    <p:cSldViewPr snapToGrid="0">
      <p:cViewPr varScale="1">
        <p:scale>
          <a:sx n="107" d="100"/>
          <a:sy n="107" d="100"/>
        </p:scale>
        <p:origin x="8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13E20-3C0C-402D-BC04-070819BD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C0AB6-73D0-4391-A81F-B4597FF2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9AD2B-9298-4D7C-82C0-566988D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FE841-F434-4378-B142-29A19321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F5D261-EE71-4A79-8FA5-EEE7FAB6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6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90661-DF93-456E-BC1B-13340605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679022-DC5F-487A-BEB6-FA858335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B54894-55EB-4B10-821B-5E8806342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03C238-67BD-445E-BF29-CD29217E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3AC08-938B-4981-92C5-3A2608E6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747DFD-3713-4EBE-AE54-84B8662C6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CA0CD9-B450-4FF6-A40E-828DECEF6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B41A6-FCE5-476E-95A9-39C853434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163F25-0F58-4014-8721-C4F26E48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F8031A-EF79-4D47-AA6E-9E623F7A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43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A79BA-FAC7-43EE-854C-3403D114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81740E-9A3D-4E65-870F-EFED3F5B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55943-ED37-41F2-89F0-88EC41EF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E6E34-74D9-486F-9E00-914CF14F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D1360-FA9D-446F-A7C6-2D321D7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85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4683C-B4B0-4A6B-AF77-88B8C41F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E195FE-71C3-430B-90E2-E88E8D3F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1018E5-C5E6-40B6-A5E9-9C98F70A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68566-9866-4890-8CCB-C1E1D55C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E54D9-1171-49AB-A5BD-59EE5D9D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0D78A-5B08-42DB-852F-AF43C7B3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39F76-0AF2-46C0-B46C-B02960A9F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5FE4A6-D0D8-4F58-9B95-BC2A1014C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6E96EF-A3C3-4944-A439-90F9ED3C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E811D-2E70-4103-978C-6862946B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150AE-C5D1-417D-8F9F-DF95B043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2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2BF58-CC20-49B0-AD07-67C328F4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34E6C2-A3A4-4D23-8341-AD6AB148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58AAB7-0766-4560-8859-361D3A014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824AD2-F73F-4293-8B6B-5014373B6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2093CE-0115-4539-8F35-85A5B653FD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602894-2A4A-40EE-B293-A6D8FB33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293AF3-C07E-4AE6-A91F-55903084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83B246-C082-4695-84AE-D5A5F3D9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08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FEA71-9CAC-41DD-863F-6D77A973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58C391-3619-43A1-88C6-55180B83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B81553-1C82-4E78-B886-5FBD4F65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E2F20A-0D6B-4488-ADAD-04FC871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7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224EB0-4DEF-4DFE-9613-8692A578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58F02B-EE85-435F-A2F9-A916A0AC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FEE255-FDE9-4C5F-9C65-C6ED80AC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39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80B6D-780E-4C09-AC3B-04DDAFC2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88FCE-5448-4E91-A26E-16F5B382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A3064B-1A68-4D10-ACD0-6D85BAEF8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E6405E-F71B-483A-BDA1-B8CCB1D7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07576F-4473-40E1-8DA2-B19B06B5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B89538-23AF-4DDA-A250-839A3D76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4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3005F-846E-40FB-AB5D-1F8C604F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2843AB-9333-4D75-BCE4-5D9A38593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03AE75-8697-40F9-B40C-8172B88C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18BA64-376C-442A-A830-C2B7DD82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F3CAED-7AE8-4A98-B3DB-730D0AD9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C0AC8D-9C3E-440A-A280-B58D8EE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2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8C496-E0C3-48E9-9FA0-353DF406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6175A1-E98C-4F62-8441-432115891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F7A57-8311-4167-8542-4CA598F84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300AB-D3C1-42AA-AD8C-DA90C7E78D35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994DB-EC80-41CF-BC99-C91785CAD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278E16-B776-4784-B0C4-AEF3056E7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62C1-E815-4849-9691-20CD4A622B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7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8B9AD-A9CE-4C6D-9A71-85B94DDB6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3198"/>
            <a:ext cx="9144000" cy="2741836"/>
          </a:xfrm>
        </p:spPr>
        <p:txBody>
          <a:bodyPr>
            <a:normAutofit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ru-RU" sz="4800" dirty="0">
                <a:solidFill>
                  <a:srgbClr val="00B0F0"/>
                </a:solidFill>
              </a:rPr>
              <a:t>Курсовая работа </a:t>
            </a:r>
            <a:r>
              <a:rPr lang="en-US" sz="4800" dirty="0">
                <a:solidFill>
                  <a:srgbClr val="92D050"/>
                </a:solidFill>
              </a:rPr>
              <a:t>Excel</a:t>
            </a:r>
            <a:endParaRPr lang="ru-RU" sz="4800" dirty="0">
              <a:solidFill>
                <a:srgbClr val="92D05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1F41D6-5F15-44C8-BA99-688266C87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591" y="4821382"/>
            <a:ext cx="10224655" cy="1644731"/>
          </a:xfrm>
        </p:spPr>
        <p:txBody>
          <a:bodyPr>
            <a:normAutofit/>
          </a:bodyPr>
          <a:lstStyle/>
          <a:p>
            <a:pPr indent="3768725" algn="l"/>
            <a:r>
              <a:rPr lang="ru-RU" sz="3600" dirty="0"/>
              <a:t>Зеваев Сергей, группа </a:t>
            </a:r>
            <a:r>
              <a:rPr lang="en-US" sz="3600" dirty="0"/>
              <a:t>DA.90.2</a:t>
            </a:r>
            <a:endParaRPr lang="ru-RU" sz="3600" dirty="0"/>
          </a:p>
          <a:p>
            <a:pPr indent="3768725" algn="l"/>
            <a:r>
              <a:rPr lang="ru-RU" sz="2600" dirty="0"/>
              <a:t>курс «Аналитик данных» 202</a:t>
            </a:r>
            <a:r>
              <a:rPr lang="en-US" sz="2600" dirty="0"/>
              <a:t>4</a:t>
            </a:r>
            <a:r>
              <a:rPr lang="ru-RU" sz="2600" dirty="0"/>
              <a:t>-202</a:t>
            </a:r>
            <a:r>
              <a:rPr lang="en-US" sz="2600" dirty="0"/>
              <a:t>5</a:t>
            </a:r>
            <a:r>
              <a:rPr lang="ru-RU" sz="2600" dirty="0"/>
              <a:t> годы</a:t>
            </a:r>
          </a:p>
          <a:p>
            <a:pPr algn="l"/>
            <a:r>
              <a:rPr lang="ru-RU" sz="2000" dirty="0"/>
              <a:t>сентябрь 2024 года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0B0348-73BA-4C2D-AFA4-A3028440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210" y="523198"/>
            <a:ext cx="2489886" cy="6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Autofit/>
          </a:bodyPr>
          <a:lstStyle/>
          <a:p>
            <a:pPr algn="ctr"/>
            <a:r>
              <a:rPr lang="ru-RU" sz="2700" b="1" dirty="0"/>
              <a:t>Маркетинговая акция для клиентов 07.сен была нам очень выгодна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357"/>
            <a:ext cx="10515600" cy="49735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400" dirty="0"/>
              <a:t>Призы в лотерее (издержки по акции):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42D34"/>
                </a:solidFill>
                <a:effectLst/>
              </a:rPr>
              <a:t>5 подарков по 50 тыс. руб.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42D34"/>
                </a:solidFill>
                <a:effectLst/>
              </a:rPr>
              <a:t>10 подарков по 10 тыс. руб.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42D34"/>
                </a:solidFill>
                <a:effectLst/>
              </a:rPr>
              <a:t>все остальные, подпадающие под условия акции, получают подарок ценой 750 руб.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A1654-76F1-4132-8829-C3974305B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5357"/>
            <a:ext cx="5451389" cy="37132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B8803F-9413-4C30-8B86-82D6A949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064" y="3162930"/>
            <a:ext cx="4208201" cy="18514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E9FF2C-7989-4D05-A8FC-7723C01CE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065" y="1155357"/>
            <a:ext cx="4208200" cy="19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9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Autofit/>
          </a:bodyPr>
          <a:lstStyle/>
          <a:p>
            <a:pPr algn="ctr"/>
            <a:r>
              <a:rPr lang="ru-RU" sz="2700" b="1" dirty="0"/>
              <a:t>Анализ и модернизация программы клиентской лояльности 05-07.сен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357"/>
            <a:ext cx="10515600" cy="4973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D65BD5-A81E-4835-906D-30EB433E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55359"/>
            <a:ext cx="2677296" cy="260825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578C67-6067-491B-B69B-9743962C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74" y="1155356"/>
            <a:ext cx="4071550" cy="28358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761467-7851-4EA4-B5E4-4EFB86296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434" y="1155357"/>
            <a:ext cx="3517365" cy="28358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D4E345-BD40-4237-AAAF-26EB02989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361459"/>
            <a:ext cx="3697421" cy="178924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5A9F0AE-BE02-4447-BEBC-F0738669A7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994" y="4361460"/>
            <a:ext cx="4359318" cy="17324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853C1A-938E-4C93-8FDF-AE46714268BD}"/>
              </a:ext>
            </a:extLst>
          </p:cNvPr>
          <p:cNvSpPr txBox="1"/>
          <p:nvPr/>
        </p:nvSpPr>
        <p:spPr>
          <a:xfrm>
            <a:off x="9372600" y="4278070"/>
            <a:ext cx="1981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Вывод: понижение всех скидок более 3% на 1% уменьшает наши потери на 12,5% в среднем на одну транзакцию.</a:t>
            </a:r>
          </a:p>
        </p:txBody>
      </p:sp>
    </p:spTree>
    <p:extLst>
      <p:ext uri="{BB962C8B-B14F-4D97-AF65-F5344CB8AC3E}">
        <p14:creationId xmlns:p14="http://schemas.microsoft.com/office/powerpoint/2010/main" val="142787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Autofit/>
          </a:bodyPr>
          <a:lstStyle/>
          <a:p>
            <a:pPr algn="ctr"/>
            <a:r>
              <a:rPr lang="ru-RU" sz="2700" b="1" dirty="0">
                <a:solidFill>
                  <a:srgbClr val="242D34"/>
                </a:solidFill>
              </a:rPr>
              <a:t>Проверка и доработка о</a:t>
            </a:r>
            <a:r>
              <a:rPr lang="ru-RU" sz="2700" b="1" i="0" dirty="0">
                <a:solidFill>
                  <a:srgbClr val="242D34"/>
                </a:solidFill>
                <a:effectLst/>
              </a:rPr>
              <a:t>тчета о суммарных денежных затратах на проведение транзакций в наших ТТ (01-07.сен)</a:t>
            </a:r>
            <a:endParaRPr lang="ru-RU" sz="27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357"/>
            <a:ext cx="10515600" cy="4973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53C1A-938E-4C93-8FDF-AE46714268BD}"/>
              </a:ext>
            </a:extLst>
          </p:cNvPr>
          <p:cNvSpPr txBox="1"/>
          <p:nvPr/>
        </p:nvSpPr>
        <p:spPr>
          <a:xfrm>
            <a:off x="6318921" y="3642154"/>
            <a:ext cx="5125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Выводы:</a:t>
            </a:r>
          </a:p>
          <a:p>
            <a:pPr indent="177800">
              <a:buAutoNum type="arabicParenR"/>
            </a:pPr>
            <a:r>
              <a:rPr lang="ru-RU" sz="1600" dirty="0"/>
              <a:t>наш коллега излишне усложнил отчет, создав дополнительные листы «</a:t>
            </a:r>
            <a:r>
              <a:rPr lang="en-US" sz="1600" dirty="0"/>
              <a:t>S</a:t>
            </a:r>
            <a:r>
              <a:rPr lang="ru-RU" sz="1600" dirty="0"/>
              <a:t>»;</a:t>
            </a:r>
          </a:p>
          <a:p>
            <a:endParaRPr lang="ru-RU" sz="1000" dirty="0"/>
          </a:p>
          <a:p>
            <a:r>
              <a:rPr lang="ru-RU" sz="1600" dirty="0"/>
              <a:t>2) наш коллега не верно рассчитал затраты на содержание серверов (38775 руб.), и не учел скидку;</a:t>
            </a:r>
          </a:p>
          <a:p>
            <a:endParaRPr lang="ru-RU" sz="1000" dirty="0"/>
          </a:p>
          <a:p>
            <a:r>
              <a:rPr lang="ru-RU" sz="1600" dirty="0"/>
              <a:t>3) верные затраты без скидки составили бы 41438 руб.;</a:t>
            </a:r>
          </a:p>
          <a:p>
            <a:endParaRPr lang="ru-RU" sz="1000" dirty="0"/>
          </a:p>
          <a:p>
            <a:r>
              <a:rPr lang="ru-RU" sz="1600" dirty="0"/>
              <a:t>4) затраты с учетом скидки составили 39496 руб.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8F78D8-A3D7-4F8F-ABB3-8611698D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40" y="1215689"/>
            <a:ext cx="3298432" cy="216284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07C9D0-4996-42B9-908F-69C00D08A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44" y="3524633"/>
            <a:ext cx="3486928" cy="260431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67D33C-3D96-4491-A61F-56AB656B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23" y="1353065"/>
            <a:ext cx="3486929" cy="20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8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Autofit/>
          </a:bodyPr>
          <a:lstStyle/>
          <a:p>
            <a:pPr algn="ctr"/>
            <a:r>
              <a:rPr lang="ru-RU" sz="2700" b="1" dirty="0">
                <a:solidFill>
                  <a:srgbClr val="242D34"/>
                </a:solidFill>
              </a:rPr>
              <a:t>Параметризованные график и </a:t>
            </a:r>
            <a:r>
              <a:rPr lang="ru-RU" sz="2700" b="1" dirty="0" err="1">
                <a:solidFill>
                  <a:srgbClr val="242D34"/>
                </a:solidFill>
              </a:rPr>
              <a:t>дашборд</a:t>
            </a:r>
            <a:r>
              <a:rPr lang="ru-RU" sz="2700" b="1" dirty="0">
                <a:solidFill>
                  <a:srgbClr val="242D34"/>
                </a:solidFill>
              </a:rPr>
              <a:t> по количеству транзакций, сумме и среднему платежу</a:t>
            </a:r>
            <a:r>
              <a:rPr lang="ru-RU" sz="2700" b="1" i="0" dirty="0">
                <a:solidFill>
                  <a:srgbClr val="242D34"/>
                </a:solidFill>
                <a:effectLst/>
              </a:rPr>
              <a:t> в наших ТТ (01-07.сен)</a:t>
            </a:r>
            <a:endParaRPr lang="ru-RU" sz="27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357"/>
            <a:ext cx="10515600" cy="4973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53C1A-938E-4C93-8FDF-AE46714268BD}"/>
              </a:ext>
            </a:extLst>
          </p:cNvPr>
          <p:cNvSpPr txBox="1"/>
          <p:nvPr/>
        </p:nvSpPr>
        <p:spPr>
          <a:xfrm>
            <a:off x="838200" y="4711644"/>
            <a:ext cx="58357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solidFill>
                  <a:srgbClr val="242D34"/>
                </a:solidFill>
              </a:rPr>
              <a:t>Данные графика автоматически обновляются при выборе адреса ТТ из выпадающего списка</a:t>
            </a:r>
            <a:r>
              <a:rPr lang="ru-RU" sz="1400" b="0" i="0" dirty="0">
                <a:solidFill>
                  <a:srgbClr val="242D34"/>
                </a:solidFill>
                <a:effectLst/>
              </a:rPr>
              <a:t>.</a:t>
            </a:r>
          </a:p>
          <a:p>
            <a:pPr algn="just"/>
            <a:endParaRPr lang="ru-RU" sz="1400" dirty="0">
              <a:solidFill>
                <a:srgbClr val="242D34"/>
              </a:solidFill>
            </a:endParaRPr>
          </a:p>
          <a:p>
            <a:pPr algn="just"/>
            <a:r>
              <a:rPr lang="ru-RU" sz="1400" dirty="0">
                <a:solidFill>
                  <a:srgbClr val="242D34"/>
                </a:solidFill>
              </a:rPr>
              <a:t>График позволяет легко и быстро отслеживать 2 основных критерия операционной деятельности каждой ТТ.</a:t>
            </a:r>
            <a:endParaRPr lang="ru-RU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961BDD-45F1-42A6-8692-19960988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7372"/>
            <a:ext cx="5835732" cy="30229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30B387-5BAB-4379-A300-C95D98B4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36" y="1260390"/>
            <a:ext cx="3934288" cy="2929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CD671C-C224-422D-AF5B-C71C502D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73" y="1260390"/>
            <a:ext cx="4042527" cy="19977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21C31A-F564-4C93-ABDC-92AEF8E01A35}"/>
              </a:ext>
            </a:extLst>
          </p:cNvPr>
          <p:cNvSpPr txBox="1"/>
          <p:nvPr/>
        </p:nvSpPr>
        <p:spPr>
          <a:xfrm>
            <a:off x="7238010" y="3475992"/>
            <a:ext cx="4115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i="0" dirty="0">
                <a:solidFill>
                  <a:srgbClr val="242D34"/>
                </a:solidFill>
                <a:effectLst/>
              </a:rPr>
              <a:t>Данные </a:t>
            </a:r>
            <a:r>
              <a:rPr lang="ru-RU" sz="1400" i="0" dirty="0" err="1">
                <a:solidFill>
                  <a:srgbClr val="242D34"/>
                </a:solidFill>
                <a:effectLst/>
              </a:rPr>
              <a:t>дашборда</a:t>
            </a:r>
            <a:r>
              <a:rPr lang="ru-RU" sz="1400" i="0" dirty="0">
                <a:solidFill>
                  <a:srgbClr val="242D34"/>
                </a:solidFill>
                <a:effectLst/>
              </a:rPr>
              <a:t> автоматически обновляются при выборе адреса ТТ, платежного кода (валюта + бин по сумме платежа) и сегмента платежной системы.</a:t>
            </a:r>
          </a:p>
          <a:p>
            <a:pPr algn="just"/>
            <a:endParaRPr lang="ru-RU" sz="1400" dirty="0">
              <a:solidFill>
                <a:srgbClr val="242D34"/>
              </a:solidFill>
            </a:endParaRPr>
          </a:p>
          <a:p>
            <a:pPr algn="just"/>
            <a:r>
              <a:rPr lang="ru-RU" sz="1400" dirty="0">
                <a:solidFill>
                  <a:srgbClr val="242D34"/>
                </a:solidFill>
              </a:rPr>
              <a:t>Этот</a:t>
            </a:r>
            <a:r>
              <a:rPr lang="ru-RU" sz="1400" i="0" dirty="0">
                <a:solidFill>
                  <a:srgbClr val="242D34"/>
                </a:solidFill>
                <a:effectLst/>
              </a:rPr>
              <a:t> инструмент позволяет легко и быстро получать информацию для анализа по нескольким заданным параметрам, без необходимости обращаться к сырым данным.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80502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Autofit/>
          </a:bodyPr>
          <a:lstStyle/>
          <a:p>
            <a:pPr algn="ctr"/>
            <a:r>
              <a:rPr lang="ru-RU" sz="2700" b="1" dirty="0">
                <a:solidFill>
                  <a:srgbClr val="242D34"/>
                </a:solidFill>
              </a:rPr>
              <a:t>Параметризованные графики по количеству транзакций и суммарным платежам в разрезе платежных систем</a:t>
            </a:r>
            <a:r>
              <a:rPr lang="ru-RU" sz="2700" b="1" i="0" dirty="0">
                <a:solidFill>
                  <a:srgbClr val="242D34"/>
                </a:solidFill>
                <a:effectLst/>
              </a:rPr>
              <a:t> в наших ТТ (01-07.сен)</a:t>
            </a:r>
            <a:endParaRPr lang="ru-RU" sz="27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5357"/>
            <a:ext cx="10515600" cy="49735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53C1A-938E-4C93-8FDF-AE46714268BD}"/>
              </a:ext>
            </a:extLst>
          </p:cNvPr>
          <p:cNvSpPr txBox="1"/>
          <p:nvPr/>
        </p:nvSpPr>
        <p:spPr>
          <a:xfrm>
            <a:off x="4482936" y="4294770"/>
            <a:ext cx="6811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solidFill>
                  <a:srgbClr val="242D34"/>
                </a:solidFill>
              </a:rPr>
              <a:t>Данные графиков автоматически обновляются</a:t>
            </a:r>
            <a:r>
              <a:rPr lang="ru-RU" sz="1400" b="0" i="0" dirty="0">
                <a:solidFill>
                  <a:srgbClr val="242D34"/>
                </a:solidFill>
                <a:effectLst/>
              </a:rPr>
              <a:t> в зависимости от выбранного адреса ТТ, валюты платежа, а так же минимальной и максимальной сумм платежа.</a:t>
            </a:r>
          </a:p>
          <a:p>
            <a:pPr algn="just"/>
            <a:endParaRPr lang="ru-RU" sz="1400" dirty="0">
              <a:solidFill>
                <a:srgbClr val="242D34"/>
              </a:solidFill>
            </a:endParaRPr>
          </a:p>
          <a:p>
            <a:pPr algn="just"/>
            <a:r>
              <a:rPr lang="ru-RU" sz="1400" dirty="0">
                <a:solidFill>
                  <a:srgbClr val="242D34"/>
                </a:solidFill>
              </a:rPr>
              <a:t>Эти графики позволяют менеджменту проводить специфические исследования деятельности ТТ нашей сети.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66C5FF-FB17-420B-A270-EC653A77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8623"/>
            <a:ext cx="4927271" cy="27213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63ECEA-39DA-4BD8-994C-02342953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797" y="1268622"/>
            <a:ext cx="4988627" cy="27213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5DE68A-71AB-469B-BB30-71F8734B5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294770"/>
            <a:ext cx="3335978" cy="158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5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5533965-2BF3-41B6-BC12-34747773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9"/>
            <a:ext cx="10515600" cy="99932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2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Легенда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на протяжении последних месяцев я работал аналитиком в крупном торговом ретейлере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Crossroads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endParaRPr lang="ru-RU" sz="22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2CDDC13-655E-4BDC-8D97-98EE4DA2F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81942"/>
            <a:ext cx="3846616" cy="369501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000" b="1" dirty="0"/>
              <a:t>Объекты исследования: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московская сеть ретейла с 6-ю ТТ;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сервера;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различные платежные системы;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разные валюты платежа;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терминалы самообслуживания </a:t>
            </a:r>
            <a:r>
              <a:rPr lang="ru-RU" sz="4500" dirty="0">
                <a:ea typeface="Calibri" panose="020F0502020204030204" pitchFamily="34" charset="0"/>
                <a:cs typeface="Times New Roman" panose="02020603050405020304" pitchFamily="18" charset="0"/>
              </a:rPr>
              <a:t>и</a:t>
            </a: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кассы;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программа лояльности и акции.</a:t>
            </a:r>
            <a:endParaRPr lang="ru-RU" sz="45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2DE370-665A-488E-8D2C-B404C850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8888" y="2481943"/>
            <a:ext cx="6294912" cy="369501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000" b="1" dirty="0"/>
              <a:t>Рассматривались темы: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a typeface="Calibri" panose="020F0502020204030204" pitchFamily="34" charset="0"/>
                <a:cs typeface="Times New Roman" panose="02020603050405020304" pitchFamily="18" charset="0"/>
              </a:rPr>
              <a:t>количество транзакций;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нагрузка на сервера;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средняя длительность операций;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детальное исследование проблем средней длительности операций 01 сентября;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/>
              <a:t>анализ технических проблем, повлиявших на увеличение средней длительности операций 05-07.сен;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маркетинговая акция (лотерея);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программа лояльности для клиентов;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скидки от провайдера серверов;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a typeface="Calibri" panose="020F0502020204030204" pitchFamily="34" charset="0"/>
                <a:cs typeface="Times New Roman" panose="02020603050405020304" pitchFamily="18" charset="0"/>
              </a:rPr>
              <a:t>доработка отчета о затратах на проведение транзакций;</a:t>
            </a:r>
            <a:endParaRPr lang="ru-RU" sz="4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4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создание отчетности с параметрической выгрузкой данных.</a:t>
            </a:r>
            <a:endParaRPr lang="ru-RU" sz="4500" dirty="0"/>
          </a:p>
        </p:txBody>
      </p:sp>
    </p:spTree>
    <p:extLst>
      <p:ext uri="{BB962C8B-B14F-4D97-AF65-F5344CB8AC3E}">
        <p14:creationId xmlns:p14="http://schemas.microsoft.com/office/powerpoint/2010/main" val="171348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EF57C44-42E9-4F64-AB81-E743A8FF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6279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Наблюдался рост количества транзакций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DF0C4-038D-4608-81C0-500D38C27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0005"/>
            <a:ext cx="5181600" cy="547404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открытие новой ТТ на ул. Чертановской вызвало: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рост на 28,4% общего количества операций сети;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снижение количества операций примерно в 3 раза в ТТ на Симферопольском б-ре;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некоторую «</a:t>
            </a:r>
            <a:r>
              <a:rPr lang="ru-RU" sz="1800" dirty="0" err="1"/>
              <a:t>каннибализацию</a:t>
            </a:r>
            <a:r>
              <a:rPr lang="ru-RU" sz="1800" dirty="0"/>
              <a:t>» трафика остальных ТТ тоже.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1800" dirty="0"/>
          </a:p>
        </p:txBody>
      </p:sp>
      <p:pic>
        <p:nvPicPr>
          <p:cNvPr id="7" name="Объект 8">
            <a:extLst>
              <a:ext uri="{FF2B5EF4-FFF2-40B4-BE49-F238E27FC236}">
                <a16:creationId xmlns:a16="http://schemas.microsoft.com/office/drawing/2014/main" id="{69CE051D-5EB7-4654-9380-2575F47D7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1863"/>
            <a:ext cx="5181600" cy="3237799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99A79192-09E8-42F2-9651-7857D99BC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1862"/>
            <a:ext cx="5181600" cy="5372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11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6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открытие новой ТТ на ул. Чертановской: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сделало ее лидером по сети, с долей 31,5%;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доля ТТ на Симферопольском б-ре упала почти в 4 раза;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доли остальных ТТ снизились примерно на ¼.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1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pic>
        <p:nvPicPr>
          <p:cNvPr id="10" name="Объект 10">
            <a:extLst>
              <a:ext uri="{FF2B5EF4-FFF2-40B4-BE49-F238E27FC236}">
                <a16:creationId xmlns:a16="http://schemas.microsoft.com/office/drawing/2014/main" id="{8961363E-6799-424D-BE87-3DB8F088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71863"/>
            <a:ext cx="5181600" cy="32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EDB1F-1529-4FED-8302-D006071A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133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Выросла нагрузка на 3-ий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0B0C5-4C41-4432-861C-3FAE6F93C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0004"/>
            <a:ext cx="5181600" cy="5522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3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открытие новой ТТ на ул. Чертановской: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нагрузка на 3-ий сервер выросла более чем в 3 раза;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нагрузка на 1-ый сервер снизилась на треть;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нагрузка на 2-й сервер почти не изменилась.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1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Вывод: неоптимальное использование мощностей серверов.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41757E-B77C-4D85-BEBB-65BA39DF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0005"/>
            <a:ext cx="5181600" cy="52639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3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после оптимизации распределения нагрузки с 3-го на 1-ый сервер: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нагрузка по 3-му серверу выросла в 2 ¼ раза;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нагрузка по 1-му серверу выросла всего на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⅓.</a:t>
            </a:r>
            <a:r>
              <a:rPr lang="ru-RU" sz="1800" dirty="0"/>
              <a:t>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1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Вывод: нагрузка на сервера стала более равномерной.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668EC7-38EB-494A-A4AA-FD5DB700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62" y="970005"/>
            <a:ext cx="5181600" cy="2971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509A17-6525-4EF4-AFFC-E3C4D6B8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70005"/>
            <a:ext cx="5181600" cy="30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7473D-23B8-4CEF-8098-62CBCDA9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0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/>
              <a:t>Средняя длительность операций выросла вслед за долей самообслуживания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94527-D56B-42CC-874F-58C7BDB79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6248"/>
            <a:ext cx="4007907" cy="52330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buNone/>
            </a:pPr>
            <a:endParaRPr lang="ru-RU" sz="58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Лидерами по применению касс самообслуживания являются: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 ТТ на Симферопольском б-ре - 80% всех операций;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800" dirty="0"/>
              <a:t>новая ТТ на ул. Чертановской - 75%.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1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261FA7-ABE2-4793-91E3-663610964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0832" y="1186249"/>
            <a:ext cx="3025137" cy="52330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800" dirty="0"/>
              <a:t>Открытие новой ТТ на ул. Чертановской 03.сен  вызвало рост доли операций самообслуживания по всей сети в 1,5 раза.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DA3410-17BB-4FE7-ABC1-54DF04DB9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6249"/>
            <a:ext cx="3983182" cy="3293077"/>
          </a:xfrm>
          <a:prstGeom prst="rect">
            <a:avLst/>
          </a:prstGeom>
        </p:spPr>
      </p:pic>
      <p:sp>
        <p:nvSpPr>
          <p:cNvPr id="9" name="Объект 3">
            <a:extLst>
              <a:ext uri="{FF2B5EF4-FFF2-40B4-BE49-F238E27FC236}">
                <a16:creationId xmlns:a16="http://schemas.microsoft.com/office/drawing/2014/main" id="{0A06AD54-98BB-4480-8B1C-297D92A02613}"/>
              </a:ext>
            </a:extLst>
          </p:cNvPr>
          <p:cNvSpPr txBox="1">
            <a:spLocks/>
          </p:cNvSpPr>
          <p:nvPr/>
        </p:nvSpPr>
        <p:spPr>
          <a:xfrm>
            <a:off x="7928913" y="1488990"/>
            <a:ext cx="3585525" cy="5060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sz="71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900" dirty="0"/>
              <a:t>рост на 13% (02-04.сен) вызван: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900" dirty="0"/>
              <a:t>перегрузкой 3-го сервера в связи с открытием ТТ по ул. Чертановской;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ru-RU" sz="1900" dirty="0"/>
              <a:t>ростом доли операций самообслуживания с 03.сен в связи с открытием ТТ по ул. Чертановской.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19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1900" dirty="0"/>
              <a:t>Гипотеза: операции самообслуживания длятся дольше, чем операции на кассе.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6AF100-F2EF-46CE-9A4C-C53357A72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638" y="1186249"/>
            <a:ext cx="3560801" cy="25331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13C7D95-642A-4E9C-88F1-EF0936F63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776" y="1186249"/>
            <a:ext cx="2911873" cy="25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Исследование проблемы средней длительности операций 01.сен (часть 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83508"/>
            <a:ext cx="5717059" cy="55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C01FA-6528-45A2-A3E5-D34C62EE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5259" y="883508"/>
            <a:ext cx="4798541" cy="55172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Сбои подключения к сети Интернет в Солнцевском р-не с 03 до 05 утра вызвали увеличение средней длительности операций примерно в 2 раза на сервере №1 (График 9), который обслуживает ТТ по ул. Щорса вместе с ТТ на Симферопольском б-ре.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В итоге примерно в 2 раза выросла средняя длительность операций в ТТ по ул. Щорса (График 8), и обратно пропорционально снизилось количество операций в это время в данной ТТ (График 10).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Проблемы в работе проекта по интеграции с множественными платежными системами с 11 до 15 часов, вызвали увеличение средней длительности операций при использовании всех платежных систем примерно в 1,4 раза (График 11).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2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А действовавшая однодневная рекламная акция наших маркетологов вызвала увеличение количества операций в 1,5 раза в ТТ на Юго-Западе Москвы (График 10) как раз в это же самое время.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830FD5-013B-4535-A4DE-5B5792749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4292"/>
            <a:ext cx="5717057" cy="266330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8991634-92CB-4440-83DA-B33CFCCB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842097"/>
            <a:ext cx="5717058" cy="255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Исследование проблемы средней длительности операций 01.сен (часть 2)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83508"/>
            <a:ext cx="5791200" cy="55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C01FA-6528-45A2-A3E5-D34C62EE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883508"/>
            <a:ext cx="4724400" cy="551729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Все это вызвало рост средней длительности операций в 1,5 раза на сервере №2, обслуживающем обе эти ТТ (График 9), что негативно отразилось на средней длительности операций в обеих ТТ – она выросла  в 1,5 раза в ТТ на </a:t>
            </a:r>
            <a:r>
              <a:rPr lang="ru-RU" sz="1600" dirty="0" err="1"/>
              <a:t>пр</a:t>
            </a:r>
            <a:r>
              <a:rPr lang="ru-RU" sz="1600" dirty="0"/>
              <a:t>-те Вернадского, и более чем в 2 раза в ТТ на Ленинском </a:t>
            </a:r>
            <a:r>
              <a:rPr lang="ru-RU" sz="1600" dirty="0" err="1"/>
              <a:t>пр</a:t>
            </a:r>
            <a:r>
              <a:rPr lang="ru-RU" sz="1600" dirty="0"/>
              <a:t>-те (График 8).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/>
              <a:t>В 18 часов вечера произошла ошибка в применении платежной системы MasterCard (График 11), что на фоне легкого роста количества операций в ТТ на Ракетном б-ре (График 10), вызвало повышение нагрузки в 1,6 раза на сервер №3, выделенно обслуживавший данную ТТ (График 9), и, в итоге, увеличение средней длительности операций в 1,4 раза (График 8).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F6B414-7F82-4C74-830E-90AED7A2A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3508"/>
            <a:ext cx="5786706" cy="258123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0B9076-B197-4EF2-B686-145BC97FB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93" y="3771900"/>
            <a:ext cx="5786707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1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570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Исследование проблемы средней длительности операций 01.сен (часть 3)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83508"/>
            <a:ext cx="4749140" cy="55172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250825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ru-RU" sz="9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/>
              <a:t>Чем выше в ТТ доля операций самообслуживания (График 12), тем выше средняя длительность операций в этой ТТ (График 8).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C01FA-6528-45A2-A3E5-D34C62EE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5474" y="883507"/>
            <a:ext cx="5398325" cy="5609367"/>
          </a:xfrm>
        </p:spPr>
        <p:txBody>
          <a:bodyPr>
            <a:noAutofit/>
          </a:bodyPr>
          <a:lstStyle/>
          <a:p>
            <a:pPr marL="2333625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/>
              <a:t>По всей нашей сети в целом средняя длительность одной операции по терминалам самообслуживания в 2 раза выше, чем по операциям через кассира.</a:t>
            </a:r>
          </a:p>
          <a:p>
            <a:pPr marL="2333625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8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/>
              <a:t>Гипотеза подтвердилась: операции самообслуживания длятся дольше, чем операции на кассе.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3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/>
              <a:t>Анализ применения программы лояльности (включая акцию) в обеих ТТ на Юго-Западе Москвы показал, что она применялась почти в 100% случаев. При этом средняя длительность операций по терминалам самообслуживания в этих ТТ была примерно в 2 раза выше, чем через кассиров.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400" dirty="0"/>
              <a:t>Вывод: именно применение программы лояльности при покупке через терминалы самообслуживания, обуславливает повышенную длительность таких операций.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64C17D-36DE-4AC7-AD1E-2872AB53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83507"/>
            <a:ext cx="4919352" cy="32728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6B4AE4-F337-480A-A3DF-644770CCD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479" y="1002573"/>
            <a:ext cx="2255323" cy="10993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77CBED-861A-4D4A-97D4-41E975407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479" y="2931868"/>
            <a:ext cx="3847604" cy="14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2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B9F9-CAE4-4737-BA4C-F839D04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53" y="365125"/>
            <a:ext cx="11026239" cy="685199"/>
          </a:xfrm>
        </p:spPr>
        <p:txBody>
          <a:bodyPr>
            <a:noAutofit/>
          </a:bodyPr>
          <a:lstStyle/>
          <a:p>
            <a:pPr algn="ctr"/>
            <a:r>
              <a:rPr lang="ru-RU" sz="2500" b="1" dirty="0"/>
              <a:t>Технические проблемы повлияли на увеличение средней длительности операций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1CBDC-F923-4A95-92F8-2A62D5FB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48032"/>
            <a:ext cx="3431059" cy="45658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«Нормальная» длительность всех транзакций (06-07.сен) = 97 сек.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Аналогичный показатель за 05.сен выше на 46,5%.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6ED86C0-338D-45A5-9D4F-3C52C343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8032"/>
            <a:ext cx="3326027" cy="2594919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4BC5F425-D3CA-47A1-A042-8883CF86E188}"/>
              </a:ext>
            </a:extLst>
          </p:cNvPr>
          <p:cNvSpPr txBox="1">
            <a:spLocks/>
          </p:cNvSpPr>
          <p:nvPr/>
        </p:nvSpPr>
        <p:spPr>
          <a:xfrm>
            <a:off x="4269259" y="1248032"/>
            <a:ext cx="3519617" cy="456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«Нормальная» длительность транзакций через кассира (05-06.сен) = 68 сек.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Аналогичный показатель за 07.сен выше на 69,1%.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339C4B-D24E-41AF-B02D-94287CD9F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22" y="1248030"/>
            <a:ext cx="3422821" cy="2594918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44BCC8DA-C132-47CA-BC1D-423EFF3A95ED}"/>
              </a:ext>
            </a:extLst>
          </p:cNvPr>
          <p:cNvSpPr txBox="1">
            <a:spLocks/>
          </p:cNvSpPr>
          <p:nvPr/>
        </p:nvSpPr>
        <p:spPr>
          <a:xfrm>
            <a:off x="7828007" y="1248031"/>
            <a:ext cx="3406346" cy="4732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7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«Нормальная» длительность данных транзакций за 07.сен </a:t>
            </a:r>
            <a:r>
              <a:rPr lang="ru-RU" sz="1400" i="1" dirty="0"/>
              <a:t>(05.сен исключаем – были иные проблемы работы серверов)</a:t>
            </a:r>
            <a:r>
              <a:rPr lang="ru-RU" sz="1700" dirty="0"/>
              <a:t> = 186 сек.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sz="10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Аналогичный показатель за 06.сен выше на 23,6%.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782BBE-4ED2-49C6-BE7E-216FD3185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907" y="1248031"/>
            <a:ext cx="3340445" cy="2594917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21E2ABEE-08FC-44C4-9898-171DC5AD8FD1}"/>
              </a:ext>
            </a:extLst>
          </p:cNvPr>
          <p:cNvSpPr txBox="1">
            <a:spLocks/>
          </p:cNvSpPr>
          <p:nvPr/>
        </p:nvSpPr>
        <p:spPr>
          <a:xfrm>
            <a:off x="838200" y="5980670"/>
            <a:ext cx="10463083" cy="383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700" dirty="0"/>
              <a:t>Выводы: во всех трех случаях информация от разработчиков о наличии серьезных проблем - подтвердилась.</a:t>
            </a:r>
          </a:p>
        </p:txBody>
      </p:sp>
    </p:spTree>
    <p:extLst>
      <p:ext uri="{BB962C8B-B14F-4D97-AF65-F5344CB8AC3E}">
        <p14:creationId xmlns:p14="http://schemas.microsoft.com/office/powerpoint/2010/main" val="1078607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1260</Words>
  <Application>Microsoft Office PowerPoint</Application>
  <PresentationFormat>Широкоэкранный</PresentationFormat>
  <Paragraphs>262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Тема Office</vt:lpstr>
      <vt:lpstr>   Курсовая работа Excel</vt:lpstr>
      <vt:lpstr>Легенда: на протяжении последних месяцев я работал аналитиком в крупном торговом ретейлере Crossroads.</vt:lpstr>
      <vt:lpstr>Наблюдался рост количества транзакций</vt:lpstr>
      <vt:lpstr>Выросла нагрузка на 3-ий сервер</vt:lpstr>
      <vt:lpstr>Средняя длительность операций выросла вслед за долей самообслуживания</vt:lpstr>
      <vt:lpstr>Исследование проблемы средней длительности операций 01.сен (часть 1)</vt:lpstr>
      <vt:lpstr>Исследование проблемы средней длительности операций 01.сен (часть 2)</vt:lpstr>
      <vt:lpstr>Исследование проблемы средней длительности операций 01.сен (часть 3)</vt:lpstr>
      <vt:lpstr>Технические проблемы повлияли на увеличение средней длительности операций</vt:lpstr>
      <vt:lpstr>Маркетинговая акция для клиентов 07.сен была нам очень выгодна</vt:lpstr>
      <vt:lpstr>Анализ и модернизация программы клиентской лояльности 05-07.сен</vt:lpstr>
      <vt:lpstr>Проверка и доработка отчета о суммарных денежных затратах на проведение транзакций в наших ТТ (01-07.сен)</vt:lpstr>
      <vt:lpstr>Параметризованные график и дашборд по количеству транзакций, сумме и среднему платежу в наших ТТ (01-07.сен)</vt:lpstr>
      <vt:lpstr>Параметризованные графики по количеству транзакций и суммарным платежам в разрезе платежных систем в наших ТТ (01-07.сен)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Skypro   Курсовая работа Excel </dc:title>
  <dc:creator>Sergey</dc:creator>
  <cp:lastModifiedBy>Sergei Zevaev</cp:lastModifiedBy>
  <cp:revision>180</cp:revision>
  <dcterms:created xsi:type="dcterms:W3CDTF">2024-03-17T05:44:37Z</dcterms:created>
  <dcterms:modified xsi:type="dcterms:W3CDTF">2025-05-29T07:25:45Z</dcterms:modified>
</cp:coreProperties>
</file>