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charts/style1.xml" ContentType="application/vnd.ms-office.chartstyl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/>
            </a:pPr>
            <a:r>
              <a:rPr/>
              <a:t>Динамика продаж за год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1600" b="1" spc="99">
              <a:solidFill>
                <a:schemeClr val="lt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Курсы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</c:spPr>
          <c:invertIfNegative val="0"/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Sheet1!$A$2:$A$13</c:f>
              <c:strCache>
                <c:ptCount val="12"/>
                <c:pt idx="0">
                  <c:v>Январь</c:v>
                </c:pt>
                <c:pt idx="1">
                  <c:v>Февраль</c:v>
                </c:pt>
                <c:pt idx="2">
                  <c:v>Март</c:v>
                </c:pt>
                <c:pt idx="3">
                  <c:v>Апрель</c:v>
                </c:pt>
                <c:pt idx="4">
                  <c:v>Май</c:v>
                </c:pt>
                <c:pt idx="5">
                  <c:v>Июнь</c:v>
                </c:pt>
                <c:pt idx="6">
                  <c:v>Июль</c:v>
                </c:pt>
                <c:pt idx="7">
                  <c:v>Август</c:v>
                </c:pt>
                <c:pt idx="8">
                  <c:v>Сентябрь</c:v>
                </c:pt>
                <c:pt idx="9">
                  <c:v>Октябрь</c:v>
                </c:pt>
                <c:pt idx="10">
                  <c:v>Ноябрь</c:v>
                </c:pt>
                <c:pt idx="11">
                  <c:v>Декабрь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430000</c:v>
                </c:pt>
                <c:pt idx="1">
                  <c:v>380000</c:v>
                </c:pt>
                <c:pt idx="2">
                  <c:v>240000</c:v>
                </c:pt>
                <c:pt idx="3">
                  <c:v>290000</c:v>
                </c:pt>
                <c:pt idx="4">
                  <c:v>110000</c:v>
                </c:pt>
                <c:pt idx="5">
                  <c:v>70000</c:v>
                </c:pt>
                <c:pt idx="6">
                  <c:v>125000</c:v>
                </c:pt>
                <c:pt idx="7">
                  <c:v>134000</c:v>
                </c:pt>
                <c:pt idx="8">
                  <c:v>349000</c:v>
                </c:pt>
                <c:pt idx="9">
                  <c:v>60321</c:v>
                </c:pt>
                <c:pt idx="10">
                  <c:v>743000</c:v>
                </c:pt>
                <c:pt idx="11">
                  <c:v>1000000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  <a:miter/>
            </a:ln>
          </c:spPr>
          <c:txPr>
            <a:bodyPr/>
            <a:p>
              <a:pPr>
                <a:defRPr sz="90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00"/>
        <c:overlap val="-23"/>
        <c:axId val="1866169481"/>
        <c:axId val="1866169482"/>
      </c:bar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12700" cap="flat" cmpd="sng" algn="ctr">
            <a:solidFill>
              <a:schemeClr val="lt1">
                <a:lumMod val="95000"/>
                <a:alpha val="53999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lt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lt1">
                    <a:lumMod val="8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8" y="1600200"/>
      <a:ext cx="10972798" cy="4525960"/>
    </a:xfrm>
    <a:prstGeom prst="rect">
      <a:avLst/>
    </a:prstGeom>
    <a:gradFill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/>
    </a:gradFill>
    <a:ln>
      <a:noFill/>
    </a:ln>
  </c:spPr>
  <c:txPr>
    <a:bodyPr/>
    <a:p>
      <a:pPr>
        <a:defRPr sz="1000">
          <a:solidFill>
            <a:schemeClr val="dk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cap="all"/>
  </cs:axisTitle>
  <cs:categoryAxis>
    <cs:lnRef idx="0"/>
    <cs:fillRef idx="0"/>
    <cs:effectRef idx="0"/>
    <cs:fontRef idx="minor">
      <a:schemeClr val="lt1">
        <a:lumMod val="85000"/>
      </a:schemeClr>
    </cs:fontRef>
    <cs:spPr bwMode="auto">
      <a:prstGeom prst="rect">
        <a:avLst/>
      </a:prstGeom>
      <a:ln w="12700" cap="flat" cmpd="sng" algn="ctr">
        <a:solidFill>
          <a:schemeClr val="lt1">
            <a:lumMod val="95000"/>
            <a:alpha val="53999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 bwMode="auto">
      <a:prstGeom prst="rect">
        <a:avLst/>
      </a:prstGeom>
      <a:gradFill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/>
      </a:gradFill>
    </cs:spPr>
    <cs:defRPr sz="1000"/>
  </cs:chartArea>
  <cs:dataLabel>
    <cs:lnRef idx="0"/>
    <cs:fillRef idx="0"/>
    <cs:effectRef idx="0"/>
    <cs:fontRef idx="minor">
      <a:schemeClr val="lt1">
        <a:lumMod val="85000"/>
      </a:schemeClr>
    </cs:fontRef>
    <cs:defRPr sz="900"/>
  </cs:dataLabel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 bwMode="auto">
      <a:prstGeom prst="rect">
        <a:avLst/>
      </a:prstGeom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 bwMode="auto">
      <a:prstGeom prst="rect">
        <a:avLst/>
      </a:prstGeom>
      <a:ln w="9525">
        <a:solidFill>
          <a:schemeClr val="phClr"/>
        </a:solidFill>
        <a:round/>
      </a:ln>
    </cs:spPr>
  </cs:dataPointMarker>
  <cs:dataPointWireframe>
    <cs:lnRef idx="0">
      <cs:styleClr val="auto"/>
    </cs:lnRef>
    <cs:fillRef idx="3"/>
    <cs:effectRef idx="3"/>
    <cs:fontRef idx="minor">
      <a:schemeClr val="lt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 bwMode="auto">
      <a:prstGeom prst="rect">
        <a:avLst/>
      </a:prstGeom>
      <a:ln w="9525">
        <a:solidFill>
          <a:schemeClr val="lt1">
            <a:lumMod val="95000"/>
            <a:alpha val="53999"/>
          </a:schemeClr>
        </a:solidFill>
      </a:ln>
    </cs:spPr>
    <cs:defRPr sz="900"/>
  </cs:dataTable>
  <cs:downBar>
    <cs:lnRef idx="0"/>
    <cs:fillRef idx="0"/>
    <cs:effectRef idx="0"/>
    <cs:fontRef idx="minor">
      <a:schemeClr val="lt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3999"/>
          </a:schemeClr>
        </a:solidFill>
        <a:round/>
      </a:ln>
    </cs:spPr>
  </cs:downBar>
  <cs:dropLine>
    <cs:lnRef idx="0"/>
    <cs:fillRef idx="0"/>
    <cs:effectRef idx="0"/>
    <cs:fontRef idx="minor">
      <a:schemeClr val="lt1"/>
    </cs:fontRef>
    <cs:spPr bwMode="auto">
      <a:prstGeom prst="rect">
        <a:avLst/>
      </a:prstGeom>
      <a:ln w="9525">
        <a:solidFill>
          <a:schemeClr val="lt1">
            <a:lumMod val="95000"/>
            <a:alpha val="53999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 bwMode="auto">
      <a:prstGeom prst="rect">
        <a:avLst/>
      </a:prstGeom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 bwMode="auto">
      <a:prstGeom prst="rect">
        <a:avLst/>
      </a:prstGeom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 bwMode="auto">
      <a:prstGeom prst="rect">
        <a:avLst/>
      </a:prstGeom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 bwMode="auto">
      <a:prstGeom prst="rect">
        <a:avLst/>
      </a:prstGeom>
      <a:ln w="9525">
        <a:solidFill>
          <a:schemeClr val="lt1">
            <a:lumMod val="95000"/>
            <a:alpha val="53999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 bwMode="auto">
      <a:prstGeom prst="rect">
        <a:avLst/>
      </a:prstGeom>
      <a:ln w="9525">
        <a:solidFill>
          <a:schemeClr val="lt1">
            <a:lumMod val="95000"/>
            <a:alpha val="53999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 bwMode="auto">
      <a:prstGeom prst="rect">
        <a:avLst/>
      </a:prstGeom>
      <a:ln w="12700" cap="flat" cmpd="sng" algn="ctr">
        <a:solidFill>
          <a:schemeClr val="lt1">
            <a:lumMod val="95000"/>
            <a:alpha val="53999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 bwMode="auto">
      <a:prstGeom prst="rect">
        <a:avLst/>
      </a:prstGeom>
      <a:ln w="9525" cap="flat" cmpd="sng" algn="ctr">
        <a:solidFill>
          <a:schemeClr val="lt1">
            <a:lumMod val="95000"/>
            <a:alpha val="53999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99"/>
  </cs:title>
  <cs:trendline>
    <cs:lnRef idx="0">
      <cs:styleClr val="auto"/>
    </cs:lnRef>
    <cs:fillRef idx="0"/>
    <cs:effectRef idx="0"/>
    <cs:fontRef idx="minor">
      <a:schemeClr val="lt1"/>
    </cs:fontRef>
    <cs:spPr bwMode="auto">
      <a:prstGeom prst="rect">
        <a:avLst/>
      </a:prstGeom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/>
  </cs:trendlineLabel>
  <cs:upBar>
    <cs:lnRef idx="0"/>
    <cs:fillRef idx="0"/>
    <cs:effectRef idx="0"/>
    <cs:fontRef idx="minor">
      <a:schemeClr val="lt1"/>
    </cs:fontRef>
    <cs:spPr bwMode="auto">
      <a:prstGeom prst="rect">
        <a:avLst/>
      </a:prstGeom>
      <a:solidFill>
        <a:schemeClr val="lt1"/>
      </a:solidFill>
      <a:ln w="9525">
        <a:solidFill>
          <a:schemeClr val="lt1">
            <a:lumMod val="95000"/>
            <a:alpha val="53999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/>
  </cs:valueAxis>
  <cs:wall>
    <cs:lnRef idx="0"/>
    <cs:fillRef idx="0"/>
    <cs:effectRef idx="0"/>
    <cs:fontRef idx="minor">
      <a:schemeClr val="lt1"/>
    </cs:fontRef>
  </cs:wall>
  <cs:dataPointMarkerLayout symbol="circle" size="6"/>
</cs:chartStyl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5" y="2291400"/>
            <a:ext cx="5452533" cy="41651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3" y="1839834"/>
            <a:ext cx="4011786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2"/>
            <a:ext cx="5395522" cy="223170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3"/>
            <a:ext cx="4968520" cy="759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0"/>
            <a:ext cx="2099732" cy="334368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2" y="1808820"/>
            <a:ext cx="6720744" cy="72007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8" y="274638"/>
            <a:ext cx="2743200" cy="5851524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8" y="274638"/>
            <a:ext cx="8026398" cy="5851524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2" y="4406900"/>
            <a:ext cx="10363198" cy="136207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2" y="2906712"/>
            <a:ext cx="10363198" cy="15001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8" y="1535112"/>
            <a:ext cx="5386916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8" y="2174873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9" y="1535112"/>
            <a:ext cx="538903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9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2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1" y="273051"/>
            <a:ext cx="6815665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2" y="1435101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6" y="4800600"/>
            <a:ext cx="7315200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6" y="612774"/>
            <a:ext cx="7315200" cy="41147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6" y="5367337"/>
            <a:ext cx="73152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5" y="1"/>
            <a:ext cx="3058158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8" y="0"/>
            <a:ext cx="1399538" cy="179755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5" y="0"/>
            <a:ext cx="3839632" cy="260964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8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8" y="1600200"/>
            <a:ext cx="10972800" cy="452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8" y="6356350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8" y="6356350"/>
            <a:ext cx="386079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8" y="6356350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120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ТехноСофт – новое начало</a:t>
            </a:r>
            <a:endParaRPr/>
          </a:p>
        </p:txBody>
      </p:sp>
      <p:sp>
        <p:nvSpPr>
          <p:cNvPr id="10580896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400" b="0" i="0" u="none">
                <a:solidFill>
                  <a:srgbClr val="00B050"/>
                </a:solidFill>
                <a:latin typeface="Liberation Sans"/>
                <a:ea typeface="Liberation Sans"/>
                <a:cs typeface="Liberation Sans"/>
              </a:rPr>
              <a:t>Мы предлагаем гибкие условия сотрудничества и гарантируем высокое качество разработки программного обеспечения. Наша команда опытных специалистов всегда готова ответить на все вопросы клиентов.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1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11241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808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" dur="1000"/>
                                        <p:tgtEl>
                                          <p:spTgt spid="1058089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808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2666999"/>
            <a:ext cx="9142920" cy="8419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Приглашаем в мир разработки ПО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Наша специализация </a:t>
            </a: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создавать инновационные решения для оптимизации бизнес-процессов и повышения эффективности работы. Мы помогаем нашим клиентам достичь успеха.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198665974" name=""/>
          <p:cNvSpPr/>
          <p:nvPr/>
        </p:nvSpPr>
        <p:spPr bwMode="auto">
          <a:xfrm>
            <a:off x="2449086" y="1400940"/>
            <a:ext cx="7316502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 w="15773">
                  <a:solidFill>
                    <a:schemeClr val="accent6">
                      <a:lumMod val="50000"/>
                    </a:schemeClr>
                  </a:solidFill>
                </a:ln>
                <a:noFill/>
              </a:rPr>
              <a:t>Фирма </a:t>
            </a:r>
            <a:r>
              <a:rPr sz="5400" b="1">
                <a:ln w="15773">
                  <a:solidFill>
                    <a:schemeClr val="accent6">
                      <a:lumMod val="50000"/>
                    </a:schemeClr>
                  </a:solidFill>
                </a:ln>
                <a:noFill/>
              </a:rPr>
              <a:t>«ТехноСофт»</a:t>
            </a:r>
            <a:endParaRPr sz="5400" b="1">
              <a:ln w="15773">
                <a:solidFill>
                  <a:schemeClr val="accent6">
                    <a:lumMod val="50000"/>
                  </a:schemeClr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edge/>
      </p:transition>
    </mc:Choice>
    <mc:Fallback>
      <p:transition spd="slow" advClick="1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99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99">
                                      <p:cBhvr>
                                        <p:cTn id="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9866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147207" name="Заголовок 1"/>
          <p:cNvSpPr>
            <a:spLocks noGrp="1"/>
          </p:cNvSpPr>
          <p:nvPr>
            <p:ph type="title"/>
          </p:nvPr>
        </p:nvSpPr>
        <p:spPr bwMode="auto"/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история создания компании</a:t>
            </a:r>
            <a:endParaRPr/>
          </a:p>
        </p:txBody>
      </p:sp>
      <p:sp>
        <p:nvSpPr>
          <p:cNvPr id="1666763008" name=""/>
          <p:cNvSpPr/>
          <p:nvPr/>
        </p:nvSpPr>
        <p:spPr bwMode="auto">
          <a:xfrm flipH="0" flipV="0">
            <a:off x="237771" y="1218838"/>
            <a:ext cx="11942157" cy="22863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ru-RU" sz="24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Мы предоставляем широкий спектр услуг </a:t>
            </a:r>
            <a:r>
              <a:rPr lang="ru-RU" sz="24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по разработке программного обеспечения,</a:t>
            </a:r>
            <a:endParaRPr lang="ru-RU" sz="2400" b="1" i="0" u="none" strike="noStrike" cap="none" spc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 включая разработку </a:t>
            </a:r>
            <a:r>
              <a:rPr lang="ru-RU" sz="2400" b="1" i="0" u="sng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  <a:hlinkClick r:id="" action="ppaction://hlinkshowjump?jump=nextslide" tooltip="Следующий слайд"/>
              </a:rPr>
              <a:t>веб-приложений</a:t>
            </a:r>
            <a:r>
              <a:rPr lang="ru-RU" sz="24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, мобильных и десктопных приложений.</a:t>
            </a:r>
            <a:endParaRPr lang="ru-RU" sz="2400" b="1" i="0" u="none" strike="noStrike" cap="none" spc="0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 Наша команда опытных специалистов гарантирует высокое качество работы и соответствие индивидуальным потребностям каждого клиента.</a:t>
            </a:r>
            <a:endParaRPr sz="2400" b="1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1">
        <p:fade thruBlk="1"/>
      </p:transition>
    </mc:Choice>
    <mc:Fallback>
      <p:transition spd="slow" advClick="1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1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58147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58147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147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581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76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12842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У нас</a:t>
            </a:r>
            <a:endParaRPr/>
          </a:p>
        </p:txBody>
      </p:sp>
      <p:sp>
        <p:nvSpPr>
          <p:cNvPr id="1636098378" name=""/>
          <p:cNvSpPr/>
          <p:nvPr/>
        </p:nvSpPr>
        <p:spPr bwMode="auto">
          <a:xfrm>
            <a:off x="5680696" y="4009216"/>
            <a:ext cx="183636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5400" b="1">
              <a:ln>
                <a:noFill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2105312022" name=""/>
          <p:cNvSpPr/>
          <p:nvPr/>
        </p:nvSpPr>
        <p:spPr bwMode="auto">
          <a:xfrm flipH="0" flipV="0">
            <a:off x="315364" y="1561624"/>
            <a:ext cx="11403198" cy="374940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lvl="0" algn="l">
              <a:buFont typeface="Wingdings"/>
              <a:buChar char="Ø"/>
              <a:defRPr/>
            </a:pPr>
            <a:r>
              <a:rPr sz="2000" b="1" i="0" u="sng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  <a:hlinkClick r:id="" action="ppaction://hlinkshowjump?jump=nextslide" tooltip="Следующий слайд"/>
              </a:rPr>
              <a:t>С</a:t>
            </a:r>
            <a:r>
              <a:rPr sz="2000" b="1" i="0" u="sng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  <a:hlinkClick r:id="" action="ppaction://hlinkshowjump?jump=nextslide" tooltip="Следующий слайд"/>
              </a:rPr>
              <a:t>овременные методики разработки:</a:t>
            </a:r>
            <a:endParaRPr sz="2000" b="1" i="0" u="none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Liberation Sans"/>
              <a:ea typeface="Liberation Sans"/>
              <a:cs typeface="Liberation Sans"/>
            </a:endParaRPr>
          </a:p>
          <a:p>
            <a:pPr lvl="1" algn="l">
              <a:buFont typeface="Wingdings"/>
              <a:buChar char="Ø"/>
              <a:defRPr/>
            </a:pP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Agile, Scrum, Kanban</a:t>
            </a: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000" b="1" i="0" u="none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Liberation Sans"/>
              <a:ea typeface="Liberation Sans"/>
              <a:cs typeface="Liberation Sans"/>
            </a:endParaRPr>
          </a:p>
          <a:p>
            <a:pPr algn="l">
              <a:buFont typeface="Wingdings"/>
              <a:buChar char="Ø"/>
              <a:defRPr/>
            </a:pPr>
            <a:r>
              <a:rPr sz="2000" b="1" i="0" u="sng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  <a:hlinkClick r:id="rId3" action="ppaction://hlinksldjump" tooltip="Слайд 6"/>
              </a:rPr>
              <a:t>Индивидуальные решения:</a:t>
            </a:r>
            <a:endParaRPr sz="2000" b="1" i="0" u="none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Liberation Sans"/>
              <a:ea typeface="Liberation Sans"/>
              <a:cs typeface="Liberation Sans"/>
            </a:endParaRPr>
          </a:p>
          <a:p>
            <a:pPr lvl="1" algn="l">
              <a:buFont typeface="Wingdings"/>
              <a:buChar char="Ø"/>
              <a:defRPr/>
            </a:pP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Анализ потребностей</a:t>
            </a: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. На этом этапе выявляют актуальные проблемы и определяют функциональные требования к программному обеспечению. </a:t>
            </a:r>
            <a:endParaRPr sz="2000" b="1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</a:endParaRPr>
          </a:p>
          <a:p>
            <a:pPr lvl="1" algn="l">
              <a:buFont typeface="Wingdings"/>
              <a:buChar char="Ø"/>
              <a:defRPr/>
            </a:pP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Проектирование</a:t>
            </a: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. Разрабатывают архитектуру, интерфейс пользователя и основные функции программы. </a:t>
            </a:r>
            <a:endParaRPr sz="2000" b="1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</a:endParaRPr>
          </a:p>
          <a:p>
            <a:pPr lvl="1" algn="l">
              <a:buFont typeface="Wingdings"/>
              <a:buChar char="Ø"/>
              <a:defRPr/>
            </a:pP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Разработка</a:t>
            </a:r>
            <a:r>
              <a:rPr sz="2000" b="1" i="0" u="none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. После утверждения проектной документации программисты реализуют заложенные функции, программируя и тестируя каждый из модулей.</a:t>
            </a:r>
            <a:endParaRPr sz="2000" b="1" i="0" u="none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Liberation Sans"/>
              <a:ea typeface="Liberation Sans"/>
              <a:cs typeface="Liberation Sans"/>
            </a:endParaRPr>
          </a:p>
          <a:p>
            <a:pPr lvl="0" algn="l">
              <a:buFont typeface="Wingdings"/>
              <a:buChar char="Ø"/>
              <a:defRPr/>
            </a:pPr>
            <a:r>
              <a:rPr sz="2000" b="1" i="0" u="sng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  <a:hlinkClick r:id="rId4" action="ppaction://hlinksldjump" tooltip="Слайд 7"/>
              </a:rPr>
              <a:t>Обучение персонала</a:t>
            </a:r>
            <a:endParaRPr sz="2000" b="1" i="0" u="none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Liberation Sans"/>
              <a:ea typeface="Liberation Sans"/>
              <a:cs typeface="Liberation Sans"/>
            </a:endParaRPr>
          </a:p>
          <a:p>
            <a:pPr lvl="1" algn="l">
              <a:buFont typeface="Wingdings"/>
              <a:buChar char="Ø"/>
              <a:defRPr/>
            </a:pPr>
            <a:r>
              <a:rPr lang="ru-RU" sz="20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На</a:t>
            </a:r>
            <a:r>
              <a:rPr lang="ru-RU" sz="2000" b="1" i="0" u="none" strike="noStrike" cap="none" spc="0">
                <a:ln w="12700"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</a:rPr>
              <a:t> базе компании идет организация обучения и тренингов для сотрудников, чтобы они могли эффективно использовать новые технологии и методы.</a:t>
            </a:r>
            <a:endParaRPr sz="2000" b="1" i="0" u="none">
              <a:ln w="12700">
                <a:solidFill>
                  <a:schemeClr val="accent4">
                    <a:lumMod val="75000"/>
                  </a:schemeClr>
                </a:solidFill>
              </a:ln>
              <a:solidFill>
                <a:schemeClr val="accent4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1">
        <p:split orient="vert" dir="in"/>
      </p:transition>
    </mc:Choice>
    <mc:Fallback>
      <p:transition spd="slow" advClick="1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2212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2212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3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0531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210531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2"/>
            </a:gs>
            <a:gs pos="100000">
              <a:srgbClr val="FFFFFF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5575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Современные методики разработки</a:t>
            </a:r>
            <a:endParaRPr/>
          </a:p>
        </p:txBody>
      </p:sp>
      <p:pic>
        <p:nvPicPr>
          <p:cNvPr id="808124551" name=""/>
          <p:cNvPicPr>
            <a:picLocks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 rot="0">
            <a:off x="609598" y="2017766"/>
            <a:ext cx="5384799" cy="3690830"/>
          </a:xfrm>
          <a:prstGeom prst="rect">
            <a:avLst/>
          </a:prstGeom>
        </p:spPr>
      </p:pic>
      <p:sp>
        <p:nvSpPr>
          <p:cNvPr id="511182898" name=""/>
          <p:cNvSpPr txBox="1"/>
          <p:nvPr/>
        </p:nvSpPr>
        <p:spPr bwMode="auto">
          <a:xfrm flipH="0" flipV="0">
            <a:off x="6756549" y="2017766"/>
            <a:ext cx="4619934" cy="2377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2400" b="1" i="0" u="none" strike="noStrike" cap="none" spc="0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Liberation Sans"/>
                <a:ea typeface="Liberation Sans"/>
                <a:cs typeface="Liberation Sans"/>
              </a:rPr>
              <a:t>Agile, Scrum, Kanban, для обеспечения гибкости и </a:t>
            </a:r>
            <a:r>
              <a:rPr lang="ru-RU" sz="2400" b="1" i="0" u="none" strike="noStrike" cap="none" spc="0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Liberation Sans"/>
                <a:ea typeface="Liberation Sans"/>
                <a:cs typeface="Liberation Sans"/>
              </a:rPr>
              <a:t>эффективности </a:t>
            </a:r>
            <a:r>
              <a:rPr lang="ru-RU" sz="2400" b="1" i="0" u="sng" strike="noStrike" cap="none" spc="0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Liberation Sans"/>
                <a:ea typeface="Liberation Sans"/>
                <a:cs typeface="Liberation Sans"/>
                <a:hlinkClick r:id="" action="ppaction://hlinkshowjump?jump=nextslide" tooltip="Следующий слайд"/>
              </a:rPr>
              <a:t>процесса разработки</a:t>
            </a:r>
            <a:r>
              <a:rPr lang="ru-RU" sz="2400" b="1" i="0" u="none" strike="noStrike" cap="none" spc="0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sz="2400" b="1">
              <a:ln w="12700">
                <a:solidFill>
                  <a:schemeClr val="accent6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>
              <a:defRPr/>
            </a:pPr>
            <a:endParaRPr sz="5400" b="1">
              <a:ln w="12700">
                <a:solidFill>
                  <a:schemeClr val="accent6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d"/>
      </p:transition>
    </mc:Choice>
    <mc:Fallback>
      <p:transition spd="slow" advClick="1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55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65557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65557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555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12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500"/>
                                        <p:tgtEl>
                                          <p:spTgt spid="80812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18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3879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400" b="0" i="0" u="sng">
                <a:solidFill>
                  <a:schemeClr val="accent4"/>
                </a:solidFill>
                <a:latin typeface="Liberation Sans"/>
                <a:ea typeface="Liberation Sans"/>
                <a:cs typeface="Liberation Sans"/>
                <a:hlinkClick r:id="" action="ppaction://hlinkshowjump?jump=nextslide" tooltip="Следующий слайд"/>
              </a:rPr>
              <a:t>Индивидуальные решения</a:t>
            </a:r>
            <a:endParaRPr sz="2400">
              <a:solidFill>
                <a:schemeClr val="accent6"/>
              </a:solidFill>
            </a:endParaRPr>
          </a:p>
        </p:txBody>
      </p:sp>
      <p:pic>
        <p:nvPicPr>
          <p:cNvPr id="316915953" name=""/>
          <p:cNvPicPr>
            <a:picLocks noChangeAspect="1"/>
          </p:cNvPicPr>
          <p:nvPr>
            <p:ph sz="half" idx="1"/>
          </p:nvPr>
        </p:nvPicPr>
        <p:blipFill>
          <a:blip r:embed="rId3"/>
          <a:stretch/>
        </p:blipFill>
        <p:spPr bwMode="auto">
          <a:xfrm rot="0">
            <a:off x="609598" y="2068248"/>
            <a:ext cx="5384799" cy="3589866"/>
          </a:xfrm>
          <a:prstGeom prst="rect">
            <a:avLst/>
          </a:prstGeom>
        </p:spPr>
      </p:pic>
      <p:sp>
        <p:nvSpPr>
          <p:cNvPr id="954651906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197598" y="1600200"/>
            <a:ext cx="5384799" cy="16087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algn="l">
              <a:defRPr/>
            </a:pP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Анал</a:t>
            </a:r>
            <a:r>
              <a:rPr sz="2000" b="1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из потребностей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. На этом этапе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выявляю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т </a:t>
            </a:r>
            <a:r>
              <a:rPr sz="20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актуальные проблемы и определяют функциональные требования к программному обеспечению.</a:t>
            </a:r>
            <a:r>
              <a:rPr sz="24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54183043" name=""/>
          <p:cNvSpPr txBox="1"/>
          <p:nvPr/>
        </p:nvSpPr>
        <p:spPr bwMode="auto">
          <a:xfrm flipH="0" flipV="0">
            <a:off x="6197599" y="3208907"/>
            <a:ext cx="538623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b="1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Проектирование</a:t>
            </a:r>
            <a:r>
              <a:rPr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. Разрабатывают архитектуру, интерфейс пользователя и основные функции программы. </a:t>
            </a:r>
            <a:endParaRPr sz="2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09918721" name=""/>
          <p:cNvSpPr txBox="1"/>
          <p:nvPr/>
        </p:nvSpPr>
        <p:spPr bwMode="auto">
          <a:xfrm flipH="0" flipV="0">
            <a:off x="6197599" y="4123667"/>
            <a:ext cx="538695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b="1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Разработка</a:t>
            </a:r>
            <a:r>
              <a:rPr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. После утверждения проектной документации программисты реализуют заложенные функции, программируя и тестируя каждый из модулей. </a:t>
            </a:r>
            <a:endParaRPr sz="2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d"/>
      </p:transition>
    </mc:Choice>
    <mc:Fallback>
      <p:transition spd="slow" advClick="1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1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691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38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338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338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338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6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501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2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91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3002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546519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9546519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3002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830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41830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41830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41830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41830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3002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099187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diagBrick">
          <a:fgClr>
            <a:schemeClr val="accent6">
              <a:lumMod val="50000"/>
            </a:schemeClr>
          </a:fgClr>
          <a:bgClr>
            <a:schemeClr val="accent6">
              <a:lumMod val="40000"/>
              <a:lumOff val="60000"/>
            </a:schemeClr>
          </a:bgClr>
        </a:patt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141485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7" y="274637"/>
            <a:ext cx="10972800" cy="1143000"/>
          </a:xfrm>
        </p:spPr>
        <p:txBody>
          <a:bodyPr/>
          <a:lstStyle/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Liberation Sans"/>
                <a:ea typeface="Liberation Sans"/>
                <a:cs typeface="Liberation Sans"/>
              </a:rPr>
              <a:t>Обучение персонала</a:t>
            </a:r>
            <a:endParaRPr/>
          </a:p>
        </p:txBody>
      </p:sp>
      <p:pic>
        <p:nvPicPr>
          <p:cNvPr id="151281155" name=""/>
          <p:cNvPicPr>
            <a:picLocks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 rot="0">
            <a:off x="322923" y="1600199"/>
            <a:ext cx="5384799" cy="3691578"/>
          </a:xfrm>
          <a:prstGeom prst="rect">
            <a:avLst/>
          </a:prstGeom>
        </p:spPr>
      </p:pic>
      <p:sp>
        <p:nvSpPr>
          <p:cNvPr id="457241609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 algn="ctr">
              <a:buFont typeface="Arial"/>
              <a:buNone/>
              <a:defRPr/>
            </a:pPr>
            <a:r>
              <a:rPr sz="24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На </a:t>
            </a:r>
            <a:r>
              <a:rPr sz="2400" b="0" i="0" u="sng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  <a:hlinkClick r:id="" action="ppaction://hlinkshowjump?jump=nextslide" tooltip="Следующий слайд"/>
              </a:rPr>
              <a:t>базе компании</a:t>
            </a:r>
            <a:r>
              <a:rPr sz="2400" b="0" i="0" u="none">
                <a:solidFill>
                  <a:schemeClr val="bg2">
                    <a:lumMod val="50000"/>
                  </a:schemeClr>
                </a:solidFill>
                <a:latin typeface="Liberation Sans"/>
                <a:ea typeface="Liberation Sans"/>
                <a:cs typeface="Liberation Sans"/>
              </a:rPr>
              <a:t> идет организация обучения и тренингов для сотрудников, чтобы они могли эффективно использовать новые технологии и методы.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cover dir="d"/>
      </p:transition>
    </mc:Choice>
    <mc:Fallback>
      <p:transition spd="slow" advClick="1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4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72141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2141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2141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572416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" dur="1000" tmFilter="0, 0; .2, .5; .8, .5; 1, 0"/>
                                        <p:tgtEl>
                                          <p:spTgt spid="1512811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" dur="500" autoRev="1" fill="hold"/>
                                        <p:tgtEl>
                                          <p:spTgt spid="1512811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4772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Динамика продаж</a:t>
            </a:r>
            <a:endParaRPr/>
          </a:p>
        </p:txBody>
      </p:sp>
      <p:graphicFrame>
        <p:nvGraphicFramePr>
          <p:cNvPr id="1313939905" name=""/>
          <p:cNvGraphicFramePr>
            <a:graphicFrameLocks xmlns:a="http://schemas.openxmlformats.org/drawingml/2006/main"/>
          </p:cNvGraphicFramePr>
          <p:nvPr/>
        </p:nvGraphicFramePr>
        <p:xfrm>
          <a:off x="609598" y="1600200"/>
          <a:ext cx="10972798" cy="452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966787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2" y="273048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Как нас найти</a:t>
            </a:r>
            <a:endParaRPr/>
          </a:p>
        </p:txBody>
      </p:sp>
      <p:pic>
        <p:nvPicPr>
          <p:cNvPr id="1431260003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>
            <a:off x="4766731" y="926582"/>
            <a:ext cx="6815665" cy="4546049"/>
          </a:xfrm>
          <a:prstGeom prst="rect">
            <a:avLst/>
          </a:prstGeom>
        </p:spPr>
      </p:pic>
      <p:sp>
        <p:nvSpPr>
          <p:cNvPr id="821382965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2" y="1435101"/>
            <a:ext cx="4011084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Руководящий состав </a:t>
            </a:r>
            <a:r>
              <a:rPr lang="ru-RU" sz="1800" b="0" i="1" u="none" strike="noStrike" cap="none" spc="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🟂</a:t>
            </a: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:</a:t>
            </a:r>
            <a:r>
              <a:rPr sz="180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Гуляков А. Д. 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Волчихин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 В. И.</a:t>
            </a:r>
            <a:r>
              <a:rPr sz="180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endParaRPr sz="1800" b="0" i="0" u="none">
              <a:solidFill>
                <a:srgbClr val="FF0000"/>
              </a:solidFill>
              <a:latin typeface="Liberation Serif"/>
              <a:cs typeface="Liberation Serif"/>
            </a:endParaRPr>
          </a:p>
          <a:p>
            <a:pPr>
              <a:defRPr/>
            </a:pP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Адрес </a:t>
            </a:r>
            <a:r>
              <a:rPr lang="ru-RU" sz="1800" b="0" i="1" u="none" strike="noStrike" cap="none" spc="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✈</a:t>
            </a: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: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856030, Новосибирская область, город Озёры, спуск 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Будапешская, 62</a:t>
            </a:r>
            <a:endParaRPr sz="1800" b="0" i="0" u="none">
              <a:solidFill>
                <a:srgbClr val="FF0000"/>
              </a:solidFill>
              <a:latin typeface="Liberation Serif"/>
              <a:cs typeface="Liberation Serif"/>
            </a:endParaRPr>
          </a:p>
          <a:p>
            <a:pPr>
              <a:defRPr/>
            </a:pP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Номер телефона </a:t>
            </a:r>
            <a:r>
              <a:rPr lang="ru-RU" sz="1800" b="0" i="1" u="none" strike="noStrike" cap="none" spc="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✆</a:t>
            </a: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: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lang="ru-RU" sz="1800" b="0" i="0" u="none" strike="noStrike" cap="none" spc="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+7 (926) 133-85-66</a:t>
            </a:r>
            <a:endParaRPr sz="1800" b="0" i="0" u="none">
              <a:solidFill>
                <a:srgbClr val="FF0000"/>
              </a:solidFill>
              <a:latin typeface="Liberation Serif"/>
              <a:cs typeface="Liberation Serif"/>
            </a:endParaRPr>
          </a:p>
          <a:p>
            <a:pPr>
              <a:defRPr/>
            </a:pP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E-mail </a:t>
            </a:r>
            <a:r>
              <a:rPr lang="ru-RU" sz="1800" b="0" i="1" u="none" strike="noStrike" cap="none" spc="0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✉</a:t>
            </a:r>
            <a:r>
              <a:rPr sz="1800" b="0" i="1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:</a:t>
            </a:r>
            <a:r>
              <a:rPr sz="1800" i="1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 </a:t>
            </a:r>
            <a:r>
              <a:rPr sz="1800" b="0" i="0" u="none">
                <a:solidFill>
                  <a:srgbClr val="FF0000"/>
                </a:solidFill>
                <a:latin typeface="Liberation Serif"/>
                <a:ea typeface="Liberation Serif"/>
                <a:cs typeface="Liberation Serif"/>
              </a:rPr>
              <a:t>dodong@mac.com</a:t>
            </a:r>
            <a:endParaRPr sz="1800">
              <a:solidFill>
                <a:srgbClr val="FF0000"/>
              </a:solidFill>
              <a:latin typeface="Liberation Serif"/>
              <a:cs typeface="Liberation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Click="1">
        <p:push dir="d"/>
      </p:transition>
    </mc:Choice>
    <mc:Fallback>
      <p:transition spd="slow" advClick="1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2000" fill="hold"/>
                                        <p:tgtEl>
                                          <p:spTgt spid="1448966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</p:animClr>
                                    <p:animClr clrSpc="hsl" dir="cw">
                                      <p:cBhvr>
                                        <p:cTn id="16" dur="2000" fill="hold"/>
                                        <p:tgtEl>
                                          <p:spTgt spid="14489667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</p:animClr>
                                    <p:animClr clrSpc="hsl" dir="cw">
                                      <p:cBhvr>
                                        <p:cTn id="15" dur="2000" fill="hold"/>
                                        <p:tgtEl>
                                          <p:spTgt spid="14489667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489667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26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1260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1260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43126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Максим Хмельков</cp:lastModifiedBy>
  <cp:revision>9</cp:revision>
  <dcterms:created xsi:type="dcterms:W3CDTF">2023-08-25T13:22:51Z</dcterms:created>
  <dcterms:modified xsi:type="dcterms:W3CDTF">2025-02-24T11:54:56Z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