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0" r:id="rId2"/>
  </p:sldMasterIdLst>
  <p:notesMasterIdLst>
    <p:notesMasterId r:id="rId17"/>
  </p:notesMasterIdLst>
  <p:sldIdLst>
    <p:sldId id="256" r:id="rId3"/>
    <p:sldId id="257" r:id="rId4"/>
    <p:sldId id="271" r:id="rId5"/>
    <p:sldId id="272" r:id="rId6"/>
    <p:sldId id="273" r:id="rId7"/>
    <p:sldId id="275" r:id="rId8"/>
    <p:sldId id="276" r:id="rId9"/>
    <p:sldId id="274" r:id="rId10"/>
    <p:sldId id="277" r:id="rId11"/>
    <p:sldId id="278" r:id="rId12"/>
    <p:sldId id="280" r:id="rId13"/>
    <p:sldId id="281" r:id="rId14"/>
    <p:sldId id="282" r:id="rId15"/>
    <p:sldId id="283"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showGuides="1">
      <p:cViewPr varScale="1">
        <p:scale>
          <a:sx n="152" d="100"/>
          <a:sy n="152" d="100"/>
        </p:scale>
        <p:origin x="480" y="132"/>
      </p:cViewPr>
      <p:guideLst>
        <p:guide orient="horz" pos="350"/>
        <p:guide pos="2880"/>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EC915-42D1-4168-AA0D-5A998FB7334C}" type="datetimeFigureOut">
              <a:rPr lang="de-DE" smtClean="0"/>
              <a:t>01.03.2023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C9AB80-6086-4028-B814-E12FEF47DF89}" type="slidenum">
              <a:rPr lang="de-DE" smtClean="0"/>
              <a:t>‹Nr.›</a:t>
            </a:fld>
            <a:endParaRPr lang="de-DE"/>
          </a:p>
        </p:txBody>
      </p:sp>
    </p:spTree>
    <p:extLst>
      <p:ext uri="{BB962C8B-B14F-4D97-AF65-F5344CB8AC3E}">
        <p14:creationId xmlns:p14="http://schemas.microsoft.com/office/powerpoint/2010/main" val="2756375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blipFill dpi="0" rotWithShape="1">
          <a:blip r:embed="rId2">
            <a:alphaModFix amt="60000"/>
            <a:lum/>
          </a:blip>
          <a:srcRect/>
          <a:stretch>
            <a:fillRect l="-25000" r="-25000"/>
          </a:stretch>
        </a:blipFill>
        <a:effectLst/>
      </p:bgPr>
    </p:bg>
    <p:spTree>
      <p:nvGrpSpPr>
        <p:cNvPr id="1" name=""/>
        <p:cNvGrpSpPr/>
        <p:nvPr/>
      </p:nvGrpSpPr>
      <p:grpSpPr>
        <a:xfrm>
          <a:off x="0" y="0"/>
          <a:ext cx="0" cy="0"/>
          <a:chOff x="0" y="0"/>
          <a:chExt cx="0" cy="0"/>
        </a:xfrm>
      </p:grpSpPr>
      <p:sp>
        <p:nvSpPr>
          <p:cNvPr id="6" name="Titel 1"/>
          <p:cNvSpPr txBox="1">
            <a:spLocks/>
          </p:cNvSpPr>
          <p:nvPr userDrawn="1"/>
        </p:nvSpPr>
        <p:spPr bwMode="auto">
          <a:xfrm>
            <a:off x="156664" y="2100374"/>
            <a:ext cx="4968552" cy="2420888"/>
          </a:xfrm>
          <a:prstGeom prst="rect">
            <a:avLst/>
          </a:prstGeom>
          <a:solidFill>
            <a:srgbClr val="FFFFFF">
              <a:alpha val="64314"/>
            </a:srgbClr>
          </a:solidFill>
          <a:ln>
            <a:miter lim="800000"/>
            <a:headEnd/>
            <a:tailEnd/>
          </a:ln>
        </p:spPr>
        <p:txBody>
          <a:bodyPr vert="horz" wrap="square" lIns="91440" tIns="45720" rIns="91440" bIns="45720" numCol="1" rtlCol="0" anchor="t"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de-DE" sz="2400" b="1" dirty="0">
              <a:solidFill>
                <a:prstClr val="black"/>
              </a:solidFill>
              <a:latin typeface="Calibri"/>
            </a:endParaRPr>
          </a:p>
        </p:txBody>
      </p:sp>
      <p:sp>
        <p:nvSpPr>
          <p:cNvPr id="11" name="Textplatzhalter 10"/>
          <p:cNvSpPr>
            <a:spLocks noGrp="1"/>
          </p:cNvSpPr>
          <p:nvPr>
            <p:ph type="body" sz="quarter" idx="10"/>
          </p:nvPr>
        </p:nvSpPr>
        <p:spPr>
          <a:xfrm>
            <a:off x="311150" y="3190875"/>
            <a:ext cx="4659313" cy="725488"/>
          </a:xfrm>
          <a:prstGeom prst="rect">
            <a:avLst/>
          </a:prstGeom>
        </p:spPr>
        <p:txBody>
          <a:bodyPr anchor="ctr"/>
          <a:lstStyle>
            <a:lvl1pPr marL="0" indent="0" algn="ctr">
              <a:buNone/>
              <a:defRPr sz="2400" b="1">
                <a:latin typeface="Frutiger LT 47 LightCn" panose="020B0406020204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de-DE" dirty="0" smtClean="0"/>
              <a:t>Formatvorlagen</a:t>
            </a:r>
            <a:endParaRPr lang="de-DE" dirty="0"/>
          </a:p>
        </p:txBody>
      </p:sp>
      <p:sp>
        <p:nvSpPr>
          <p:cNvPr id="13" name="Textplatzhalter 12"/>
          <p:cNvSpPr>
            <a:spLocks noGrp="1"/>
          </p:cNvSpPr>
          <p:nvPr>
            <p:ph type="body" sz="quarter" idx="11"/>
          </p:nvPr>
        </p:nvSpPr>
        <p:spPr>
          <a:xfrm>
            <a:off x="311150" y="4014788"/>
            <a:ext cx="4659313" cy="398462"/>
          </a:xfrm>
          <a:prstGeom prst="rect">
            <a:avLst/>
          </a:prstGeom>
        </p:spPr>
        <p:txBody>
          <a:bodyPr/>
          <a:lstStyle>
            <a:lvl1pPr marL="0" indent="0" algn="ctr">
              <a:buNone/>
              <a:defRPr sz="2000" b="1">
                <a:latin typeface="Frutiger LT 47 LightCn" panose="020B0406020204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de-DE" dirty="0" smtClean="0"/>
              <a:t>Formatvorlagen</a:t>
            </a:r>
            <a:endParaRPr lang="de-DE" dirty="0"/>
          </a:p>
        </p:txBody>
      </p:sp>
      <p:sp>
        <p:nvSpPr>
          <p:cNvPr id="2" name="Textfeld 1"/>
          <p:cNvSpPr txBox="1"/>
          <p:nvPr userDrawn="1"/>
        </p:nvSpPr>
        <p:spPr>
          <a:xfrm>
            <a:off x="311149" y="2168571"/>
            <a:ext cx="4659313" cy="954107"/>
          </a:xfrm>
          <a:prstGeom prst="rect">
            <a:avLst/>
          </a:prstGeom>
          <a:noFill/>
        </p:spPr>
        <p:txBody>
          <a:bodyPr wrap="square" rtlCol="0">
            <a:spAutoFit/>
          </a:bodyPr>
          <a:lstStyle/>
          <a:p>
            <a:pPr algn="ctr"/>
            <a:r>
              <a:rPr lang="de-DE" sz="2800" b="1" dirty="0" smtClean="0">
                <a:latin typeface="Frutiger LT 47 LightCn" panose="020B0406020204020204" pitchFamily="34" charset="0"/>
              </a:rPr>
              <a:t>M. Sc. Biomedizinische Datenwissenschaft</a:t>
            </a:r>
            <a:endParaRPr lang="de-DE" sz="2800" b="1" dirty="0">
              <a:latin typeface="Frutiger LT 47 LightCn" panose="020B0406020204020204" pitchFamily="34" charset="0"/>
            </a:endParaRPr>
          </a:p>
        </p:txBody>
      </p:sp>
    </p:spTree>
    <p:extLst>
      <p:ext uri="{BB962C8B-B14F-4D97-AF65-F5344CB8AC3E}">
        <p14:creationId xmlns:p14="http://schemas.microsoft.com/office/powerpoint/2010/main" val="4015211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Nur Titel">
    <p:spTree>
      <p:nvGrpSpPr>
        <p:cNvPr id="1" name=""/>
        <p:cNvGrpSpPr/>
        <p:nvPr/>
      </p:nvGrpSpPr>
      <p:grpSpPr>
        <a:xfrm>
          <a:off x="0" y="0"/>
          <a:ext cx="0" cy="0"/>
          <a:chOff x="0" y="0"/>
          <a:chExt cx="0" cy="0"/>
        </a:xfrm>
      </p:grpSpPr>
      <p:sp>
        <p:nvSpPr>
          <p:cNvPr id="4" name="Foliennummernplatzhalter 5"/>
          <p:cNvSpPr txBox="1">
            <a:spLocks/>
          </p:cNvSpPr>
          <p:nvPr userDrawn="1"/>
        </p:nvSpPr>
        <p:spPr>
          <a:xfrm>
            <a:off x="-17850" y="4765931"/>
            <a:ext cx="875254" cy="273844"/>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873F316-985E-4D1D-BCA2-62E651C1F5B2}" type="slidenum">
              <a:rPr lang="de-DE" smtClean="0"/>
              <a:pPr/>
              <a:t>‹Nr.›</a:t>
            </a:fld>
            <a:endParaRPr lang="de-DE" dirty="0"/>
          </a:p>
        </p:txBody>
      </p:sp>
      <p:sp>
        <p:nvSpPr>
          <p:cNvPr id="5" name="Content Placeholder 2"/>
          <p:cNvSpPr>
            <a:spLocks noGrp="1"/>
          </p:cNvSpPr>
          <p:nvPr>
            <p:ph sz="half" idx="1"/>
          </p:nvPr>
        </p:nvSpPr>
        <p:spPr>
          <a:xfrm>
            <a:off x="107949" y="775964"/>
            <a:ext cx="4333421" cy="3786706"/>
          </a:xfrm>
          <a:prstGeom prst="rect">
            <a:avLst/>
          </a:prstGeom>
        </p:spPr>
        <p:txBody>
          <a:bodyPr/>
          <a:lstStyle>
            <a:lvl1pPr>
              <a:defRPr>
                <a:latin typeface="Frutiger LT 47 LightCn" panose="020B0406020204020204" pitchFamily="34" charset="0"/>
              </a:defRPr>
            </a:lvl1pPr>
            <a:lvl2pPr>
              <a:defRPr>
                <a:latin typeface="Frutiger LT 47 LightCn" panose="020B0406020204020204" pitchFamily="34" charset="0"/>
              </a:defRPr>
            </a:lvl2pPr>
            <a:lvl3pPr>
              <a:defRPr>
                <a:latin typeface="Frutiger LT 47 LightCn" panose="020B0406020204020204" pitchFamily="34" charset="0"/>
              </a:defRPr>
            </a:lvl3pPr>
            <a:lvl4pPr>
              <a:defRPr>
                <a:latin typeface="Frutiger LT 47 LightCn" panose="020B0406020204020204" pitchFamily="34" charset="0"/>
              </a:defRPr>
            </a:lvl4p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p:txBody>
      </p:sp>
      <p:sp>
        <p:nvSpPr>
          <p:cNvPr id="6" name="Content Placeholder 3"/>
          <p:cNvSpPr>
            <a:spLocks noGrp="1"/>
          </p:cNvSpPr>
          <p:nvPr>
            <p:ph sz="half" idx="2"/>
          </p:nvPr>
        </p:nvSpPr>
        <p:spPr>
          <a:xfrm>
            <a:off x="4514849" y="775964"/>
            <a:ext cx="4498521" cy="3786705"/>
          </a:xfrm>
          <a:prstGeom prst="rect">
            <a:avLst/>
          </a:prstGeom>
        </p:spPr>
        <p:txBody>
          <a:bodyPr/>
          <a:lstStyle>
            <a:lvl1pPr>
              <a:defRPr>
                <a:latin typeface="Frutiger LT 47 LightCn" panose="020B0406020204020204" pitchFamily="34" charset="0"/>
              </a:defRPr>
            </a:lvl1pPr>
            <a:lvl2pPr>
              <a:defRPr>
                <a:latin typeface="Frutiger LT 47 LightCn" panose="020B0406020204020204" pitchFamily="34" charset="0"/>
              </a:defRPr>
            </a:lvl2pPr>
            <a:lvl3pPr>
              <a:defRPr>
                <a:latin typeface="Frutiger LT 47 LightCn" panose="020B0406020204020204" pitchFamily="34" charset="0"/>
              </a:defRPr>
            </a:lvl3pPr>
            <a:lvl4pPr>
              <a:defRPr>
                <a:latin typeface="Frutiger LT 47 LightCn" panose="020B0406020204020204" pitchFamily="34" charset="0"/>
              </a:defRPr>
            </a:lvl4p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p:txBody>
      </p:sp>
      <p:sp>
        <p:nvSpPr>
          <p:cNvPr id="8" name="Datumsplatzhalter 3"/>
          <p:cNvSpPr txBox="1">
            <a:spLocks/>
          </p:cNvSpPr>
          <p:nvPr userDrawn="1"/>
        </p:nvSpPr>
        <p:spPr>
          <a:xfrm>
            <a:off x="2987824" y="4764819"/>
            <a:ext cx="2599758" cy="273844"/>
          </a:xfrm>
          <a:prstGeom prst="rect">
            <a:avLst/>
          </a:prstGeom>
        </p:spPr>
        <p:txBody>
          <a:bodyPr vert="horz" lIns="91440" tIns="45720" rIns="91440" bIns="45720" rtlCol="0" anchor="ctr"/>
          <a:lstStyle>
            <a:defPPr>
              <a:defRPr lang="en-US"/>
            </a:defPPr>
            <a:lvl1pPr marL="0" algn="ctr" defTabSz="457200" rtl="0" eaLnBrk="1" latinLnBrk="0" hangingPunct="1">
              <a:defRPr sz="105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000" dirty="0" smtClean="0"/>
              <a:t>M. Sc. Biomedizinische Datenwissenschaft</a:t>
            </a:r>
          </a:p>
          <a:p>
            <a:r>
              <a:rPr lang="de-DE" sz="1000" dirty="0" smtClean="0"/>
              <a:t>Dr. Melina Celik</a:t>
            </a:r>
            <a:endParaRPr lang="de-DE" sz="1000" baseline="0" dirty="0" smtClean="0"/>
          </a:p>
          <a:p>
            <a:fld id="{1DEDF3F1-0C5E-4D46-A09F-8BD7529B2F40}" type="datetime1">
              <a:rPr lang="de-DE" sz="1000" baseline="0" smtClean="0"/>
              <a:t>01.03.2023</a:t>
            </a:fld>
            <a:endParaRPr lang="de-DE" sz="1000" baseline="0" dirty="0" smtClean="0"/>
          </a:p>
        </p:txBody>
      </p:sp>
      <p:sp>
        <p:nvSpPr>
          <p:cNvPr id="7" name="Title 1"/>
          <p:cNvSpPr>
            <a:spLocks noGrp="1"/>
          </p:cNvSpPr>
          <p:nvPr>
            <p:ph type="title"/>
          </p:nvPr>
        </p:nvSpPr>
        <p:spPr>
          <a:xfrm>
            <a:off x="628650" y="177974"/>
            <a:ext cx="7886700" cy="565911"/>
          </a:xfrm>
          <a:prstGeom prst="rect">
            <a:avLst/>
          </a:prstGeom>
        </p:spPr>
        <p:txBody>
          <a:bodyPr>
            <a:normAutofit/>
          </a:bodyPr>
          <a:lstStyle>
            <a:lvl1pPr algn="ctr">
              <a:defRPr sz="2400" b="1">
                <a:latin typeface="Frutiger LT 47 LightCn" panose="020B0406020204020204" pitchFamily="34" charset="0"/>
              </a:defRPr>
            </a:lvl1pPr>
          </a:lstStyle>
          <a:p>
            <a:r>
              <a:rPr lang="de-DE" dirty="0" smtClean="0"/>
              <a:t>Titelmasterformat durch Klicken bearbeiten</a:t>
            </a:r>
            <a:endParaRPr lang="en-US" dirty="0"/>
          </a:p>
        </p:txBody>
      </p:sp>
    </p:spTree>
    <p:extLst>
      <p:ext uri="{BB962C8B-B14F-4D97-AF65-F5344CB8AC3E}">
        <p14:creationId xmlns:p14="http://schemas.microsoft.com/office/powerpoint/2010/main" val="1615435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3" name="Datumsplatzhalter 3"/>
          <p:cNvSpPr txBox="1">
            <a:spLocks/>
          </p:cNvSpPr>
          <p:nvPr userDrawn="1"/>
        </p:nvSpPr>
        <p:spPr>
          <a:xfrm>
            <a:off x="2987824" y="4764819"/>
            <a:ext cx="2599758" cy="273844"/>
          </a:xfrm>
          <a:prstGeom prst="rect">
            <a:avLst/>
          </a:prstGeom>
        </p:spPr>
        <p:txBody>
          <a:bodyPr vert="horz" lIns="91440" tIns="45720" rIns="91440" bIns="45720" rtlCol="0" anchor="ctr"/>
          <a:lstStyle>
            <a:defPPr>
              <a:defRPr lang="en-US"/>
            </a:defPPr>
            <a:lvl1pPr marL="0" algn="ctr" defTabSz="457200" rtl="0" eaLnBrk="1" latinLnBrk="0" hangingPunct="1">
              <a:defRPr sz="105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100" dirty="0" err="1" smtClean="0">
                <a:latin typeface="Frutiger LT 47 LightCn" panose="020B0406020204020204" pitchFamily="34" charset="0"/>
              </a:rPr>
              <a:t>M.Sc</a:t>
            </a:r>
            <a:r>
              <a:rPr lang="de-DE" sz="1100" dirty="0" smtClean="0">
                <a:latin typeface="Frutiger LT 47 LightCn" panose="020B0406020204020204" pitchFamily="34" charset="0"/>
              </a:rPr>
              <a:t>. Biomedizinische Datenwissenschaft</a:t>
            </a:r>
          </a:p>
          <a:p>
            <a:fld id="{825ACDAB-01CB-4B6F-856D-EE6448FFE069}" type="datetime1">
              <a:rPr lang="de-DE" sz="1100" smtClean="0">
                <a:latin typeface="Frutiger LT 47 LightCn" panose="020B0406020204020204" pitchFamily="34" charset="0"/>
              </a:rPr>
              <a:t>01.03.2023</a:t>
            </a:fld>
            <a:endParaRPr lang="de-DE" sz="1100" dirty="0">
              <a:latin typeface="Frutiger LT 47 LightCn" panose="020B0406020204020204" pitchFamily="34" charset="0"/>
            </a:endParaRPr>
          </a:p>
        </p:txBody>
      </p:sp>
      <p:sp>
        <p:nvSpPr>
          <p:cNvPr id="4" name="Foliennummernplatzhalter 5"/>
          <p:cNvSpPr txBox="1">
            <a:spLocks/>
          </p:cNvSpPr>
          <p:nvPr userDrawn="1"/>
        </p:nvSpPr>
        <p:spPr>
          <a:xfrm>
            <a:off x="-17850" y="4765931"/>
            <a:ext cx="875254" cy="273844"/>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873F316-985E-4D1D-BCA2-62E651C1F5B2}" type="slidenum">
              <a:rPr lang="de-DE" smtClean="0"/>
              <a:pPr/>
              <a:t>‹Nr.›</a:t>
            </a:fld>
            <a:endParaRPr lang="de-DE" dirty="0"/>
          </a:p>
        </p:txBody>
      </p:sp>
    </p:spTree>
    <p:extLst>
      <p:ext uri="{BB962C8B-B14F-4D97-AF65-F5344CB8AC3E}">
        <p14:creationId xmlns:p14="http://schemas.microsoft.com/office/powerpoint/2010/main" val="2236259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628650" y="259393"/>
            <a:ext cx="7886700" cy="565911"/>
          </a:xfrm>
          <a:prstGeom prst="rect">
            <a:avLst/>
          </a:prstGeom>
        </p:spPr>
        <p:txBody>
          <a:bodyPr>
            <a:normAutofit/>
          </a:bodyPr>
          <a:lstStyle>
            <a:lvl1pPr algn="ctr">
              <a:defRPr sz="2400" b="1">
                <a:latin typeface="Frutiger LT 47 LightCn" panose="020B0406020204020204" pitchFamily="34" charset="0"/>
              </a:defRPr>
            </a:lvl1pPr>
          </a:lstStyle>
          <a:p>
            <a:r>
              <a:rPr lang="de-DE" dirty="0" smtClean="0"/>
              <a:t>Titelmasterformat durch Klicken bearbeiten</a:t>
            </a:r>
            <a:endParaRPr lang="en-US" dirty="0"/>
          </a:p>
        </p:txBody>
      </p:sp>
      <p:sp>
        <p:nvSpPr>
          <p:cNvPr id="4" name="Foliennummernplatzhalter 5"/>
          <p:cNvSpPr txBox="1">
            <a:spLocks/>
          </p:cNvSpPr>
          <p:nvPr userDrawn="1"/>
        </p:nvSpPr>
        <p:spPr>
          <a:xfrm>
            <a:off x="-17850" y="4765931"/>
            <a:ext cx="875254" cy="273844"/>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873F316-985E-4D1D-BCA2-62E651C1F5B2}" type="slidenum">
              <a:rPr lang="de-DE" smtClean="0"/>
              <a:pPr/>
              <a:t>‹Nr.›</a:t>
            </a:fld>
            <a:endParaRPr lang="de-DE" dirty="0"/>
          </a:p>
        </p:txBody>
      </p:sp>
      <p:sp>
        <p:nvSpPr>
          <p:cNvPr id="5" name="Datumsplatzhalter 3"/>
          <p:cNvSpPr txBox="1">
            <a:spLocks/>
          </p:cNvSpPr>
          <p:nvPr userDrawn="1"/>
        </p:nvSpPr>
        <p:spPr>
          <a:xfrm>
            <a:off x="2987824" y="4764819"/>
            <a:ext cx="2599758" cy="273844"/>
          </a:xfrm>
          <a:prstGeom prst="rect">
            <a:avLst/>
          </a:prstGeom>
        </p:spPr>
        <p:txBody>
          <a:bodyPr vert="horz" lIns="91440" tIns="45720" rIns="91440" bIns="45720" rtlCol="0" anchor="ctr"/>
          <a:lstStyle>
            <a:defPPr>
              <a:defRPr lang="en-US"/>
            </a:defPPr>
            <a:lvl1pPr marL="0" algn="ctr" defTabSz="457200" rtl="0" eaLnBrk="1" latinLnBrk="0" hangingPunct="1">
              <a:defRPr sz="105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100" dirty="0" err="1" smtClean="0">
                <a:latin typeface="Frutiger LT 47 LightCn" panose="020B0406020204020204" pitchFamily="34" charset="0"/>
              </a:rPr>
              <a:t>M.Sc</a:t>
            </a:r>
            <a:r>
              <a:rPr lang="de-DE" sz="1100" dirty="0" smtClean="0">
                <a:latin typeface="Frutiger LT 47 LightCn" panose="020B0406020204020204" pitchFamily="34" charset="0"/>
              </a:rPr>
              <a:t>. Biomedizinische Datenwissenschaft</a:t>
            </a:r>
          </a:p>
          <a:p>
            <a:r>
              <a:rPr lang="de-DE" sz="1100" dirty="0" smtClean="0">
                <a:latin typeface="Frutiger LT 47 LightCn" panose="020B0406020204020204" pitchFamily="34" charset="0"/>
              </a:rPr>
              <a:t>01.03.2023</a:t>
            </a:r>
            <a:endParaRPr lang="de-DE" sz="1100" dirty="0">
              <a:latin typeface="Frutiger LT 47 LightCn" panose="020B0406020204020204" pitchFamily="34" charset="0"/>
            </a:endParaRPr>
          </a:p>
        </p:txBody>
      </p:sp>
    </p:spTree>
    <p:extLst>
      <p:ext uri="{BB962C8B-B14F-4D97-AF65-F5344CB8AC3E}">
        <p14:creationId xmlns:p14="http://schemas.microsoft.com/office/powerpoint/2010/main" val="45108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968" y="781390"/>
            <a:ext cx="8882742" cy="3762617"/>
          </a:xfrm>
          <a:prstGeom prst="rect">
            <a:avLst/>
          </a:prstGeom>
        </p:spPr>
        <p:txBody>
          <a:bodyPr/>
          <a:lstStyle>
            <a:lvl2pPr marL="514350" indent="-171450">
              <a:buFont typeface="Symbol" panose="05050102010706020507" pitchFamily="18" charset="2"/>
              <a:buChar char="-"/>
              <a:defRPr/>
            </a:lvl2pPr>
            <a:lvl3pPr marL="857250" indent="-171450">
              <a:buFont typeface="Courier New" panose="02070309020205020404" pitchFamily="49" charset="0"/>
              <a:buChar char="o"/>
              <a:defRPr/>
            </a:lvl3pPr>
            <a:lvl4pPr marL="1200150" indent="-171450">
              <a:buFont typeface="Wingdings" panose="05000000000000000000" pitchFamily="2" charset="2"/>
              <a:buChar char="§"/>
              <a:defRPr/>
            </a:lvl4p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p:txBody>
      </p:sp>
      <p:sp>
        <p:nvSpPr>
          <p:cNvPr id="7" name="Title 1"/>
          <p:cNvSpPr>
            <a:spLocks noGrp="1"/>
          </p:cNvSpPr>
          <p:nvPr>
            <p:ph type="title"/>
          </p:nvPr>
        </p:nvSpPr>
        <p:spPr>
          <a:xfrm>
            <a:off x="628650" y="96555"/>
            <a:ext cx="7886700" cy="565911"/>
          </a:xfrm>
          <a:prstGeom prst="rect">
            <a:avLst/>
          </a:prstGeom>
        </p:spPr>
        <p:txBody>
          <a:bodyPr>
            <a:normAutofit/>
          </a:bodyPr>
          <a:lstStyle>
            <a:lvl1pPr algn="ctr">
              <a:defRPr sz="2400" b="1">
                <a:latin typeface="+mn-lt"/>
              </a:defRPr>
            </a:lvl1pPr>
          </a:lstStyle>
          <a:p>
            <a:r>
              <a:rPr lang="de-DE" smtClean="0"/>
              <a:t>Titelmasterformat durch Klicken bearbeiten</a:t>
            </a:r>
            <a:endParaRPr lang="en-US" dirty="0"/>
          </a:p>
        </p:txBody>
      </p:sp>
      <p:sp>
        <p:nvSpPr>
          <p:cNvPr id="5" name="Foliennummernplatzhalter 5"/>
          <p:cNvSpPr txBox="1">
            <a:spLocks/>
          </p:cNvSpPr>
          <p:nvPr userDrawn="1"/>
        </p:nvSpPr>
        <p:spPr>
          <a:xfrm>
            <a:off x="-17850" y="4765931"/>
            <a:ext cx="875254" cy="273844"/>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873F316-985E-4D1D-BCA2-62E651C1F5B2}" type="slidenum">
              <a:rPr lang="de-DE" smtClean="0"/>
              <a:pPr/>
              <a:t>‹Nr.›</a:t>
            </a:fld>
            <a:endParaRPr lang="de-DE" dirty="0"/>
          </a:p>
        </p:txBody>
      </p:sp>
      <p:sp>
        <p:nvSpPr>
          <p:cNvPr id="8" name="Datumsplatzhalter 3"/>
          <p:cNvSpPr txBox="1">
            <a:spLocks/>
          </p:cNvSpPr>
          <p:nvPr userDrawn="1"/>
        </p:nvSpPr>
        <p:spPr>
          <a:xfrm>
            <a:off x="2987824" y="4764819"/>
            <a:ext cx="2599758" cy="273844"/>
          </a:xfrm>
          <a:prstGeom prst="rect">
            <a:avLst/>
          </a:prstGeom>
        </p:spPr>
        <p:txBody>
          <a:bodyPr vert="horz" lIns="91440" tIns="45720" rIns="91440" bIns="45720" rtlCol="0" anchor="ctr"/>
          <a:lstStyle>
            <a:defPPr>
              <a:defRPr lang="en-US"/>
            </a:defPPr>
            <a:lvl1pPr marL="0" algn="ctr" defTabSz="457200" rtl="0" eaLnBrk="1" latinLnBrk="0" hangingPunct="1">
              <a:defRPr sz="105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100" dirty="0" smtClean="0"/>
              <a:t>M. Sc. Biomedizinische Datenwissenschaft</a:t>
            </a:r>
          </a:p>
          <a:p>
            <a:fld id="{825ACDAB-01CB-4B6F-856D-EE6448FFE069}" type="datetime1">
              <a:rPr lang="de-DE" sz="1100" smtClean="0"/>
              <a:t>01.03.2023</a:t>
            </a:fld>
            <a:endParaRPr lang="de-DE" sz="1100" dirty="0"/>
          </a:p>
        </p:txBody>
      </p:sp>
    </p:spTree>
    <p:extLst>
      <p:ext uri="{BB962C8B-B14F-4D97-AF65-F5344CB8AC3E}">
        <p14:creationId xmlns:p14="http://schemas.microsoft.com/office/powerpoint/2010/main" val="289208878"/>
      </p:ext>
    </p:extLst>
  </p:cSld>
  <p:clrMapOvr>
    <a:masterClrMapping/>
  </p:clrMapOvr>
  <p:extLst mod="1">
    <p:ext uri="{DCECCB84-F9BA-43D5-87BE-67443E8EF086}">
      <p15:sldGuideLst xmlns:p15="http://schemas.microsoft.com/office/powerpoint/2012/main">
        <p15:guide id="1" orient="horz" pos="1620">
          <p15:clr>
            <a:srgbClr val="FBAE40"/>
          </p15:clr>
        </p15:guide>
        <p15:guide id="2" pos="68">
          <p15:clr>
            <a:srgbClr val="FBAE40"/>
          </p15:clr>
        </p15:guide>
        <p15:guide id="3" pos="567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7949" y="775964"/>
            <a:ext cx="4333421" cy="3786706"/>
          </a:xfrm>
          <a:prstGeom prst="rect">
            <a:avLst/>
          </a:prstGeom>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p:txBody>
      </p:sp>
      <p:sp>
        <p:nvSpPr>
          <p:cNvPr id="4" name="Content Placeholder 3"/>
          <p:cNvSpPr>
            <a:spLocks noGrp="1"/>
          </p:cNvSpPr>
          <p:nvPr>
            <p:ph sz="half" idx="2"/>
          </p:nvPr>
        </p:nvSpPr>
        <p:spPr>
          <a:xfrm>
            <a:off x="4514849" y="775964"/>
            <a:ext cx="4498521" cy="3786705"/>
          </a:xfrm>
          <a:prstGeom prst="rect">
            <a:avLst/>
          </a:prstGeom>
        </p:spPr>
        <p:txBody>
          <a:body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p:txBody>
      </p:sp>
      <p:sp>
        <p:nvSpPr>
          <p:cNvPr id="8" name="Title 1"/>
          <p:cNvSpPr>
            <a:spLocks noGrp="1"/>
          </p:cNvSpPr>
          <p:nvPr>
            <p:ph type="title"/>
          </p:nvPr>
        </p:nvSpPr>
        <p:spPr>
          <a:xfrm>
            <a:off x="628650" y="96555"/>
            <a:ext cx="7886700" cy="565911"/>
          </a:xfrm>
          <a:prstGeom prst="rect">
            <a:avLst/>
          </a:prstGeom>
        </p:spPr>
        <p:txBody>
          <a:bodyPr>
            <a:normAutofit/>
          </a:bodyPr>
          <a:lstStyle>
            <a:lvl1pPr algn="ctr">
              <a:defRPr sz="2400" b="1">
                <a:latin typeface="+mn-lt"/>
              </a:defRPr>
            </a:lvl1pPr>
          </a:lstStyle>
          <a:p>
            <a:r>
              <a:rPr lang="de-DE" smtClean="0"/>
              <a:t>Titelmasterformat durch Klicken bearbeiten</a:t>
            </a:r>
            <a:endParaRPr lang="en-US" dirty="0"/>
          </a:p>
        </p:txBody>
      </p:sp>
      <p:sp>
        <p:nvSpPr>
          <p:cNvPr id="6" name="Foliennummernplatzhalter 5"/>
          <p:cNvSpPr txBox="1">
            <a:spLocks/>
          </p:cNvSpPr>
          <p:nvPr userDrawn="1"/>
        </p:nvSpPr>
        <p:spPr>
          <a:xfrm>
            <a:off x="-17850" y="4765931"/>
            <a:ext cx="875254" cy="273844"/>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873F316-985E-4D1D-BCA2-62E651C1F5B2}" type="slidenum">
              <a:rPr lang="de-DE" smtClean="0"/>
              <a:pPr/>
              <a:t>‹Nr.›</a:t>
            </a:fld>
            <a:endParaRPr lang="de-DE" dirty="0"/>
          </a:p>
        </p:txBody>
      </p:sp>
      <p:sp>
        <p:nvSpPr>
          <p:cNvPr id="7" name="Datumsplatzhalter 3"/>
          <p:cNvSpPr txBox="1">
            <a:spLocks/>
          </p:cNvSpPr>
          <p:nvPr userDrawn="1"/>
        </p:nvSpPr>
        <p:spPr>
          <a:xfrm>
            <a:off x="2987824" y="4764819"/>
            <a:ext cx="2599758" cy="273844"/>
          </a:xfrm>
          <a:prstGeom prst="rect">
            <a:avLst/>
          </a:prstGeom>
        </p:spPr>
        <p:txBody>
          <a:bodyPr vert="horz" lIns="91440" tIns="45720" rIns="91440" bIns="45720" rtlCol="0" anchor="ctr"/>
          <a:lstStyle>
            <a:defPPr>
              <a:defRPr lang="en-US"/>
            </a:defPPr>
            <a:lvl1pPr marL="0" algn="ctr" defTabSz="457200" rtl="0" eaLnBrk="1" latinLnBrk="0" hangingPunct="1">
              <a:defRPr sz="105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100" dirty="0" smtClean="0"/>
              <a:t>M. Sc. Biomedizinische Datenwissenschaft</a:t>
            </a:r>
          </a:p>
          <a:p>
            <a:fld id="{825ACDAB-01CB-4B6F-856D-EE6448FFE069}" type="datetime1">
              <a:rPr lang="de-DE" sz="1100" smtClean="0"/>
              <a:t>01.03.2023</a:t>
            </a:fld>
            <a:endParaRPr lang="de-DE" sz="1100" dirty="0"/>
          </a:p>
        </p:txBody>
      </p:sp>
    </p:spTree>
    <p:extLst>
      <p:ext uri="{BB962C8B-B14F-4D97-AF65-F5344CB8AC3E}">
        <p14:creationId xmlns:p14="http://schemas.microsoft.com/office/powerpoint/2010/main" val="2480349357"/>
      </p:ext>
    </p:extLst>
  </p:cSld>
  <p:clrMapOvr>
    <a:masterClrMapping/>
  </p:clrMapOvr>
  <p:extLst mod="1">
    <p:ext uri="{DCECCB84-F9BA-43D5-87BE-67443E8EF086}">
      <p15:sldGuideLst xmlns:p15="http://schemas.microsoft.com/office/powerpoint/2012/main">
        <p15:guide id="1" orient="horz" pos="1620">
          <p15:clr>
            <a:srgbClr val="FBAE40"/>
          </p15:clr>
        </p15:guide>
        <p15:guide id="2" pos="6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p:bg>
      <p:bgPr>
        <a:blipFill dpi="0" rotWithShape="1">
          <a:blip r:embed="rId2">
            <a:alphaModFix amt="60000"/>
            <a:lum/>
          </a:blip>
          <a:srcRect/>
          <a:stretch>
            <a:fillRect l="-25000" r="-25000"/>
          </a:stretch>
        </a:blipFill>
        <a:effectLst/>
      </p:bgPr>
    </p:bg>
    <p:spTree>
      <p:nvGrpSpPr>
        <p:cNvPr id="1" name=""/>
        <p:cNvGrpSpPr/>
        <p:nvPr/>
      </p:nvGrpSpPr>
      <p:grpSpPr>
        <a:xfrm>
          <a:off x="0" y="0"/>
          <a:ext cx="0" cy="0"/>
          <a:chOff x="0" y="0"/>
          <a:chExt cx="0" cy="0"/>
        </a:xfrm>
      </p:grpSpPr>
      <p:sp>
        <p:nvSpPr>
          <p:cNvPr id="6" name="Titel 1"/>
          <p:cNvSpPr txBox="1">
            <a:spLocks/>
          </p:cNvSpPr>
          <p:nvPr userDrawn="1"/>
        </p:nvSpPr>
        <p:spPr bwMode="auto">
          <a:xfrm>
            <a:off x="156664" y="2100374"/>
            <a:ext cx="4968552" cy="2420888"/>
          </a:xfrm>
          <a:prstGeom prst="rect">
            <a:avLst/>
          </a:prstGeom>
          <a:solidFill>
            <a:srgbClr val="FFFFFF">
              <a:alpha val="64314"/>
            </a:srgbClr>
          </a:solidFill>
          <a:ln>
            <a:miter lim="800000"/>
            <a:headEnd/>
            <a:tailEnd/>
          </a:ln>
        </p:spPr>
        <p:txBody>
          <a:bodyPr vert="horz" wrap="square" lIns="91440" tIns="45720" rIns="91440" bIns="45720" numCol="1" rtlCol="0" anchor="t" anchorCtr="0" compatLnSpc="1">
            <a:prstTxWarp prst="textNoShape">
              <a:avLst/>
            </a:prstTxWarp>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de-DE" sz="2400" b="1" dirty="0">
              <a:solidFill>
                <a:prstClr val="black"/>
              </a:solidFill>
              <a:latin typeface="Calibri"/>
            </a:endParaRPr>
          </a:p>
        </p:txBody>
      </p:sp>
      <p:sp>
        <p:nvSpPr>
          <p:cNvPr id="11" name="Textplatzhalter 10"/>
          <p:cNvSpPr>
            <a:spLocks noGrp="1"/>
          </p:cNvSpPr>
          <p:nvPr>
            <p:ph type="body" sz="quarter" idx="10"/>
          </p:nvPr>
        </p:nvSpPr>
        <p:spPr>
          <a:xfrm>
            <a:off x="311150" y="3190875"/>
            <a:ext cx="4659313" cy="725488"/>
          </a:xfrm>
          <a:prstGeom prst="rect">
            <a:avLst/>
          </a:prstGeom>
        </p:spPr>
        <p:txBody>
          <a:bodyPr anchor="ctr"/>
          <a:lstStyle>
            <a:lvl1pPr marL="0" indent="0" algn="ctr">
              <a:buNone/>
              <a:defRPr sz="2400" b="1">
                <a:latin typeface="Frutiger LT 47 LightCn" panose="020B0406020204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de-DE" dirty="0" smtClean="0"/>
              <a:t>Formatvorlagen</a:t>
            </a:r>
            <a:endParaRPr lang="de-DE" dirty="0"/>
          </a:p>
        </p:txBody>
      </p:sp>
      <p:sp>
        <p:nvSpPr>
          <p:cNvPr id="13" name="Textplatzhalter 12"/>
          <p:cNvSpPr>
            <a:spLocks noGrp="1"/>
          </p:cNvSpPr>
          <p:nvPr>
            <p:ph type="body" sz="quarter" idx="11"/>
          </p:nvPr>
        </p:nvSpPr>
        <p:spPr>
          <a:xfrm>
            <a:off x="311150" y="4014788"/>
            <a:ext cx="4659313" cy="398462"/>
          </a:xfrm>
          <a:prstGeom prst="rect">
            <a:avLst/>
          </a:prstGeom>
        </p:spPr>
        <p:txBody>
          <a:bodyPr/>
          <a:lstStyle>
            <a:lvl1pPr marL="0" indent="0" algn="ctr">
              <a:buNone/>
              <a:defRPr sz="2000" b="1">
                <a:latin typeface="Frutiger LT 47 LightCn" panose="020B0406020204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de-DE" dirty="0" smtClean="0"/>
              <a:t>Formatvorlagen</a:t>
            </a:r>
            <a:endParaRPr lang="de-DE" dirty="0"/>
          </a:p>
        </p:txBody>
      </p:sp>
      <p:sp>
        <p:nvSpPr>
          <p:cNvPr id="8" name="Textfeld 7"/>
          <p:cNvSpPr txBox="1"/>
          <p:nvPr userDrawn="1"/>
        </p:nvSpPr>
        <p:spPr>
          <a:xfrm>
            <a:off x="311149" y="2168571"/>
            <a:ext cx="4659313" cy="954107"/>
          </a:xfrm>
          <a:prstGeom prst="rect">
            <a:avLst/>
          </a:prstGeom>
          <a:noFill/>
        </p:spPr>
        <p:txBody>
          <a:bodyPr wrap="square" rtlCol="0">
            <a:spAutoFit/>
          </a:bodyPr>
          <a:lstStyle/>
          <a:p>
            <a:pPr algn="ctr"/>
            <a:r>
              <a:rPr lang="de-DE" sz="2800" b="1" dirty="0" smtClean="0">
                <a:latin typeface="Frutiger LT 47 LightCn" panose="020B0406020204020204" pitchFamily="34" charset="0"/>
              </a:rPr>
              <a:t>M. Sc. Biomedizinische Datenwissenschaft</a:t>
            </a:r>
            <a:endParaRPr lang="de-DE" sz="2800" b="1" dirty="0">
              <a:latin typeface="Frutiger LT 47 LightCn" panose="020B0406020204020204" pitchFamily="34" charset="0"/>
            </a:endParaRPr>
          </a:p>
        </p:txBody>
      </p:sp>
    </p:spTree>
    <p:extLst>
      <p:ext uri="{BB962C8B-B14F-4D97-AF65-F5344CB8AC3E}">
        <p14:creationId xmlns:p14="http://schemas.microsoft.com/office/powerpoint/2010/main" val="1628518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3" name="Datumsplatzhalter 3"/>
          <p:cNvSpPr txBox="1">
            <a:spLocks/>
          </p:cNvSpPr>
          <p:nvPr userDrawn="1"/>
        </p:nvSpPr>
        <p:spPr>
          <a:xfrm>
            <a:off x="2987824" y="4764819"/>
            <a:ext cx="2599758" cy="273844"/>
          </a:xfrm>
          <a:prstGeom prst="rect">
            <a:avLst/>
          </a:prstGeom>
        </p:spPr>
        <p:txBody>
          <a:bodyPr vert="horz" lIns="91440" tIns="45720" rIns="91440" bIns="45720" rtlCol="0" anchor="ctr"/>
          <a:lstStyle>
            <a:defPPr>
              <a:defRPr lang="en-US"/>
            </a:defPPr>
            <a:lvl1pPr marL="0" algn="ctr" defTabSz="457200" rtl="0" eaLnBrk="1" latinLnBrk="0" hangingPunct="1">
              <a:defRPr sz="105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000" dirty="0" err="1" smtClean="0">
                <a:latin typeface="Frutiger LT 47 LightCn" panose="020B0406020204020204" pitchFamily="34" charset="0"/>
              </a:rPr>
              <a:t>M.Sc</a:t>
            </a:r>
            <a:r>
              <a:rPr lang="de-DE" sz="1000" dirty="0" smtClean="0">
                <a:latin typeface="Frutiger LT 47 LightCn" panose="020B0406020204020204" pitchFamily="34" charset="0"/>
              </a:rPr>
              <a:t>. Biomedizinische Datenwissenschaft</a:t>
            </a:r>
          </a:p>
          <a:p>
            <a:r>
              <a:rPr lang="de-DE" sz="1000" dirty="0" smtClean="0">
                <a:latin typeface="Frutiger LT 47 LightCn" panose="020B0406020204020204" pitchFamily="34" charset="0"/>
              </a:rPr>
              <a:t>Dr. Melina Celik</a:t>
            </a:r>
            <a:endParaRPr lang="de-DE" sz="1000" baseline="0" dirty="0" smtClean="0">
              <a:latin typeface="Frutiger LT 47 LightCn" panose="020B0406020204020204" pitchFamily="34" charset="0"/>
            </a:endParaRPr>
          </a:p>
          <a:p>
            <a:fld id="{1DEDF3F1-0C5E-4D46-A09F-8BD7529B2F40}" type="datetime1">
              <a:rPr lang="de-DE" sz="1000" baseline="0" smtClean="0">
                <a:latin typeface="Frutiger LT 47 LightCn" panose="020B0406020204020204" pitchFamily="34" charset="0"/>
              </a:rPr>
              <a:t>01.03.2023</a:t>
            </a:fld>
            <a:endParaRPr lang="de-DE" sz="1000" baseline="0" dirty="0" smtClean="0">
              <a:latin typeface="Frutiger LT 47 LightCn" panose="020B0406020204020204" pitchFamily="34" charset="0"/>
            </a:endParaRPr>
          </a:p>
        </p:txBody>
      </p:sp>
      <p:sp>
        <p:nvSpPr>
          <p:cNvPr id="4" name="Foliennummernplatzhalter 5"/>
          <p:cNvSpPr txBox="1">
            <a:spLocks/>
          </p:cNvSpPr>
          <p:nvPr userDrawn="1"/>
        </p:nvSpPr>
        <p:spPr>
          <a:xfrm>
            <a:off x="-17850" y="4765931"/>
            <a:ext cx="875254" cy="273844"/>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873F316-985E-4D1D-BCA2-62E651C1F5B2}" type="slidenum">
              <a:rPr lang="de-DE" smtClean="0"/>
              <a:pPr/>
              <a:t>‹Nr.›</a:t>
            </a:fld>
            <a:endParaRPr lang="de-DE" dirty="0"/>
          </a:p>
        </p:txBody>
      </p:sp>
    </p:spTree>
    <p:extLst>
      <p:ext uri="{BB962C8B-B14F-4D97-AF65-F5344CB8AC3E}">
        <p14:creationId xmlns:p14="http://schemas.microsoft.com/office/powerpoint/2010/main" val="3222046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sp>
        <p:nvSpPr>
          <p:cNvPr id="2" name="Title 1"/>
          <p:cNvSpPr>
            <a:spLocks noGrp="1"/>
          </p:cNvSpPr>
          <p:nvPr>
            <p:ph type="title"/>
          </p:nvPr>
        </p:nvSpPr>
        <p:spPr>
          <a:xfrm>
            <a:off x="628650" y="177974"/>
            <a:ext cx="7886700" cy="565911"/>
          </a:xfrm>
          <a:prstGeom prst="rect">
            <a:avLst/>
          </a:prstGeom>
        </p:spPr>
        <p:txBody>
          <a:bodyPr>
            <a:normAutofit/>
          </a:bodyPr>
          <a:lstStyle>
            <a:lvl1pPr algn="ctr">
              <a:defRPr sz="2400" b="1">
                <a:latin typeface="Frutiger LT 47 LightCn" panose="020B0406020204020204" pitchFamily="34" charset="0"/>
              </a:defRPr>
            </a:lvl1pPr>
          </a:lstStyle>
          <a:p>
            <a:r>
              <a:rPr lang="de-DE" dirty="0" smtClean="0"/>
              <a:t>Titelmasterformat durch Klicken bearbeiten</a:t>
            </a:r>
            <a:endParaRPr lang="en-US" dirty="0"/>
          </a:p>
        </p:txBody>
      </p:sp>
      <p:sp>
        <p:nvSpPr>
          <p:cNvPr id="4" name="Foliennummernplatzhalter 5"/>
          <p:cNvSpPr txBox="1">
            <a:spLocks/>
          </p:cNvSpPr>
          <p:nvPr userDrawn="1"/>
        </p:nvSpPr>
        <p:spPr>
          <a:xfrm>
            <a:off x="-17850" y="4765931"/>
            <a:ext cx="875254" cy="273844"/>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873F316-985E-4D1D-BCA2-62E651C1F5B2}" type="slidenum">
              <a:rPr lang="de-DE" smtClean="0"/>
              <a:pPr/>
              <a:t>‹Nr.›</a:t>
            </a:fld>
            <a:endParaRPr lang="de-DE" dirty="0"/>
          </a:p>
        </p:txBody>
      </p:sp>
      <p:sp>
        <p:nvSpPr>
          <p:cNvPr id="7" name="Datumsplatzhalter 3"/>
          <p:cNvSpPr txBox="1">
            <a:spLocks/>
          </p:cNvSpPr>
          <p:nvPr userDrawn="1"/>
        </p:nvSpPr>
        <p:spPr>
          <a:xfrm>
            <a:off x="2987824" y="4764819"/>
            <a:ext cx="2599758" cy="273844"/>
          </a:xfrm>
          <a:prstGeom prst="rect">
            <a:avLst/>
          </a:prstGeom>
        </p:spPr>
        <p:txBody>
          <a:bodyPr vert="horz" lIns="91440" tIns="45720" rIns="91440" bIns="45720" rtlCol="0" anchor="ctr"/>
          <a:lstStyle>
            <a:defPPr>
              <a:defRPr lang="en-US"/>
            </a:defPPr>
            <a:lvl1pPr marL="0" algn="ctr" defTabSz="457200" rtl="0" eaLnBrk="1" latinLnBrk="0" hangingPunct="1">
              <a:defRPr sz="105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000" dirty="0" smtClean="0">
                <a:latin typeface="Frutiger LT 47 LightCn" panose="020B0406020204020204" pitchFamily="34" charset="0"/>
              </a:rPr>
              <a:t>M. Sc. Biomedizinische Datenwissenschaft</a:t>
            </a:r>
          </a:p>
          <a:p>
            <a:r>
              <a:rPr lang="de-DE" sz="1000" dirty="0" smtClean="0">
                <a:latin typeface="Frutiger LT 47 LightCn" panose="020B0406020204020204" pitchFamily="34" charset="0"/>
              </a:rPr>
              <a:t>Dr. Melina Celik</a:t>
            </a:r>
            <a:endParaRPr lang="de-DE" sz="1000" baseline="0" dirty="0" smtClean="0">
              <a:latin typeface="Frutiger LT 47 LightCn" panose="020B0406020204020204" pitchFamily="34" charset="0"/>
            </a:endParaRPr>
          </a:p>
          <a:p>
            <a:fld id="{1DEDF3F1-0C5E-4D46-A09F-8BD7529B2F40}" type="datetime1">
              <a:rPr lang="de-DE" sz="1000" baseline="0" smtClean="0">
                <a:latin typeface="Frutiger LT 47 LightCn" panose="020B0406020204020204" pitchFamily="34" charset="0"/>
              </a:rPr>
              <a:t>01.03.2023</a:t>
            </a:fld>
            <a:endParaRPr lang="de-DE" sz="1000" baseline="0" dirty="0" smtClean="0">
              <a:latin typeface="Frutiger LT 47 LightCn" panose="020B0406020204020204" pitchFamily="34" charset="0"/>
            </a:endParaRPr>
          </a:p>
        </p:txBody>
      </p:sp>
    </p:spTree>
    <p:extLst>
      <p:ext uri="{BB962C8B-B14F-4D97-AF65-F5344CB8AC3E}">
        <p14:creationId xmlns:p14="http://schemas.microsoft.com/office/powerpoint/2010/main" val="1215005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4" name="Foliennummernplatzhalter 5"/>
          <p:cNvSpPr txBox="1">
            <a:spLocks/>
          </p:cNvSpPr>
          <p:nvPr userDrawn="1"/>
        </p:nvSpPr>
        <p:spPr>
          <a:xfrm>
            <a:off x="-17850" y="4765931"/>
            <a:ext cx="875254" cy="273844"/>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873F316-985E-4D1D-BCA2-62E651C1F5B2}" type="slidenum">
              <a:rPr lang="de-DE" smtClean="0"/>
              <a:pPr/>
              <a:t>‹Nr.›</a:t>
            </a:fld>
            <a:endParaRPr lang="de-DE" dirty="0"/>
          </a:p>
        </p:txBody>
      </p:sp>
      <p:sp>
        <p:nvSpPr>
          <p:cNvPr id="9" name="Content Placeholder 2"/>
          <p:cNvSpPr>
            <a:spLocks noGrp="1"/>
          </p:cNvSpPr>
          <p:nvPr>
            <p:ph idx="1"/>
          </p:nvPr>
        </p:nvSpPr>
        <p:spPr>
          <a:xfrm>
            <a:off x="111968" y="781390"/>
            <a:ext cx="8882742" cy="3762617"/>
          </a:xfrm>
          <a:prstGeom prst="rect">
            <a:avLst/>
          </a:prstGeom>
        </p:spPr>
        <p:txBody>
          <a:bodyPr/>
          <a:lstStyle>
            <a:lvl1pPr>
              <a:defRPr>
                <a:latin typeface="Frutiger LT 47 LightCn" panose="020B0406020204020204" pitchFamily="34" charset="0"/>
              </a:defRPr>
            </a:lvl1pPr>
            <a:lvl2pPr marL="514350" indent="-171450">
              <a:buFont typeface="Symbol" panose="05050102010706020507" pitchFamily="18" charset="2"/>
              <a:buChar char="-"/>
              <a:defRPr>
                <a:latin typeface="Frutiger LT 47 LightCn" panose="020B0406020204020204" pitchFamily="34" charset="0"/>
              </a:defRPr>
            </a:lvl2pPr>
            <a:lvl3pPr marL="857250" indent="-171450">
              <a:buFont typeface="Courier New" panose="02070309020205020404" pitchFamily="49" charset="0"/>
              <a:buChar char="o"/>
              <a:defRPr>
                <a:latin typeface="Frutiger LT 47 LightCn" panose="020B0406020204020204" pitchFamily="34" charset="0"/>
              </a:defRPr>
            </a:lvl3pPr>
            <a:lvl4pPr marL="1200150" indent="-171450">
              <a:buFont typeface="Wingdings" panose="05000000000000000000" pitchFamily="2" charset="2"/>
              <a:buChar char="§"/>
              <a:defRPr>
                <a:latin typeface="Frutiger LT 47 LightCn" panose="020B0406020204020204" pitchFamily="34" charset="0"/>
              </a:defRPr>
            </a:lvl4pPr>
          </a:lstStyle>
          <a:p>
            <a:pPr lvl="0"/>
            <a:r>
              <a:rPr lang="de-DE" dirty="0" smtClean="0"/>
              <a:t>Formatvorlagen des Textmasters bearbeiten</a:t>
            </a:r>
          </a:p>
          <a:p>
            <a:pPr lvl="1"/>
            <a:r>
              <a:rPr lang="de-DE" dirty="0" smtClean="0"/>
              <a:t>Zweite Ebene</a:t>
            </a:r>
          </a:p>
          <a:p>
            <a:pPr lvl="2"/>
            <a:r>
              <a:rPr lang="de-DE" dirty="0" smtClean="0"/>
              <a:t>Dritte Ebene</a:t>
            </a:r>
          </a:p>
          <a:p>
            <a:pPr lvl="3"/>
            <a:r>
              <a:rPr lang="de-DE" dirty="0" smtClean="0"/>
              <a:t>Vierte Ebene</a:t>
            </a:r>
          </a:p>
        </p:txBody>
      </p:sp>
      <p:sp>
        <p:nvSpPr>
          <p:cNvPr id="7" name="Datumsplatzhalter 3"/>
          <p:cNvSpPr txBox="1">
            <a:spLocks/>
          </p:cNvSpPr>
          <p:nvPr userDrawn="1"/>
        </p:nvSpPr>
        <p:spPr>
          <a:xfrm>
            <a:off x="2987824" y="4764819"/>
            <a:ext cx="2599758" cy="273844"/>
          </a:xfrm>
          <a:prstGeom prst="rect">
            <a:avLst/>
          </a:prstGeom>
        </p:spPr>
        <p:txBody>
          <a:bodyPr vert="horz" lIns="91440" tIns="45720" rIns="91440" bIns="45720" rtlCol="0" anchor="ctr"/>
          <a:lstStyle>
            <a:defPPr>
              <a:defRPr lang="en-US"/>
            </a:defPPr>
            <a:lvl1pPr marL="0" algn="ctr" defTabSz="457200" rtl="0" eaLnBrk="1" latinLnBrk="0" hangingPunct="1">
              <a:defRPr sz="105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000" dirty="0" smtClean="0"/>
              <a:t>M. Sc. Biomedizinische Datenwissenschaft</a:t>
            </a:r>
          </a:p>
          <a:p>
            <a:r>
              <a:rPr lang="de-DE" sz="1000" dirty="0" smtClean="0"/>
              <a:t>Dr. Melina Celik</a:t>
            </a:r>
            <a:endParaRPr lang="de-DE" sz="1000" baseline="0" dirty="0" smtClean="0"/>
          </a:p>
          <a:p>
            <a:fld id="{1DEDF3F1-0C5E-4D46-A09F-8BD7529B2F40}" type="datetime1">
              <a:rPr lang="de-DE" sz="1000" baseline="0" smtClean="0"/>
              <a:t>01.03.2023</a:t>
            </a:fld>
            <a:endParaRPr lang="de-DE" sz="1000" baseline="0" dirty="0" smtClean="0"/>
          </a:p>
        </p:txBody>
      </p:sp>
      <p:sp>
        <p:nvSpPr>
          <p:cNvPr id="6" name="Title 1"/>
          <p:cNvSpPr>
            <a:spLocks noGrp="1"/>
          </p:cNvSpPr>
          <p:nvPr>
            <p:ph type="title"/>
          </p:nvPr>
        </p:nvSpPr>
        <p:spPr>
          <a:xfrm>
            <a:off x="628650" y="177974"/>
            <a:ext cx="7886700" cy="565911"/>
          </a:xfrm>
          <a:prstGeom prst="rect">
            <a:avLst/>
          </a:prstGeom>
        </p:spPr>
        <p:txBody>
          <a:bodyPr>
            <a:normAutofit/>
          </a:bodyPr>
          <a:lstStyle>
            <a:lvl1pPr algn="ctr">
              <a:defRPr sz="2400" b="1">
                <a:latin typeface="Frutiger LT 47 LightCn" panose="020B0406020204020204" pitchFamily="34" charset="0"/>
              </a:defRPr>
            </a:lvl1pPr>
          </a:lstStyle>
          <a:p>
            <a:r>
              <a:rPr lang="de-DE" dirty="0" smtClean="0"/>
              <a:t>Titelmasterformat durch Klicken bearbeiten</a:t>
            </a:r>
            <a:endParaRPr lang="en-US" dirty="0"/>
          </a:p>
        </p:txBody>
      </p:sp>
    </p:spTree>
    <p:extLst>
      <p:ext uri="{BB962C8B-B14F-4D97-AF65-F5344CB8AC3E}">
        <p14:creationId xmlns:p14="http://schemas.microsoft.com/office/powerpoint/2010/main" val="1023891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442F888-4F42-4F52-8F1D-7549FF3A438D}" type="datetimeFigureOut">
              <a:rPr lang="de-DE" smtClean="0"/>
              <a:t>01.03.2023</a:t>
            </a:fld>
            <a:endParaRPr lang="de-DE"/>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2F29909-4538-4E74-80D1-0D3E92694180}" type="slidenum">
              <a:rPr lang="de-DE" smtClean="0"/>
              <a:t>‹Nr.›</a:t>
            </a:fld>
            <a:endParaRPr lang="de-DE"/>
          </a:p>
        </p:txBody>
      </p:sp>
      <p:sp>
        <p:nvSpPr>
          <p:cNvPr id="7" name="Rechteck 6"/>
          <p:cNvSpPr/>
          <p:nvPr userDrawn="1"/>
        </p:nvSpPr>
        <p:spPr>
          <a:xfrm>
            <a:off x="0" y="4659982"/>
            <a:ext cx="9144000" cy="483518"/>
          </a:xfrm>
          <a:prstGeom prst="rect">
            <a:avLst/>
          </a:prstGeom>
          <a:solidFill>
            <a:srgbClr val="786E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948264" y="4732338"/>
            <a:ext cx="1492254" cy="359692"/>
          </a:xfrm>
          <a:prstGeom prst="rect">
            <a:avLst/>
          </a:prstGeom>
        </p:spPr>
      </p:pic>
      <p:sp>
        <p:nvSpPr>
          <p:cNvPr id="9" name="Rechteck 8"/>
          <p:cNvSpPr/>
          <p:nvPr userDrawn="1"/>
        </p:nvSpPr>
        <p:spPr>
          <a:xfrm>
            <a:off x="0" y="0"/>
            <a:ext cx="9144000" cy="97743"/>
          </a:xfrm>
          <a:prstGeom prst="rect">
            <a:avLst/>
          </a:prstGeom>
          <a:solidFill>
            <a:srgbClr val="F03C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93420433"/>
      </p:ext>
    </p:extLst>
  </p:cSld>
  <p:clrMap bg1="lt1" tx1="dk1" bg2="lt2" tx2="dk2" accent1="accent1" accent2="accent2" accent3="accent3" accent4="accent4" accent5="accent5" accent6="accent6" hlink="hlink" folHlink="folHlink"/>
  <p:sldLayoutIdLst>
    <p:sldLayoutId id="2147483685" r:id="rId1"/>
    <p:sldLayoutId id="2147483699" r:id="rId2"/>
    <p:sldLayoutId id="2147483686" r:id="rId3"/>
    <p:sldLayoutId id="2147483687" r:id="rId4"/>
    <p:sldLayoutId id="2147483688"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442F888-4F42-4F52-8F1D-7549FF3A438D}" type="datetimeFigureOut">
              <a:rPr lang="de-DE" smtClean="0"/>
              <a:t>01.03.2023</a:t>
            </a:fld>
            <a:endParaRPr lang="de-DE"/>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2F29909-4538-4E74-80D1-0D3E92694180}" type="slidenum">
              <a:rPr lang="de-DE" smtClean="0"/>
              <a:t>‹Nr.›</a:t>
            </a:fld>
            <a:endParaRPr lang="de-DE"/>
          </a:p>
        </p:txBody>
      </p:sp>
      <p:sp>
        <p:nvSpPr>
          <p:cNvPr id="7" name="Rechteck 6"/>
          <p:cNvSpPr/>
          <p:nvPr userDrawn="1"/>
        </p:nvSpPr>
        <p:spPr>
          <a:xfrm>
            <a:off x="0" y="4659982"/>
            <a:ext cx="9144000" cy="483518"/>
          </a:xfrm>
          <a:prstGeom prst="rect">
            <a:avLst/>
          </a:prstGeom>
          <a:solidFill>
            <a:srgbClr val="786E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6948264" y="4732338"/>
            <a:ext cx="1492254" cy="359692"/>
          </a:xfrm>
          <a:prstGeom prst="rect">
            <a:avLst/>
          </a:prstGeom>
        </p:spPr>
      </p:pic>
      <p:sp>
        <p:nvSpPr>
          <p:cNvPr id="9" name="Rechteck 8"/>
          <p:cNvSpPr/>
          <p:nvPr userDrawn="1"/>
        </p:nvSpPr>
        <p:spPr>
          <a:xfrm>
            <a:off x="0" y="0"/>
            <a:ext cx="9144000" cy="97743"/>
          </a:xfrm>
          <a:prstGeom prst="rect">
            <a:avLst/>
          </a:prstGeom>
          <a:solidFill>
            <a:srgbClr val="F03C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81609875"/>
      </p:ext>
    </p:extLst>
  </p:cSld>
  <p:clrMap bg1="lt1" tx1="dk1" bg2="lt2" tx2="dk2" accent1="accent1" accent2="accent2" accent3="accent3" accent4="accent4" accent5="accent5" accent6="accent6" hlink="hlink" folHlink="folHlink"/>
  <p:sldLayoutIdLst>
    <p:sldLayoutId id="2147483691" r:id="rId1"/>
    <p:sldLayoutId id="2147483696" r:id="rId2"/>
    <p:sldLayoutId id="2147483697" r:id="rId3"/>
    <p:sldLayoutId id="2147483692" r:id="rId4"/>
    <p:sldLayoutId id="2147483698"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www.mhh.de/studierendensekretariat/antrag-exmatrikulation"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de-DE" dirty="0" smtClean="0"/>
              <a:t>Info Masterarbeiten</a:t>
            </a:r>
            <a:endParaRPr lang="de-DE" dirty="0"/>
          </a:p>
        </p:txBody>
      </p:sp>
      <p:sp>
        <p:nvSpPr>
          <p:cNvPr id="3" name="Textplatzhalter 2"/>
          <p:cNvSpPr>
            <a:spLocks noGrp="1"/>
          </p:cNvSpPr>
          <p:nvPr>
            <p:ph type="body" sz="quarter" idx="11"/>
          </p:nvPr>
        </p:nvSpPr>
        <p:spPr/>
        <p:txBody>
          <a:bodyPr/>
          <a:lstStyle/>
          <a:p>
            <a:r>
              <a:rPr lang="de-DE" dirty="0" smtClean="0"/>
              <a:t>01.03.2023</a:t>
            </a:r>
            <a:endParaRPr lang="de-DE" dirty="0"/>
          </a:p>
        </p:txBody>
      </p:sp>
    </p:spTree>
    <p:extLst>
      <p:ext uri="{BB962C8B-B14F-4D97-AF65-F5344CB8AC3E}">
        <p14:creationId xmlns:p14="http://schemas.microsoft.com/office/powerpoint/2010/main" val="2876199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Formalia</a:t>
            </a:r>
            <a:endParaRPr lang="de-DE" dirty="0"/>
          </a:p>
        </p:txBody>
      </p:sp>
      <p:sp>
        <p:nvSpPr>
          <p:cNvPr id="3" name="Inhaltsplatzhalter 2"/>
          <p:cNvSpPr txBox="1">
            <a:spLocks/>
          </p:cNvSpPr>
          <p:nvPr/>
        </p:nvSpPr>
        <p:spPr>
          <a:xfrm>
            <a:off x="261380" y="738505"/>
            <a:ext cx="7826375" cy="2981111"/>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spcBef>
                <a:spcPts val="900"/>
              </a:spcBef>
              <a:buFontTx/>
              <a:buChar char="•"/>
            </a:pPr>
            <a:r>
              <a:rPr lang="de-DE" altLang="de-DE" sz="1800" dirty="0" smtClean="0">
                <a:latin typeface="Frutiger LT 47 LightCn" panose="020B0406020204020204" pitchFamily="34" charset="0"/>
              </a:rPr>
              <a:t>3 Exemplare (2 x gebunden + 1 x digital)</a:t>
            </a:r>
          </a:p>
          <a:p>
            <a:pPr marL="342900" indent="-342900">
              <a:spcBef>
                <a:spcPts val="900"/>
              </a:spcBef>
              <a:buFontTx/>
              <a:buChar char="•"/>
            </a:pPr>
            <a:r>
              <a:rPr lang="de-DE" altLang="de-DE" sz="1800" dirty="0">
                <a:latin typeface="Frutiger LT 47 LightCn" panose="020B0406020204020204" pitchFamily="34" charset="0"/>
              </a:rPr>
              <a:t>einfache Bindung (keine Metallklammer</a:t>
            </a:r>
            <a:r>
              <a:rPr lang="de-DE" altLang="de-DE" sz="1800" dirty="0" smtClean="0">
                <a:latin typeface="Frutiger LT 47 LightCn" panose="020B0406020204020204" pitchFamily="34" charset="0"/>
              </a:rPr>
              <a:t>)</a:t>
            </a:r>
          </a:p>
          <a:p>
            <a:pPr marL="342900" indent="-342900">
              <a:spcBef>
                <a:spcPts val="900"/>
              </a:spcBef>
              <a:buFontTx/>
              <a:buChar char="•"/>
            </a:pPr>
            <a:r>
              <a:rPr lang="de-DE" altLang="de-DE" sz="1800" dirty="0" smtClean="0">
                <a:latin typeface="Frutiger LT 47 LightCn" panose="020B0406020204020204" pitchFamily="34" charset="0"/>
              </a:rPr>
              <a:t>Auf Deutsch oder Englisch</a:t>
            </a:r>
          </a:p>
          <a:p>
            <a:pPr marL="342900" indent="-342900">
              <a:spcBef>
                <a:spcPts val="900"/>
              </a:spcBef>
              <a:buFontTx/>
              <a:buChar char="•"/>
            </a:pPr>
            <a:r>
              <a:rPr lang="de-DE" altLang="de-DE" sz="1800" dirty="0" smtClean="0">
                <a:latin typeface="Frutiger LT 47 LightCn" panose="020B0406020204020204" pitchFamily="34" charset="0"/>
              </a:rPr>
              <a:t>Deutsche Zusammenfassung </a:t>
            </a:r>
            <a:r>
              <a:rPr lang="de-DE" altLang="de-DE" sz="1800" b="1" dirty="0" smtClean="0">
                <a:solidFill>
                  <a:srgbClr val="FF0000"/>
                </a:solidFill>
                <a:latin typeface="Frutiger LT 47 LightCn" panose="020B0406020204020204" pitchFamily="34" charset="0"/>
              </a:rPr>
              <a:t>+</a:t>
            </a:r>
            <a:r>
              <a:rPr lang="de-DE" altLang="de-DE" sz="1800" dirty="0" smtClean="0">
                <a:latin typeface="Frutiger LT 47 LightCn" panose="020B0406020204020204" pitchFamily="34" charset="0"/>
              </a:rPr>
              <a:t> englisches Abstract</a:t>
            </a:r>
          </a:p>
          <a:p>
            <a:pPr marL="342900" indent="-342900">
              <a:spcBef>
                <a:spcPts val="900"/>
              </a:spcBef>
              <a:buFontTx/>
              <a:buChar char="•"/>
            </a:pPr>
            <a:r>
              <a:rPr lang="de-DE" altLang="de-DE" sz="1800" dirty="0" smtClean="0">
                <a:latin typeface="Frutiger LT 47 LightCn" panose="020B0406020204020204" pitchFamily="34" charset="0"/>
              </a:rPr>
              <a:t>Eidesstaatliche Erklärung </a:t>
            </a:r>
            <a:r>
              <a:rPr lang="de-DE" altLang="de-DE" sz="1800" dirty="0">
                <a:latin typeface="Frutiger LT 47 LightCn" panose="020B0406020204020204" pitchFamily="34" charset="0"/>
              </a:rPr>
              <a:t>(dt. und engl. Vorlage bei ILIAS</a:t>
            </a:r>
            <a:r>
              <a:rPr lang="de-DE" altLang="de-DE" sz="1800" dirty="0" smtClean="0">
                <a:latin typeface="Frutiger LT 47 LightCn" panose="020B0406020204020204" pitchFamily="34" charset="0"/>
              </a:rPr>
              <a:t>)</a:t>
            </a:r>
          </a:p>
          <a:p>
            <a:pPr marL="342900" indent="-342900">
              <a:spcBef>
                <a:spcPts val="900"/>
              </a:spcBef>
              <a:buFontTx/>
              <a:buChar char="•"/>
            </a:pPr>
            <a:r>
              <a:rPr lang="de-DE" altLang="de-DE" sz="1800" dirty="0" smtClean="0">
                <a:latin typeface="Frutiger LT 47 LightCn" panose="020B0406020204020204" pitchFamily="34" charset="0"/>
              </a:rPr>
              <a:t>Einheitliche Literaturangaben </a:t>
            </a:r>
            <a:r>
              <a:rPr lang="de-DE" altLang="de-DE" sz="1400" dirty="0" smtClean="0">
                <a:latin typeface="Frutiger LT 47 LightCn" panose="020B0406020204020204" pitchFamily="34" charset="0"/>
              </a:rPr>
              <a:t>(Format entsprechend den gängigen Fachjournals)</a:t>
            </a:r>
          </a:p>
          <a:p>
            <a:pPr marL="342900" indent="-342900">
              <a:spcBef>
                <a:spcPts val="900"/>
              </a:spcBef>
              <a:buFontTx/>
              <a:buChar char="•"/>
            </a:pPr>
            <a:r>
              <a:rPr lang="de-DE" altLang="de-DE" sz="1600" dirty="0" smtClean="0">
                <a:latin typeface="Frutiger LT 47 LightCn" panose="020B0406020204020204" pitchFamily="34" charset="0"/>
              </a:rPr>
              <a:t>Richtwerte:</a:t>
            </a:r>
          </a:p>
          <a:p>
            <a:pPr marL="685800" lvl="1" indent="-342900">
              <a:spcBef>
                <a:spcPts val="900"/>
              </a:spcBef>
              <a:buFontTx/>
              <a:buChar char="•"/>
            </a:pPr>
            <a:r>
              <a:rPr lang="de-DE" altLang="de-DE" sz="1200" dirty="0" smtClean="0">
                <a:latin typeface="Frutiger LT 47 LightCn" panose="020B0406020204020204" pitchFamily="34" charset="0"/>
              </a:rPr>
              <a:t>Zeilenabstand: 1,5</a:t>
            </a:r>
          </a:p>
          <a:p>
            <a:pPr marL="685800" lvl="1" indent="-342900">
              <a:spcBef>
                <a:spcPts val="900"/>
              </a:spcBef>
              <a:buFontTx/>
              <a:buChar char="•"/>
            </a:pPr>
            <a:r>
              <a:rPr lang="de-DE" altLang="de-DE" sz="1200" dirty="0">
                <a:latin typeface="Frutiger LT 47 LightCn" panose="020B0406020204020204" pitchFamily="34" charset="0"/>
              </a:rPr>
              <a:t>S</a:t>
            </a:r>
            <a:r>
              <a:rPr lang="de-DE" altLang="de-DE" sz="1200" dirty="0" smtClean="0">
                <a:latin typeface="Frutiger LT 47 LightCn" panose="020B0406020204020204" pitchFamily="34" charset="0"/>
              </a:rPr>
              <a:t>chriftgrad: 12 </a:t>
            </a:r>
            <a:r>
              <a:rPr lang="de-DE" altLang="de-DE" sz="1200" dirty="0" err="1" smtClean="0">
                <a:latin typeface="Frutiger LT 47 LightCn" panose="020B0406020204020204" pitchFamily="34" charset="0"/>
              </a:rPr>
              <a:t>pt</a:t>
            </a:r>
            <a:endParaRPr lang="de-DE" altLang="de-DE" sz="1200" dirty="0" smtClean="0">
              <a:latin typeface="Frutiger LT 47 LightCn" panose="020B0406020204020204" pitchFamily="34" charset="0"/>
            </a:endParaRPr>
          </a:p>
          <a:p>
            <a:pPr marL="685800" lvl="1" indent="-342900">
              <a:spcBef>
                <a:spcPts val="900"/>
              </a:spcBef>
              <a:buFontTx/>
              <a:buChar char="•"/>
            </a:pPr>
            <a:r>
              <a:rPr lang="de-DE" altLang="de-DE" sz="1200" dirty="0" smtClean="0">
                <a:latin typeface="Frutiger LT 47 LightCn" panose="020B0406020204020204" pitchFamily="34" charset="0"/>
              </a:rPr>
              <a:t>30 - 80 Seiten (zzgl. Literaturverzeichnis/Anhänge)</a:t>
            </a:r>
          </a:p>
          <a:p>
            <a:pPr marL="342900" indent="-342900">
              <a:spcBef>
                <a:spcPts val="900"/>
              </a:spcBef>
              <a:buFontTx/>
              <a:buChar char="•"/>
            </a:pPr>
            <a:r>
              <a:rPr lang="de-DE" altLang="de-DE" sz="1800" dirty="0">
                <a:latin typeface="Frutiger LT 47 LightCn" panose="020B0406020204020204" pitchFamily="34" charset="0"/>
              </a:rPr>
              <a:t>Wird </a:t>
            </a:r>
            <a:r>
              <a:rPr lang="de-DE" altLang="de-DE" sz="1800" u="sng" dirty="0">
                <a:latin typeface="Frutiger LT 47 LightCn" panose="020B0406020204020204" pitchFamily="34" charset="0"/>
              </a:rPr>
              <a:t>nicht</a:t>
            </a:r>
            <a:r>
              <a:rPr lang="de-DE" altLang="de-DE" sz="1800" dirty="0">
                <a:latin typeface="Frutiger LT 47 LightCn" panose="020B0406020204020204" pitchFamily="34" charset="0"/>
              </a:rPr>
              <a:t> veröffentlicht</a:t>
            </a:r>
          </a:p>
          <a:p>
            <a:pPr marL="342900" lvl="1" indent="0">
              <a:spcBef>
                <a:spcPts val="900"/>
              </a:spcBef>
              <a:buNone/>
            </a:pPr>
            <a:endParaRPr lang="de-DE" altLang="de-DE" sz="1500" dirty="0" smtClean="0">
              <a:latin typeface="Frutiger LT 47 LightCn" panose="020B0406020204020204" pitchFamily="34" charset="0"/>
            </a:endParaRPr>
          </a:p>
        </p:txBody>
      </p:sp>
    </p:spTree>
    <p:extLst>
      <p:ext uri="{BB962C8B-B14F-4D97-AF65-F5344CB8AC3E}">
        <p14:creationId xmlns:p14="http://schemas.microsoft.com/office/powerpoint/2010/main" val="3374807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Eidesstaatliche Erklärung</a:t>
            </a:r>
            <a:endParaRPr lang="de-DE" dirty="0"/>
          </a:p>
        </p:txBody>
      </p:sp>
      <p:sp>
        <p:nvSpPr>
          <p:cNvPr id="3" name="Inhaltsplatzhalter 2"/>
          <p:cNvSpPr txBox="1">
            <a:spLocks/>
          </p:cNvSpPr>
          <p:nvPr/>
        </p:nvSpPr>
        <p:spPr>
          <a:xfrm>
            <a:off x="214325" y="936013"/>
            <a:ext cx="8715349" cy="4932363"/>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de-DE" sz="1600" dirty="0">
                <a:latin typeface="Frutiger LT 47 LightCn" panose="020B0406020204020204" pitchFamily="34" charset="0"/>
              </a:rPr>
              <a:t>Ich erkläre hiermit an Eides statt, dass ich die vorliegende Masterarbeit selbständig und ohne fremde Hilfe verfasst und nur mit den angegebenen Hilfeleistungen und Hilfsmitteln angefertigt habe. Aus fremden Quellen direkt oder indirekt übernommenen Gedanken oder Daten sind als solche kenntlich gemacht. </a:t>
            </a:r>
          </a:p>
          <a:p>
            <a:pPr marL="0" indent="0">
              <a:buNone/>
            </a:pPr>
            <a:r>
              <a:rPr lang="de-DE" sz="1600" dirty="0">
                <a:latin typeface="Frutiger LT 47 LightCn" panose="020B0406020204020204" pitchFamily="34" charset="0"/>
              </a:rPr>
              <a:t>Die Arbeit habe ich bisher keiner anderen Prüfungsbehörde in gleicher oder vergleichbarer Form vorgelegt. Sie wurde bisher auch nicht veröffentlicht. </a:t>
            </a:r>
          </a:p>
          <a:p>
            <a:pPr marL="0" indent="0">
              <a:buNone/>
            </a:pPr>
            <a:r>
              <a:rPr lang="de-DE" sz="1600" dirty="0">
                <a:latin typeface="Frutiger LT 47 LightCn" panose="020B0406020204020204" pitchFamily="34" charset="0"/>
              </a:rPr>
              <a:t>Die Richtlinien der „Grundsätze der Medizinischen Hochschule Hannover zur Sicherung guter wissenschaftlicher Praxis und Verfahrensregeln für den Umgang mit wissenschaftlichem Fehlverhalten“ habe ich eingehalten und erkläre mich damit einverstanden, dass die Arbeit mit Hilfe eines Plagiatserkennungsdienstes auf enthaltene Plagiate überprüft werden kann und auch die Primärdaten stichprobenartig kontrolliert werden können. </a:t>
            </a:r>
          </a:p>
          <a:p>
            <a:pPr marL="0" indent="0">
              <a:buNone/>
            </a:pPr>
            <a:r>
              <a:rPr lang="de-DE" sz="1600" dirty="0">
                <a:latin typeface="Frutiger LT 47 LightCn" panose="020B0406020204020204" pitchFamily="34" charset="0"/>
              </a:rPr>
              <a:t>Ich versichere zudem, dass die von mir eingereichte elektronische Version in Form und Inhalt der gedruckten Version der Masterarbeit entspricht. </a:t>
            </a:r>
            <a:r>
              <a:rPr lang="de-DE" altLang="de-DE" sz="1600" dirty="0" smtClean="0">
                <a:solidFill>
                  <a:srgbClr val="FF0000"/>
                </a:solidFill>
                <a:latin typeface="Frutiger LT 47 LightCn" panose="020B0406020204020204" pitchFamily="34" charset="0"/>
              </a:rPr>
              <a:t/>
            </a:r>
            <a:br>
              <a:rPr lang="de-DE" altLang="de-DE" sz="1600" dirty="0" smtClean="0">
                <a:solidFill>
                  <a:srgbClr val="FF0000"/>
                </a:solidFill>
                <a:latin typeface="Frutiger LT 47 LightCn" panose="020B0406020204020204" pitchFamily="34" charset="0"/>
              </a:rPr>
            </a:br>
            <a:endParaRPr lang="de-DE" altLang="de-DE" sz="1600" dirty="0" smtClean="0">
              <a:solidFill>
                <a:srgbClr val="FF0000"/>
              </a:solidFill>
              <a:latin typeface="Frutiger LT 47 LightCn" panose="020B0406020204020204" pitchFamily="34" charset="0"/>
            </a:endParaRPr>
          </a:p>
          <a:p>
            <a:pPr marL="0" indent="0">
              <a:lnSpc>
                <a:spcPct val="150000"/>
              </a:lnSpc>
              <a:spcBef>
                <a:spcPct val="0"/>
              </a:spcBef>
              <a:spcAft>
                <a:spcPts val="600"/>
              </a:spcAft>
              <a:buNone/>
            </a:pPr>
            <a:r>
              <a:rPr lang="de-DE" altLang="de-DE" sz="1600" dirty="0" smtClean="0">
                <a:solidFill>
                  <a:srgbClr val="FF0000"/>
                </a:solidFill>
                <a:latin typeface="Frutiger LT 47 LightCn" panose="020B0406020204020204" pitchFamily="34" charset="0"/>
              </a:rPr>
              <a:t>Hannover, den ………   </a:t>
            </a:r>
            <a:r>
              <a:rPr lang="de-DE" altLang="de-DE" sz="1600" i="1" dirty="0" smtClean="0">
                <a:solidFill>
                  <a:srgbClr val="FF0000"/>
                </a:solidFill>
                <a:latin typeface="Frutiger LT 47 LightCn" panose="020B0406020204020204" pitchFamily="34" charset="0"/>
              </a:rPr>
              <a:t>Unterschrift</a:t>
            </a:r>
            <a:endParaRPr lang="de-DE" altLang="de-DE" sz="1600" i="1" dirty="0">
              <a:solidFill>
                <a:srgbClr val="FF0000"/>
              </a:solidFill>
              <a:latin typeface="Frutiger LT 47 LightCn" panose="020B0406020204020204" pitchFamily="34" charset="0"/>
            </a:endParaRPr>
          </a:p>
        </p:txBody>
      </p:sp>
    </p:spTree>
    <p:extLst>
      <p:ext uri="{BB962C8B-B14F-4D97-AF65-F5344CB8AC3E}">
        <p14:creationId xmlns:p14="http://schemas.microsoft.com/office/powerpoint/2010/main" val="23930686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Kolloquium</a:t>
            </a:r>
            <a:endParaRPr lang="de-DE" dirty="0"/>
          </a:p>
        </p:txBody>
      </p:sp>
      <p:sp>
        <p:nvSpPr>
          <p:cNvPr id="3" name="Inhaltsplatzhalter 2"/>
          <p:cNvSpPr txBox="1">
            <a:spLocks/>
          </p:cNvSpPr>
          <p:nvPr/>
        </p:nvSpPr>
        <p:spPr>
          <a:xfrm>
            <a:off x="488403" y="944048"/>
            <a:ext cx="7158038" cy="4640263"/>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spcBef>
                <a:spcPct val="0"/>
              </a:spcBef>
              <a:spcAft>
                <a:spcPts val="1200"/>
              </a:spcAft>
              <a:buFontTx/>
              <a:buChar char="•"/>
            </a:pPr>
            <a:r>
              <a:rPr lang="de-DE" altLang="de-DE" sz="1800" dirty="0" smtClean="0">
                <a:latin typeface="Frutiger LT 47 LightCn" panose="020B0406020204020204" pitchFamily="34" charset="0"/>
              </a:rPr>
              <a:t>i.d.R. zwei bis vier Wochen nach Abgabe</a:t>
            </a:r>
          </a:p>
          <a:p>
            <a:pPr marL="342900" indent="-342900">
              <a:spcBef>
                <a:spcPct val="0"/>
              </a:spcBef>
              <a:spcAft>
                <a:spcPts val="1200"/>
              </a:spcAft>
              <a:buFontTx/>
              <a:buChar char="•"/>
            </a:pPr>
            <a:r>
              <a:rPr lang="de-DE" altLang="de-DE" sz="1800" dirty="0" smtClean="0">
                <a:latin typeface="Frutiger LT 47 LightCn" panose="020B0406020204020204" pitchFamily="34" charset="0"/>
              </a:rPr>
              <a:t>hochschulöffentlich</a:t>
            </a:r>
          </a:p>
          <a:p>
            <a:pPr marL="342900" indent="-342900">
              <a:spcBef>
                <a:spcPct val="0"/>
              </a:spcBef>
              <a:spcAft>
                <a:spcPts val="1200"/>
              </a:spcAft>
              <a:buFontTx/>
              <a:buChar char="•"/>
            </a:pPr>
            <a:r>
              <a:rPr lang="de-DE" altLang="de-DE" sz="1800" dirty="0" smtClean="0">
                <a:latin typeface="Frutiger LT 47 LightCn" panose="020B0406020204020204" pitchFamily="34" charset="0"/>
              </a:rPr>
              <a:t>45-60 min insgesamt, davon 20-25 min Vortrag</a:t>
            </a:r>
          </a:p>
          <a:p>
            <a:pPr marL="342900" indent="-342900">
              <a:spcBef>
                <a:spcPct val="0"/>
              </a:spcBef>
              <a:spcAft>
                <a:spcPts val="1200"/>
              </a:spcAft>
              <a:buFontTx/>
              <a:buChar char="•"/>
            </a:pPr>
            <a:r>
              <a:rPr lang="de-DE" altLang="de-DE" sz="1800" dirty="0" smtClean="0">
                <a:latin typeface="Frutiger LT 47 LightCn" panose="020B0406020204020204" pitchFamily="34" charset="0"/>
              </a:rPr>
              <a:t>Bewertungsgrundlage ist die fachliche Diskussion</a:t>
            </a:r>
          </a:p>
          <a:p>
            <a:pPr marL="342900" indent="-342900">
              <a:spcBef>
                <a:spcPct val="0"/>
              </a:spcBef>
              <a:spcAft>
                <a:spcPts val="1200"/>
              </a:spcAft>
              <a:buFontTx/>
              <a:buChar char="•"/>
            </a:pPr>
            <a:r>
              <a:rPr lang="de-DE" altLang="de-DE" sz="1800" dirty="0" smtClean="0">
                <a:latin typeface="Frutiger LT 47 LightCn" panose="020B0406020204020204" pitchFamily="34" charset="0"/>
              </a:rPr>
              <a:t>Vorab Prüfungsprotokoll ausdrucken und zur Prüfung mitbringen! </a:t>
            </a:r>
            <a:br>
              <a:rPr lang="de-DE" altLang="de-DE" sz="1800" dirty="0" smtClean="0">
                <a:latin typeface="Frutiger LT 47 LightCn" panose="020B0406020204020204" pitchFamily="34" charset="0"/>
              </a:rPr>
            </a:br>
            <a:r>
              <a:rPr lang="de-DE" altLang="de-DE" sz="1800" dirty="0" smtClean="0">
                <a:latin typeface="Frutiger LT 47 LightCn" panose="020B0406020204020204" pitchFamily="34" charset="0"/>
              </a:rPr>
              <a:t>(s. ILIAS).</a:t>
            </a:r>
          </a:p>
        </p:txBody>
      </p:sp>
    </p:spTree>
    <p:extLst>
      <p:ext uri="{BB962C8B-B14F-4D97-AF65-F5344CB8AC3E}">
        <p14:creationId xmlns:p14="http://schemas.microsoft.com/office/powerpoint/2010/main" val="3810953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Notengebung</a:t>
            </a:r>
            <a:endParaRPr lang="de-DE" dirty="0"/>
          </a:p>
        </p:txBody>
      </p:sp>
      <p:sp>
        <p:nvSpPr>
          <p:cNvPr id="3" name="Inhaltsplatzhalter 2"/>
          <p:cNvSpPr txBox="1">
            <a:spLocks/>
          </p:cNvSpPr>
          <p:nvPr/>
        </p:nvSpPr>
        <p:spPr>
          <a:xfrm>
            <a:off x="355972" y="926203"/>
            <a:ext cx="6911975" cy="3158153"/>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buFontTx/>
              <a:buChar char="•"/>
              <a:defRPr/>
            </a:pPr>
            <a:r>
              <a:rPr lang="de-DE" altLang="de-DE" sz="1800" dirty="0" smtClean="0">
                <a:latin typeface="Frutiger LT 47 LightCn" panose="020B0406020204020204" pitchFamily="34" charset="0"/>
              </a:rPr>
              <a:t>Schriftliche Arbeit: 70%</a:t>
            </a:r>
          </a:p>
          <a:p>
            <a:pPr marL="342900" indent="-342900">
              <a:buFontTx/>
              <a:buChar char="•"/>
              <a:defRPr/>
            </a:pPr>
            <a:r>
              <a:rPr lang="de-DE" altLang="de-DE" sz="1800" dirty="0" smtClean="0">
                <a:latin typeface="Frutiger LT 47 LightCn" panose="020B0406020204020204" pitchFamily="34" charset="0"/>
              </a:rPr>
              <a:t>Kolloquium: 30%</a:t>
            </a:r>
          </a:p>
          <a:p>
            <a:pPr marL="342900" indent="-342900">
              <a:buFontTx/>
              <a:buChar char="•"/>
              <a:defRPr/>
            </a:pPr>
            <a:r>
              <a:rPr lang="de-DE" altLang="de-DE" sz="1800" dirty="0" smtClean="0">
                <a:latin typeface="Frutiger LT 47 LightCn" panose="020B0406020204020204" pitchFamily="34" charset="0"/>
              </a:rPr>
              <a:t>Jede/r Gutachter/in gibt eigene Noten für die Arbeit und für das Kolloquium (vier Einzelnoten). Daraus wird die Endnote für die Masterarbeit errechnet.</a:t>
            </a:r>
          </a:p>
          <a:p>
            <a:pPr marL="342900" indent="-342900">
              <a:buFontTx/>
              <a:buChar char="•"/>
              <a:defRPr/>
            </a:pPr>
            <a:r>
              <a:rPr lang="de-DE" altLang="de-DE" sz="1800" dirty="0" smtClean="0">
                <a:latin typeface="Frutiger LT 47 LightCn" panose="020B0406020204020204" pitchFamily="34" charset="0"/>
              </a:rPr>
              <a:t>Die Gutachter/innen (nicht ihr!) reichen das Prüfungsprotokoll und Gutachten bei der </a:t>
            </a:r>
            <a:r>
              <a:rPr lang="de-DE" altLang="de-DE" sz="1800" dirty="0" err="1" smtClean="0">
                <a:latin typeface="Frutiger LT 47 LightCn" panose="020B0406020204020204" pitchFamily="34" charset="0"/>
              </a:rPr>
              <a:t>Studiengangskoordination</a:t>
            </a:r>
            <a:r>
              <a:rPr lang="de-DE" altLang="de-DE" sz="1800" dirty="0" smtClean="0">
                <a:latin typeface="Frutiger LT 47 LightCn" panose="020B0406020204020204" pitchFamily="34" charset="0"/>
              </a:rPr>
              <a:t> ein.</a:t>
            </a:r>
          </a:p>
          <a:p>
            <a:pPr marL="342900" indent="-342900">
              <a:buFontTx/>
              <a:buChar char="•"/>
              <a:defRPr/>
            </a:pPr>
            <a:r>
              <a:rPr lang="de-DE" altLang="de-DE" sz="1800" dirty="0" smtClean="0">
                <a:latin typeface="Frutiger LT 47 LightCn" panose="020B0406020204020204" pitchFamily="34" charset="0"/>
              </a:rPr>
              <a:t>Zeugniserstellung innerhalb eines Monats, meist schneller</a:t>
            </a:r>
          </a:p>
          <a:p>
            <a:pPr marL="342900" indent="-342900">
              <a:buFontTx/>
              <a:buChar char="•"/>
              <a:defRPr/>
            </a:pPr>
            <a:endParaRPr lang="de-DE" altLang="de-DE" sz="1800" dirty="0" smtClean="0">
              <a:latin typeface="Frutiger LT 47 LightCn" panose="020B0406020204020204" pitchFamily="34" charset="0"/>
            </a:endParaRPr>
          </a:p>
          <a:p>
            <a:pPr>
              <a:defRPr/>
            </a:pPr>
            <a:r>
              <a:rPr lang="de-DE" altLang="de-DE" sz="1800" dirty="0" smtClean="0">
                <a:latin typeface="Frutiger LT 47 LightCn" panose="020B0406020204020204" pitchFamily="34" charset="0"/>
              </a:rPr>
              <a:t>Noten:</a:t>
            </a:r>
          </a:p>
          <a:p>
            <a:pPr marL="342900" indent="-342900">
              <a:buFontTx/>
              <a:buChar char="•"/>
              <a:defRPr/>
            </a:pPr>
            <a:endParaRPr lang="de-DE" altLang="de-DE" sz="1800" dirty="0" smtClean="0">
              <a:latin typeface="Frutiger LT 47 LightCn" panose="020B0406020204020204" pitchFamily="34" charset="0"/>
            </a:endParaRPr>
          </a:p>
          <a:p>
            <a:pPr marL="0" indent="0">
              <a:buNone/>
              <a:defRPr/>
            </a:pPr>
            <a:endParaRPr lang="de-DE" altLang="de-DE" sz="1800" dirty="0" smtClean="0">
              <a:latin typeface="Frutiger LT 47 LightCn" panose="020B0406020204020204" pitchFamily="34" charset="0"/>
            </a:endParaRPr>
          </a:p>
        </p:txBody>
      </p:sp>
      <p:graphicFrame>
        <p:nvGraphicFramePr>
          <p:cNvPr id="4" name="Tabelle 3"/>
          <p:cNvGraphicFramePr>
            <a:graphicFrameLocks noGrp="1"/>
          </p:cNvGraphicFramePr>
          <p:nvPr>
            <p:extLst>
              <p:ext uri="{D42A27DB-BD31-4B8C-83A1-F6EECF244321}">
                <p14:modId xmlns:p14="http://schemas.microsoft.com/office/powerpoint/2010/main" val="2295488165"/>
              </p:ext>
            </p:extLst>
          </p:nvPr>
        </p:nvGraphicFramePr>
        <p:xfrm>
          <a:off x="1344326" y="3331761"/>
          <a:ext cx="6096000" cy="614482"/>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0">
                <a:tc>
                  <a:txBody>
                    <a:bodyPr/>
                    <a:lstStyle/>
                    <a:p>
                      <a:pPr algn="ctr"/>
                      <a:r>
                        <a:rPr lang="de-DE" sz="1000" dirty="0" smtClean="0">
                          <a:solidFill>
                            <a:schemeClr val="tx1"/>
                          </a:solidFill>
                          <a:latin typeface="Frutiger LT 47 LightCn" panose="020B0406020204020204" pitchFamily="34" charset="0"/>
                        </a:rPr>
                        <a:t>sehr</a:t>
                      </a:r>
                      <a:r>
                        <a:rPr lang="de-DE" sz="1000" baseline="0" dirty="0" smtClean="0">
                          <a:solidFill>
                            <a:schemeClr val="tx1"/>
                          </a:solidFill>
                          <a:latin typeface="Frutiger LT 47 LightCn" panose="020B0406020204020204" pitchFamily="34" charset="0"/>
                        </a:rPr>
                        <a:t> gut</a:t>
                      </a:r>
                      <a:endParaRPr lang="de-DE" sz="1000" dirty="0">
                        <a:solidFill>
                          <a:schemeClr val="tx1"/>
                        </a:solidFill>
                        <a:latin typeface="Frutiger LT 47 LightCn" panose="020B0406020204020204" pitchFamily="34" charset="0"/>
                      </a:endParaRPr>
                    </a:p>
                  </a:txBody>
                  <a:tcPr marT="45700" marB="45700" anchor="ctr">
                    <a:solidFill>
                      <a:schemeClr val="accent5">
                        <a:lumMod val="20000"/>
                        <a:lumOff val="80000"/>
                      </a:schemeClr>
                    </a:solidFill>
                  </a:tcPr>
                </a:tc>
                <a:tc>
                  <a:txBody>
                    <a:bodyPr/>
                    <a:lstStyle/>
                    <a:p>
                      <a:pPr algn="ctr"/>
                      <a:r>
                        <a:rPr lang="de-DE" sz="1000" b="1" kern="1200" dirty="0" smtClean="0">
                          <a:solidFill>
                            <a:schemeClr val="tx1"/>
                          </a:solidFill>
                          <a:latin typeface="Frutiger LT 47 LightCn" panose="020B0406020204020204" pitchFamily="34" charset="0"/>
                          <a:ea typeface="+mn-ea"/>
                          <a:cs typeface="+mn-cs"/>
                        </a:rPr>
                        <a:t>gut</a:t>
                      </a:r>
                      <a:endParaRPr lang="de-DE" sz="1000" b="1" kern="1200" dirty="0">
                        <a:solidFill>
                          <a:schemeClr val="tx1"/>
                        </a:solidFill>
                        <a:latin typeface="Frutiger LT 47 LightCn" panose="020B0406020204020204" pitchFamily="34" charset="0"/>
                        <a:ea typeface="+mn-ea"/>
                        <a:cs typeface="+mn-cs"/>
                      </a:endParaRPr>
                    </a:p>
                  </a:txBody>
                  <a:tcPr marT="45700" marB="45700" anchor="ctr">
                    <a:solidFill>
                      <a:schemeClr val="accent5">
                        <a:lumMod val="20000"/>
                        <a:lumOff val="80000"/>
                      </a:schemeClr>
                    </a:solidFill>
                  </a:tcPr>
                </a:tc>
                <a:tc>
                  <a:txBody>
                    <a:bodyPr/>
                    <a:lstStyle/>
                    <a:p>
                      <a:pPr algn="ctr"/>
                      <a:r>
                        <a:rPr lang="de-DE" sz="1000" b="1" kern="1200" dirty="0" smtClean="0">
                          <a:solidFill>
                            <a:schemeClr val="tx1"/>
                          </a:solidFill>
                          <a:latin typeface="Frutiger LT 47 LightCn" panose="020B0406020204020204" pitchFamily="34" charset="0"/>
                          <a:ea typeface="+mn-ea"/>
                          <a:cs typeface="+mn-cs"/>
                        </a:rPr>
                        <a:t>befriedigend</a:t>
                      </a:r>
                      <a:endParaRPr lang="de-DE" sz="1000" b="1" kern="1200" dirty="0">
                        <a:solidFill>
                          <a:schemeClr val="tx1"/>
                        </a:solidFill>
                        <a:latin typeface="Frutiger LT 47 LightCn" panose="020B0406020204020204" pitchFamily="34" charset="0"/>
                        <a:ea typeface="+mn-ea"/>
                        <a:cs typeface="+mn-cs"/>
                      </a:endParaRPr>
                    </a:p>
                  </a:txBody>
                  <a:tcPr marT="45700" marB="45700" anchor="ctr">
                    <a:solidFill>
                      <a:schemeClr val="accent5">
                        <a:lumMod val="20000"/>
                        <a:lumOff val="80000"/>
                      </a:schemeClr>
                    </a:solidFill>
                  </a:tcPr>
                </a:tc>
                <a:tc>
                  <a:txBody>
                    <a:bodyPr/>
                    <a:lstStyle/>
                    <a:p>
                      <a:pPr algn="ctr"/>
                      <a:r>
                        <a:rPr lang="de-DE" sz="1000" b="1" kern="1200" dirty="0" smtClean="0">
                          <a:solidFill>
                            <a:schemeClr val="tx1"/>
                          </a:solidFill>
                          <a:latin typeface="Frutiger LT 47 LightCn" panose="020B0406020204020204" pitchFamily="34" charset="0"/>
                          <a:ea typeface="+mn-ea"/>
                          <a:cs typeface="+mn-cs"/>
                        </a:rPr>
                        <a:t>ausreichend</a:t>
                      </a:r>
                      <a:endParaRPr lang="de-DE" sz="1000" b="1" kern="1200" dirty="0">
                        <a:solidFill>
                          <a:schemeClr val="tx1"/>
                        </a:solidFill>
                        <a:latin typeface="Frutiger LT 47 LightCn" panose="020B0406020204020204" pitchFamily="34" charset="0"/>
                        <a:ea typeface="+mn-ea"/>
                        <a:cs typeface="+mn-cs"/>
                      </a:endParaRPr>
                    </a:p>
                  </a:txBody>
                  <a:tcPr marT="45700" marB="45700" anchor="ctr">
                    <a:solidFill>
                      <a:schemeClr val="accent5">
                        <a:lumMod val="20000"/>
                        <a:lumOff val="80000"/>
                      </a:schemeClr>
                    </a:solidFill>
                  </a:tcPr>
                </a:tc>
                <a:tc>
                  <a:txBody>
                    <a:bodyPr/>
                    <a:lstStyle/>
                    <a:p>
                      <a:pPr algn="ctr"/>
                      <a:r>
                        <a:rPr lang="de-DE" sz="1000" b="1" kern="1200" dirty="0" smtClean="0">
                          <a:solidFill>
                            <a:schemeClr val="tx1"/>
                          </a:solidFill>
                          <a:latin typeface="Frutiger LT 47 LightCn" panose="020B0406020204020204" pitchFamily="34" charset="0"/>
                          <a:ea typeface="+mn-ea"/>
                          <a:cs typeface="+mn-cs"/>
                        </a:rPr>
                        <a:t>nicht ausreichend</a:t>
                      </a:r>
                      <a:endParaRPr lang="de-DE" sz="1000" b="1" kern="1200" dirty="0">
                        <a:solidFill>
                          <a:schemeClr val="tx1"/>
                        </a:solidFill>
                        <a:latin typeface="Frutiger LT 47 LightCn" panose="020B0406020204020204" pitchFamily="34" charset="0"/>
                        <a:ea typeface="+mn-ea"/>
                        <a:cs typeface="+mn-cs"/>
                      </a:endParaRPr>
                    </a:p>
                  </a:txBody>
                  <a:tcPr marT="45700" marB="45700" anchor="ctr">
                    <a:solidFill>
                      <a:schemeClr val="accent5">
                        <a:lumMod val="20000"/>
                        <a:lumOff val="80000"/>
                      </a:schemeClr>
                    </a:solidFill>
                  </a:tcPr>
                </a:tc>
                <a:extLst>
                  <a:ext uri="{0D108BD9-81ED-4DB2-BD59-A6C34878D82A}">
                    <a16:rowId xmlns:a16="http://schemas.microsoft.com/office/drawing/2014/main" val="10000"/>
                  </a:ext>
                </a:extLst>
              </a:tr>
              <a:tr h="370682">
                <a:tc>
                  <a:txBody>
                    <a:bodyPr/>
                    <a:lstStyle/>
                    <a:p>
                      <a:pPr algn="ctr"/>
                      <a:r>
                        <a:rPr lang="de-DE" sz="1200" dirty="0" smtClean="0">
                          <a:latin typeface="Frutiger LT 47 LightCn" panose="020B0406020204020204" pitchFamily="34" charset="0"/>
                        </a:rPr>
                        <a:t>1,0 – 1,3</a:t>
                      </a:r>
                      <a:endParaRPr lang="de-DE" sz="1200" dirty="0">
                        <a:latin typeface="Frutiger LT 47 LightCn" panose="020B0406020204020204" pitchFamily="34" charset="0"/>
                      </a:endParaRPr>
                    </a:p>
                  </a:txBody>
                  <a:tcPr marT="45700" marB="45700" anchor="ctr">
                    <a:solidFill>
                      <a:schemeClr val="accent5">
                        <a:lumMod val="20000"/>
                        <a:lumOff val="80000"/>
                      </a:schemeClr>
                    </a:solidFill>
                  </a:tcPr>
                </a:tc>
                <a:tc>
                  <a:txBody>
                    <a:bodyPr/>
                    <a:lstStyle/>
                    <a:p>
                      <a:pPr algn="ctr"/>
                      <a:r>
                        <a:rPr lang="de-DE" sz="1200" dirty="0" smtClean="0">
                          <a:latin typeface="Frutiger LT 47 LightCn" panose="020B0406020204020204" pitchFamily="34" charset="0"/>
                        </a:rPr>
                        <a:t>1,7 – 2,0 – 2,3</a:t>
                      </a:r>
                      <a:endParaRPr lang="de-DE" sz="1200" dirty="0">
                        <a:latin typeface="Frutiger LT 47 LightCn" panose="020B0406020204020204" pitchFamily="34" charset="0"/>
                      </a:endParaRPr>
                    </a:p>
                  </a:txBody>
                  <a:tcPr marT="45700" marB="45700" anchor="ctr">
                    <a:solidFill>
                      <a:schemeClr val="accent5">
                        <a:lumMod val="20000"/>
                        <a:lumOff val="80000"/>
                      </a:schemeClr>
                    </a:solidFill>
                  </a:tcPr>
                </a:tc>
                <a:tc>
                  <a:txBody>
                    <a:bodyPr/>
                    <a:lstStyle/>
                    <a:p>
                      <a:pPr algn="ctr"/>
                      <a:r>
                        <a:rPr lang="de-DE" sz="1200" dirty="0" smtClean="0">
                          <a:latin typeface="Frutiger LT 47 LightCn" panose="020B0406020204020204" pitchFamily="34" charset="0"/>
                        </a:rPr>
                        <a:t>2,7 – 3,0 – 3,3</a:t>
                      </a:r>
                      <a:endParaRPr lang="de-DE" sz="1200" dirty="0">
                        <a:latin typeface="Frutiger LT 47 LightCn" panose="020B0406020204020204" pitchFamily="34" charset="0"/>
                      </a:endParaRPr>
                    </a:p>
                  </a:txBody>
                  <a:tcPr marT="45700" marB="45700" anchor="ctr">
                    <a:solidFill>
                      <a:schemeClr val="accent5">
                        <a:lumMod val="20000"/>
                        <a:lumOff val="80000"/>
                      </a:schemeClr>
                    </a:solidFill>
                  </a:tcPr>
                </a:tc>
                <a:tc>
                  <a:txBody>
                    <a:bodyPr/>
                    <a:lstStyle/>
                    <a:p>
                      <a:pPr algn="ctr"/>
                      <a:r>
                        <a:rPr lang="de-DE" sz="1200" dirty="0" smtClean="0">
                          <a:latin typeface="Frutiger LT 47 LightCn" panose="020B0406020204020204" pitchFamily="34" charset="0"/>
                        </a:rPr>
                        <a:t>3,7 – 4,0</a:t>
                      </a:r>
                      <a:endParaRPr lang="de-DE" sz="1200" dirty="0">
                        <a:latin typeface="Frutiger LT 47 LightCn" panose="020B0406020204020204" pitchFamily="34" charset="0"/>
                      </a:endParaRPr>
                    </a:p>
                  </a:txBody>
                  <a:tcPr marT="45700" marB="45700" anchor="ctr">
                    <a:solidFill>
                      <a:schemeClr val="accent5">
                        <a:lumMod val="20000"/>
                        <a:lumOff val="80000"/>
                      </a:schemeClr>
                    </a:solidFill>
                  </a:tcPr>
                </a:tc>
                <a:tc>
                  <a:txBody>
                    <a:bodyPr/>
                    <a:lstStyle/>
                    <a:p>
                      <a:pPr algn="ctr"/>
                      <a:r>
                        <a:rPr lang="de-DE" sz="1200" dirty="0" smtClean="0">
                          <a:latin typeface="Frutiger LT 47 LightCn" panose="020B0406020204020204" pitchFamily="34" charset="0"/>
                        </a:rPr>
                        <a:t>&lt; 4,0</a:t>
                      </a:r>
                      <a:endParaRPr lang="de-DE" sz="1200" dirty="0">
                        <a:latin typeface="Frutiger LT 47 LightCn" panose="020B0406020204020204" pitchFamily="34" charset="0"/>
                      </a:endParaRPr>
                    </a:p>
                  </a:txBody>
                  <a:tcPr marT="45700" marB="45700" anchor="ctr">
                    <a:solidFill>
                      <a:schemeClr val="accent5">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35758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8271" y="1102294"/>
            <a:ext cx="2755154" cy="2751079"/>
          </a:xfrm>
          <a:prstGeom prst="rect">
            <a:avLst/>
          </a:prstGeom>
        </p:spPr>
      </p:pic>
      <p:sp>
        <p:nvSpPr>
          <p:cNvPr id="4" name="Titel 1"/>
          <p:cNvSpPr>
            <a:spLocks noGrp="1"/>
          </p:cNvSpPr>
          <p:nvPr>
            <p:ph type="title"/>
          </p:nvPr>
        </p:nvSpPr>
        <p:spPr>
          <a:xfrm>
            <a:off x="628650" y="259393"/>
            <a:ext cx="7886700" cy="565911"/>
          </a:xfrm>
        </p:spPr>
        <p:txBody>
          <a:bodyPr/>
          <a:lstStyle/>
          <a:p>
            <a:r>
              <a:rPr lang="de-DE" dirty="0" smtClean="0"/>
              <a:t>Zeit für Fragen</a:t>
            </a:r>
            <a:endParaRPr lang="de-DE" dirty="0"/>
          </a:p>
        </p:txBody>
      </p:sp>
    </p:spTree>
    <p:extLst>
      <p:ext uri="{BB962C8B-B14F-4D97-AF65-F5344CB8AC3E}">
        <p14:creationId xmlns:p14="http://schemas.microsoft.com/office/powerpoint/2010/main" val="1624955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2430" y="221557"/>
            <a:ext cx="8834996" cy="565911"/>
          </a:xfrm>
        </p:spPr>
        <p:txBody>
          <a:bodyPr>
            <a:noAutofit/>
          </a:bodyPr>
          <a:lstStyle/>
          <a:p>
            <a:pPr>
              <a:lnSpc>
                <a:spcPct val="100000"/>
              </a:lnSpc>
            </a:pPr>
            <a:r>
              <a:rPr lang="de-DE" dirty="0" smtClean="0"/>
              <a:t>Masterarbeit </a:t>
            </a:r>
            <a:br>
              <a:rPr lang="de-DE" dirty="0" smtClean="0"/>
            </a:br>
            <a:r>
              <a:rPr lang="de-DE" sz="1800" dirty="0" smtClean="0">
                <a:solidFill>
                  <a:schemeClr val="tx1">
                    <a:lumMod val="50000"/>
                    <a:lumOff val="50000"/>
                  </a:schemeClr>
                </a:solidFill>
              </a:rPr>
              <a:t>mit </a:t>
            </a:r>
            <a:r>
              <a:rPr lang="de-DE" sz="1800" i="1" dirty="0" smtClean="0">
                <a:solidFill>
                  <a:schemeClr val="tx1">
                    <a:lumMod val="50000"/>
                    <a:lumOff val="50000"/>
                  </a:schemeClr>
                </a:solidFill>
              </a:rPr>
              <a:t>Scientific Writing/Reading/</a:t>
            </a:r>
            <a:r>
              <a:rPr lang="de-DE" sz="1800" i="1" dirty="0" err="1" smtClean="0">
                <a:solidFill>
                  <a:schemeClr val="tx1">
                    <a:lumMod val="50000"/>
                    <a:lumOff val="50000"/>
                  </a:schemeClr>
                </a:solidFill>
              </a:rPr>
              <a:t>Presentation</a:t>
            </a:r>
            <a:r>
              <a:rPr lang="de-DE" sz="1800" i="1" dirty="0" smtClean="0">
                <a:solidFill>
                  <a:schemeClr val="tx1">
                    <a:lumMod val="50000"/>
                    <a:lumOff val="50000"/>
                  </a:schemeClr>
                </a:solidFill>
              </a:rPr>
              <a:t> </a:t>
            </a:r>
            <a:r>
              <a:rPr lang="de-DE" sz="1800" dirty="0" smtClean="0">
                <a:solidFill>
                  <a:schemeClr val="tx1">
                    <a:lumMod val="50000"/>
                    <a:lumOff val="50000"/>
                  </a:schemeClr>
                </a:solidFill>
              </a:rPr>
              <a:t>und Kolloquium</a:t>
            </a:r>
            <a:endParaRPr lang="de-DE" sz="1800" dirty="0">
              <a:solidFill>
                <a:schemeClr val="tx1">
                  <a:lumMod val="50000"/>
                  <a:lumOff val="50000"/>
                </a:schemeClr>
              </a:solidFill>
            </a:endParaRPr>
          </a:p>
        </p:txBody>
      </p:sp>
      <p:sp>
        <p:nvSpPr>
          <p:cNvPr id="3" name="Textfeld 2"/>
          <p:cNvSpPr txBox="1"/>
          <p:nvPr/>
        </p:nvSpPr>
        <p:spPr>
          <a:xfrm>
            <a:off x="132430" y="971156"/>
            <a:ext cx="8759322" cy="3677930"/>
          </a:xfrm>
          <a:prstGeom prst="rect">
            <a:avLst/>
          </a:prstGeom>
          <a:noFill/>
        </p:spPr>
        <p:txBody>
          <a:bodyPr wrap="square" rtlCol="0">
            <a:spAutoFit/>
          </a:bodyPr>
          <a:lstStyle/>
          <a:p>
            <a:pPr>
              <a:spcAft>
                <a:spcPts val="600"/>
              </a:spcAft>
              <a:defRPr/>
            </a:pPr>
            <a:r>
              <a:rPr lang="de-DE" altLang="de-DE" b="1" dirty="0">
                <a:latin typeface="Frutiger LT 47 LightCn" panose="020B0406020204020204" pitchFamily="34" charset="0"/>
              </a:rPr>
              <a:t>Masterarbeit</a:t>
            </a:r>
          </a:p>
          <a:p>
            <a:pPr marL="342900" indent="-342900">
              <a:spcBef>
                <a:spcPts val="0"/>
              </a:spcBef>
              <a:spcAft>
                <a:spcPts val="600"/>
              </a:spcAft>
              <a:buFont typeface="Arial" panose="020B0604020202020204" pitchFamily="34" charset="0"/>
              <a:buChar char="•"/>
              <a:defRPr/>
            </a:pPr>
            <a:r>
              <a:rPr lang="de-DE" dirty="0">
                <a:latin typeface="Frutiger LT 47 LightCn" panose="020B0406020204020204" pitchFamily="34" charset="0"/>
              </a:rPr>
              <a:t>Durch die Masterarbeit soll die Fähigkeit festgestellt werden, ein umfangreiches Thema aus einer </a:t>
            </a:r>
            <a:r>
              <a:rPr lang="de-DE" dirty="0">
                <a:solidFill>
                  <a:srgbClr val="C00000"/>
                </a:solidFill>
                <a:latin typeface="Frutiger LT 47 LightCn" panose="020B0406020204020204" pitchFamily="34" charset="0"/>
              </a:rPr>
              <a:t>(</a:t>
            </a:r>
            <a:r>
              <a:rPr lang="de-DE" dirty="0" err="1">
                <a:solidFill>
                  <a:srgbClr val="C00000"/>
                </a:solidFill>
                <a:latin typeface="Frutiger LT 47 LightCn" panose="020B0406020204020204" pitchFamily="34" charset="0"/>
              </a:rPr>
              <a:t>bio</a:t>
            </a:r>
            <a:r>
              <a:rPr lang="de-DE" dirty="0">
                <a:solidFill>
                  <a:srgbClr val="C00000"/>
                </a:solidFill>
                <a:latin typeface="Frutiger LT 47 LightCn" panose="020B0406020204020204" pitchFamily="34" charset="0"/>
              </a:rPr>
              <a:t>)medizinischen Fachrichtung </a:t>
            </a:r>
            <a:r>
              <a:rPr lang="de-DE" dirty="0">
                <a:latin typeface="Frutiger LT 47 LightCn" panose="020B0406020204020204" pitchFamily="34" charset="0"/>
              </a:rPr>
              <a:t>in einer vorgegebenen Frist mit </a:t>
            </a:r>
            <a:r>
              <a:rPr lang="de-DE" dirty="0">
                <a:solidFill>
                  <a:srgbClr val="C00000"/>
                </a:solidFill>
                <a:latin typeface="Frutiger LT 47 LightCn" panose="020B0406020204020204" pitchFamily="34" charset="0"/>
              </a:rPr>
              <a:t>datenwissenschaftlichen Methoden</a:t>
            </a:r>
            <a:r>
              <a:rPr lang="de-DE" dirty="0">
                <a:latin typeface="Frutiger LT 47 LightCn" panose="020B0406020204020204" pitchFamily="34" charset="0"/>
              </a:rPr>
              <a:t> zu bearbeiten</a:t>
            </a:r>
            <a:r>
              <a:rPr lang="de-DE" dirty="0" smtClean="0">
                <a:latin typeface="Frutiger LT 47 LightCn" panose="020B0406020204020204" pitchFamily="34" charset="0"/>
              </a:rPr>
              <a:t>.</a:t>
            </a:r>
          </a:p>
          <a:p>
            <a:pPr marL="342900" indent="-342900">
              <a:spcBef>
                <a:spcPts val="0"/>
              </a:spcBef>
              <a:spcAft>
                <a:spcPts val="600"/>
              </a:spcAft>
              <a:buFont typeface="Arial" panose="020B0604020202020204" pitchFamily="34" charset="0"/>
              <a:buChar char="•"/>
              <a:defRPr/>
            </a:pPr>
            <a:r>
              <a:rPr lang="de-DE" altLang="de-DE" dirty="0" smtClean="0">
                <a:latin typeface="Frutiger LT 47 LightCn" panose="020B0406020204020204" pitchFamily="34" charset="0"/>
              </a:rPr>
              <a:t>6 Monate/4. Semester</a:t>
            </a:r>
          </a:p>
          <a:p>
            <a:pPr marL="342900" indent="-342900">
              <a:spcBef>
                <a:spcPts val="0"/>
              </a:spcBef>
              <a:spcAft>
                <a:spcPts val="600"/>
              </a:spcAft>
              <a:buFont typeface="Arial" panose="020B0604020202020204" pitchFamily="34" charset="0"/>
              <a:buChar char="•"/>
              <a:defRPr/>
            </a:pPr>
            <a:r>
              <a:rPr lang="de-DE" altLang="de-DE" dirty="0" smtClean="0">
                <a:latin typeface="Frutiger LT 47 LightCn" panose="020B0406020204020204" pitchFamily="34" charset="0"/>
              </a:rPr>
              <a:t>30 LP</a:t>
            </a:r>
            <a:br>
              <a:rPr lang="de-DE" altLang="de-DE" dirty="0" smtClean="0">
                <a:latin typeface="Frutiger LT 47 LightCn" panose="020B0406020204020204" pitchFamily="34" charset="0"/>
              </a:rPr>
            </a:br>
            <a:endParaRPr lang="de-DE" altLang="de-DE" dirty="0">
              <a:latin typeface="Frutiger LT 47 LightCn" panose="020B0406020204020204" pitchFamily="34" charset="0"/>
            </a:endParaRPr>
          </a:p>
          <a:p>
            <a:pPr>
              <a:spcAft>
                <a:spcPts val="600"/>
              </a:spcAft>
              <a:defRPr/>
            </a:pPr>
            <a:r>
              <a:rPr lang="de-DE" altLang="de-DE" b="1" dirty="0">
                <a:latin typeface="Frutiger LT 47 LightCn" panose="020B0406020204020204" pitchFamily="34" charset="0"/>
              </a:rPr>
              <a:t>Scientific </a:t>
            </a:r>
            <a:r>
              <a:rPr lang="de-DE" altLang="de-DE" b="1" dirty="0" smtClean="0">
                <a:latin typeface="Frutiger LT 47 LightCn" panose="020B0406020204020204" pitchFamily="34" charset="0"/>
              </a:rPr>
              <a:t>Writing, Reading </a:t>
            </a:r>
            <a:r>
              <a:rPr lang="de-DE" altLang="de-DE" b="1" dirty="0" err="1" smtClean="0">
                <a:latin typeface="Frutiger LT 47 LightCn" panose="020B0406020204020204" pitchFamily="34" charset="0"/>
              </a:rPr>
              <a:t>and</a:t>
            </a:r>
            <a:r>
              <a:rPr lang="de-DE" altLang="de-DE" b="1" dirty="0" smtClean="0">
                <a:latin typeface="Frutiger LT 47 LightCn" panose="020B0406020204020204" pitchFamily="34" charset="0"/>
              </a:rPr>
              <a:t> </a:t>
            </a:r>
            <a:r>
              <a:rPr lang="de-DE" altLang="de-DE" b="1" dirty="0" err="1" smtClean="0">
                <a:latin typeface="Frutiger LT 47 LightCn" panose="020B0406020204020204" pitchFamily="34" charset="0"/>
              </a:rPr>
              <a:t>Presentation</a:t>
            </a:r>
            <a:endParaRPr lang="de-DE" altLang="de-DE" b="1" dirty="0">
              <a:latin typeface="Frutiger LT 47 LightCn" panose="020B0406020204020204" pitchFamily="34" charset="0"/>
            </a:endParaRPr>
          </a:p>
          <a:p>
            <a:pPr marL="342900" indent="-342900">
              <a:spcBef>
                <a:spcPts val="0"/>
              </a:spcBef>
              <a:spcAft>
                <a:spcPts val="600"/>
              </a:spcAft>
              <a:buFont typeface="Arial" panose="020B0604020202020204" pitchFamily="34" charset="0"/>
              <a:buChar char="•"/>
              <a:defRPr/>
            </a:pPr>
            <a:r>
              <a:rPr lang="de-DE" altLang="de-DE" dirty="0" smtClean="0">
                <a:latin typeface="Frutiger LT 47 LightCn" panose="020B0406020204020204" pitchFamily="34" charset="0"/>
              </a:rPr>
              <a:t>3 </a:t>
            </a:r>
            <a:r>
              <a:rPr lang="de-DE" altLang="de-DE" dirty="0">
                <a:latin typeface="Frutiger LT 47 LightCn" panose="020B0406020204020204" pitchFamily="34" charset="0"/>
              </a:rPr>
              <a:t>Tage </a:t>
            </a:r>
            <a:r>
              <a:rPr lang="de-DE" altLang="de-DE" dirty="0" smtClean="0">
                <a:latin typeface="Frutiger LT 47 LightCn" panose="020B0406020204020204" pitchFamily="34" charset="0"/>
              </a:rPr>
              <a:t>im März</a:t>
            </a:r>
            <a:endParaRPr lang="de-DE" altLang="de-DE" dirty="0">
              <a:latin typeface="Frutiger LT 47 LightCn" panose="020B0406020204020204" pitchFamily="34" charset="0"/>
            </a:endParaRPr>
          </a:p>
          <a:p>
            <a:pPr marL="342900" indent="-342900">
              <a:spcBef>
                <a:spcPts val="0"/>
              </a:spcBef>
              <a:spcAft>
                <a:spcPts val="600"/>
              </a:spcAft>
              <a:buFont typeface="Arial" panose="020B0604020202020204" pitchFamily="34" charset="0"/>
              <a:buChar char="•"/>
              <a:defRPr/>
            </a:pPr>
            <a:r>
              <a:rPr lang="de-DE" altLang="de-DE" dirty="0" smtClean="0">
                <a:latin typeface="Frutiger LT 47 LightCn" panose="020B0406020204020204" pitchFamily="34" charset="0"/>
              </a:rPr>
              <a:t>Ganztägig (9:00-17:00 Uhr)</a:t>
            </a:r>
            <a:endParaRPr lang="de-DE" altLang="de-DE" dirty="0">
              <a:latin typeface="Frutiger LT 47 LightCn" panose="020B0406020204020204" pitchFamily="34" charset="0"/>
            </a:endParaRPr>
          </a:p>
          <a:p>
            <a:pPr>
              <a:spcAft>
                <a:spcPts val="1200"/>
              </a:spcAft>
            </a:pPr>
            <a:endParaRPr lang="de-DE" dirty="0"/>
          </a:p>
        </p:txBody>
      </p:sp>
    </p:spTree>
    <p:extLst>
      <p:ext uri="{BB962C8B-B14F-4D97-AF65-F5344CB8AC3E}">
        <p14:creationId xmlns:p14="http://schemas.microsoft.com/office/powerpoint/2010/main" val="709871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Beginn der Masterarbeit</a:t>
            </a:r>
            <a:endParaRPr lang="de-DE" dirty="0"/>
          </a:p>
        </p:txBody>
      </p:sp>
      <p:sp>
        <p:nvSpPr>
          <p:cNvPr id="3" name="Inhaltsplatzhalter 2"/>
          <p:cNvSpPr txBox="1">
            <a:spLocks/>
          </p:cNvSpPr>
          <p:nvPr/>
        </p:nvSpPr>
        <p:spPr>
          <a:xfrm>
            <a:off x="217236" y="920017"/>
            <a:ext cx="7881938" cy="428942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ct val="0"/>
              </a:spcBef>
              <a:spcAft>
                <a:spcPts val="1200"/>
              </a:spcAft>
              <a:buNone/>
            </a:pPr>
            <a:r>
              <a:rPr lang="de-DE" altLang="de-DE" sz="1800" b="1" dirty="0" smtClean="0">
                <a:latin typeface="Frutiger LT 47 LightCn" panose="020B0406020204020204" pitchFamily="34" charset="0"/>
              </a:rPr>
              <a:t>Abschluss der Arbeit in </a:t>
            </a:r>
            <a:r>
              <a:rPr lang="de-DE" altLang="de-DE" sz="1800" b="1" u="sng" dirty="0" smtClean="0">
                <a:latin typeface="Frutiger LT 47 LightCn" panose="020B0406020204020204" pitchFamily="34" charset="0"/>
              </a:rPr>
              <a:t>Regelstudienzeit</a:t>
            </a:r>
            <a:r>
              <a:rPr lang="de-DE" altLang="de-DE" sz="1800" b="1" dirty="0" smtClean="0">
                <a:latin typeface="Frutiger LT 47 LightCn" panose="020B0406020204020204" pitchFamily="34" charset="0"/>
              </a:rPr>
              <a:t>:</a:t>
            </a:r>
          </a:p>
          <a:p>
            <a:pPr marL="536575" indent="-342900">
              <a:spcBef>
                <a:spcPct val="0"/>
              </a:spcBef>
              <a:spcAft>
                <a:spcPts val="1200"/>
              </a:spcAft>
              <a:buFontTx/>
              <a:buChar char="•"/>
            </a:pPr>
            <a:r>
              <a:rPr lang="de-DE" altLang="de-DE" sz="1800" dirty="0" smtClean="0">
                <a:latin typeface="Frutiger LT 47 LightCn" panose="020B0406020204020204" pitchFamily="34" charset="0"/>
              </a:rPr>
              <a:t>Das Kolloquium müsste bis zum 30. September abgeschlossen sein.</a:t>
            </a:r>
          </a:p>
          <a:p>
            <a:pPr marL="536575" indent="-342900">
              <a:spcBef>
                <a:spcPct val="0"/>
              </a:spcBef>
              <a:spcAft>
                <a:spcPts val="1200"/>
              </a:spcAft>
              <a:buFontTx/>
              <a:buChar char="•"/>
            </a:pPr>
            <a:r>
              <a:rPr lang="de-DE" altLang="de-DE" sz="1800" dirty="0" smtClean="0">
                <a:latin typeface="Frutiger LT 47 LightCn" panose="020B0406020204020204" pitchFamily="34" charset="0"/>
              </a:rPr>
              <a:t>Die Masterarbeit müsste bis Mitte März begonnen werden.</a:t>
            </a:r>
            <a:r>
              <a:rPr lang="de-DE" altLang="de-DE" dirty="0" smtClean="0">
                <a:latin typeface="Frutiger LT 47 LightCn" panose="020B0406020204020204" pitchFamily="34" charset="0"/>
              </a:rPr>
              <a:t/>
            </a:r>
            <a:br>
              <a:rPr lang="de-DE" altLang="de-DE" dirty="0" smtClean="0">
                <a:latin typeface="Frutiger LT 47 LightCn" panose="020B0406020204020204" pitchFamily="34" charset="0"/>
              </a:rPr>
            </a:br>
            <a:endParaRPr lang="de-DE" altLang="de-DE" dirty="0" smtClean="0">
              <a:latin typeface="Frutiger LT 47 LightCn" panose="020B0406020204020204" pitchFamily="34" charset="0"/>
            </a:endParaRPr>
          </a:p>
          <a:p>
            <a:pPr marL="0" indent="0">
              <a:spcBef>
                <a:spcPct val="0"/>
              </a:spcBef>
              <a:spcAft>
                <a:spcPts val="1200"/>
              </a:spcAft>
              <a:buNone/>
            </a:pPr>
            <a:r>
              <a:rPr lang="de-DE" altLang="de-DE" sz="1800" b="1" dirty="0">
                <a:latin typeface="Frutiger LT 47 LightCn" panose="020B0406020204020204" pitchFamily="34" charset="0"/>
              </a:rPr>
              <a:t>Rückmeldung für das </a:t>
            </a:r>
            <a:r>
              <a:rPr lang="de-DE" altLang="de-DE" sz="1800" b="1" dirty="0" err="1">
                <a:latin typeface="Frutiger LT 47 LightCn" panose="020B0406020204020204" pitchFamily="34" charset="0"/>
              </a:rPr>
              <a:t>WiSe</a:t>
            </a:r>
            <a:r>
              <a:rPr lang="de-DE" altLang="de-DE" sz="1800" b="1" dirty="0">
                <a:latin typeface="Frutiger LT 47 LightCn" panose="020B0406020204020204" pitchFamily="34" charset="0"/>
              </a:rPr>
              <a:t> 2023/24</a:t>
            </a:r>
          </a:p>
          <a:p>
            <a:pPr marL="536575" indent="-342900">
              <a:spcBef>
                <a:spcPct val="0"/>
              </a:spcBef>
              <a:spcAft>
                <a:spcPts val="1200"/>
              </a:spcAft>
              <a:buFontTx/>
              <a:buChar char="•"/>
            </a:pPr>
            <a:r>
              <a:rPr lang="de-DE" altLang="de-DE" sz="1800" dirty="0" smtClean="0">
                <a:latin typeface="Frutiger LT 47 LightCn" panose="020B0406020204020204" pitchFamily="34" charset="0"/>
              </a:rPr>
              <a:t>Könnt ihr das Studium nicht zum 30.9. abschließen, müsst ihr euch zurückmelden!</a:t>
            </a:r>
          </a:p>
          <a:p>
            <a:pPr marL="536575" indent="-342900">
              <a:spcBef>
                <a:spcPct val="0"/>
              </a:spcBef>
              <a:spcAft>
                <a:spcPts val="1200"/>
              </a:spcAft>
              <a:buFontTx/>
              <a:buChar char="•"/>
            </a:pPr>
            <a:r>
              <a:rPr lang="de-DE" altLang="de-DE" sz="1800" dirty="0" smtClean="0">
                <a:latin typeface="Frutiger LT 47 LightCn" panose="020B0406020204020204" pitchFamily="34" charset="0"/>
              </a:rPr>
              <a:t>Bei Exmatrikulation bis zum 15.11.2023 werden die vollständigen Semestergebühren zurückgezahlt.</a:t>
            </a:r>
            <a:br>
              <a:rPr lang="de-DE" altLang="de-DE" sz="1800" dirty="0" smtClean="0">
                <a:latin typeface="Frutiger LT 47 LightCn" panose="020B0406020204020204" pitchFamily="34" charset="0"/>
              </a:rPr>
            </a:br>
            <a:r>
              <a:rPr lang="de-DE" altLang="de-DE" sz="1800" dirty="0" smtClean="0">
                <a:latin typeface="Frutiger LT 47 LightCn" panose="020B0406020204020204" pitchFamily="34" charset="0"/>
              </a:rPr>
              <a:t>(Beginn der Arbeit: spätestens Anfang Mai 2023)</a:t>
            </a:r>
          </a:p>
        </p:txBody>
      </p:sp>
    </p:spTree>
    <p:extLst>
      <p:ext uri="{BB962C8B-B14F-4D97-AF65-F5344CB8AC3E}">
        <p14:creationId xmlns:p14="http://schemas.microsoft.com/office/powerpoint/2010/main" val="1103919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Achtung: Exmatrikulation</a:t>
            </a:r>
            <a:endParaRPr lang="de-DE" dirty="0"/>
          </a:p>
        </p:txBody>
      </p:sp>
      <p:sp>
        <p:nvSpPr>
          <p:cNvPr id="3" name="Inhaltsplatzhalter 2"/>
          <p:cNvSpPr txBox="1">
            <a:spLocks/>
          </p:cNvSpPr>
          <p:nvPr/>
        </p:nvSpPr>
        <p:spPr>
          <a:xfrm>
            <a:off x="390986" y="1211632"/>
            <a:ext cx="8267436" cy="2591011"/>
          </a:xfrm>
          <a:prstGeom prst="rect">
            <a:avLst/>
          </a:prstGeom>
          <a:ln w="19050">
            <a:solidFill>
              <a:srgbClr val="FF0000"/>
            </a:solidFill>
          </a:ln>
        </p:spPr>
        <p:style>
          <a:lnRef idx="2">
            <a:schemeClr val="accent6"/>
          </a:lnRef>
          <a:fillRef idx="1">
            <a:schemeClr val="lt1"/>
          </a:fillRef>
          <a:effectRef idx="0">
            <a:schemeClr val="accent6"/>
          </a:effectRef>
          <a:fontRef idx="minor">
            <a:schemeClr val="dk1"/>
          </a:fontRef>
        </p:style>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dk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dk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dk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dk1"/>
                </a:solidFill>
                <a:latin typeface="+mn-lt"/>
                <a:ea typeface="+mn-ea"/>
                <a:cs typeface="+mn-cs"/>
              </a:defRPr>
            </a:lvl9pPr>
          </a:lstStyle>
          <a:p>
            <a:pPr marL="342900" indent="-342900">
              <a:spcBef>
                <a:spcPts val="1800"/>
              </a:spcBef>
            </a:pPr>
            <a:endParaRPr lang="de-DE" sz="100" dirty="0" smtClean="0">
              <a:latin typeface="Frutiger LT 47 LightCn" panose="020B0406020204020204" pitchFamily="34" charset="0"/>
            </a:endParaRPr>
          </a:p>
          <a:p>
            <a:pPr marL="342900" indent="-342900">
              <a:spcBef>
                <a:spcPts val="1800"/>
              </a:spcBef>
            </a:pPr>
            <a:r>
              <a:rPr lang="de-DE" sz="1600" dirty="0" smtClean="0">
                <a:latin typeface="Frutiger LT 47 LightCn" panose="020B0406020204020204" pitchFamily="34" charset="0"/>
              </a:rPr>
              <a:t>Ihr müsst euch nach Beendigung des Studiums selbst beim Studierendensekretariat exmatrikulieren!</a:t>
            </a:r>
          </a:p>
          <a:p>
            <a:pPr marL="342900" indent="-342900">
              <a:spcBef>
                <a:spcPts val="1800"/>
              </a:spcBef>
            </a:pPr>
            <a:r>
              <a:rPr lang="de-DE" sz="1600" dirty="0" smtClean="0">
                <a:latin typeface="Frutiger LT 47 LightCn" panose="020B0406020204020204" pitchFamily="34" charset="0"/>
              </a:rPr>
              <a:t>Hierfür gibt es ein Webformular des Studierendensekretariats           </a:t>
            </a:r>
            <a:br>
              <a:rPr lang="de-DE" sz="1600" dirty="0" smtClean="0">
                <a:latin typeface="Frutiger LT 47 LightCn" panose="020B0406020204020204" pitchFamily="34" charset="0"/>
              </a:rPr>
            </a:br>
            <a:r>
              <a:rPr lang="de-DE" sz="1600" dirty="0" smtClean="0">
                <a:latin typeface="Frutiger LT 47 LightCn" panose="020B0406020204020204" pitchFamily="34" charset="0"/>
              </a:rPr>
              <a:t>(s. deren Homepage</a:t>
            </a:r>
            <a:r>
              <a:rPr lang="de-DE" sz="1600" dirty="0" smtClean="0"/>
              <a:t>:  </a:t>
            </a:r>
            <a:r>
              <a:rPr lang="de-DE" sz="1600" u="sng" dirty="0" smtClean="0">
                <a:latin typeface="Frutiger LT 47 LightCn" panose="020B0406020204020204" pitchFamily="34" charset="0"/>
                <a:hlinkClick r:id="rId2"/>
              </a:rPr>
              <a:t>https://www.mhh.de/studierendensekretariat/antrag-exmatrikulation</a:t>
            </a:r>
            <a:r>
              <a:rPr lang="de-DE" sz="1600" dirty="0" smtClean="0">
                <a:latin typeface="Frutiger LT 47 LightCn" panose="020B0406020204020204" pitchFamily="34" charset="0"/>
              </a:rPr>
              <a:t>).</a:t>
            </a:r>
          </a:p>
          <a:p>
            <a:pPr marL="342900" indent="-342900">
              <a:spcBef>
                <a:spcPts val="1800"/>
              </a:spcBef>
            </a:pPr>
            <a:r>
              <a:rPr lang="de-DE" sz="1600" dirty="0" smtClean="0">
                <a:latin typeface="Frutiger LT 47 LightCn" panose="020B0406020204020204" pitchFamily="34" charset="0"/>
              </a:rPr>
              <a:t>Andernfalls erhaltet ihr </a:t>
            </a:r>
            <a:r>
              <a:rPr lang="de-DE" sz="1600" b="1" dirty="0" smtClean="0">
                <a:latin typeface="Frutiger LT 47 LightCn" panose="020B0406020204020204" pitchFamily="34" charset="0"/>
              </a:rPr>
              <a:t>keine</a:t>
            </a:r>
            <a:r>
              <a:rPr lang="de-DE" sz="1600" dirty="0" smtClean="0">
                <a:latin typeface="Frutiger LT 47 LightCn" panose="020B0406020204020204" pitchFamily="34" charset="0"/>
              </a:rPr>
              <a:t> Studienzeitbescheinigung </a:t>
            </a:r>
            <a:r>
              <a:rPr lang="de-DE" sz="1600" dirty="0" smtClean="0">
                <a:latin typeface="Frutiger LT 47 LightCn" panose="020B0406020204020204" pitchFamily="34" charset="0"/>
                <a:sym typeface="Wingdings" panose="05000000000000000000" pitchFamily="2" charset="2"/>
              </a:rPr>
              <a:t> Wichtig für die Rentenversicherung!!</a:t>
            </a:r>
          </a:p>
          <a:p>
            <a:pPr marL="342900" indent="-342900">
              <a:spcBef>
                <a:spcPts val="1800"/>
              </a:spcBef>
            </a:pPr>
            <a:r>
              <a:rPr lang="de-DE" sz="1600" dirty="0" smtClean="0">
                <a:latin typeface="Frutiger LT 47 LightCn" panose="020B0406020204020204" pitchFamily="34" charset="0"/>
                <a:sym typeface="Wingdings" panose="05000000000000000000" pitchFamily="2" charset="2"/>
              </a:rPr>
              <a:t>Exmatrikulation ist jederzeit möglich: sofort nach Beendigung des Studiums oder spätestens zum Ende des Semesters.</a:t>
            </a:r>
            <a:endParaRPr lang="de-DE" sz="1600" dirty="0">
              <a:latin typeface="Frutiger LT 47 LightCn" panose="020B0406020204020204" pitchFamily="34" charset="0"/>
            </a:endParaRPr>
          </a:p>
        </p:txBody>
      </p:sp>
    </p:spTree>
    <p:extLst>
      <p:ext uri="{BB962C8B-B14F-4D97-AF65-F5344CB8AC3E}">
        <p14:creationId xmlns:p14="http://schemas.microsoft.com/office/powerpoint/2010/main" val="3298378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Anmeldung</a:t>
            </a:r>
            <a:endParaRPr lang="de-DE" dirty="0"/>
          </a:p>
        </p:txBody>
      </p:sp>
      <p:sp>
        <p:nvSpPr>
          <p:cNvPr id="3" name="Inhaltsplatzhalter 2"/>
          <p:cNvSpPr txBox="1">
            <a:spLocks/>
          </p:cNvSpPr>
          <p:nvPr/>
        </p:nvSpPr>
        <p:spPr>
          <a:xfrm>
            <a:off x="273990" y="825304"/>
            <a:ext cx="7881938" cy="428942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spcAft>
                <a:spcPts val="1200"/>
              </a:spcAft>
              <a:buFontTx/>
              <a:buChar char="•"/>
            </a:pPr>
            <a:r>
              <a:rPr lang="de-DE" altLang="de-DE" sz="1800" dirty="0">
                <a:latin typeface="Frutiger LT 47 LightCn" panose="020B0406020204020204" pitchFamily="34" charset="0"/>
              </a:rPr>
              <a:t>Anmeldung </a:t>
            </a:r>
            <a:r>
              <a:rPr lang="de-DE" altLang="de-DE" sz="1800" u="sng" dirty="0">
                <a:latin typeface="Frutiger LT 47 LightCn" panose="020B0406020204020204" pitchFamily="34" charset="0"/>
              </a:rPr>
              <a:t>spätestens</a:t>
            </a:r>
            <a:r>
              <a:rPr lang="de-DE" altLang="de-DE" sz="1800" dirty="0">
                <a:latin typeface="Frutiger LT 47 LightCn" panose="020B0406020204020204" pitchFamily="34" charset="0"/>
              </a:rPr>
              <a:t> </a:t>
            </a:r>
            <a:r>
              <a:rPr lang="de-DE" altLang="de-DE" sz="1800" dirty="0">
                <a:solidFill>
                  <a:srgbClr val="FF0000"/>
                </a:solidFill>
                <a:latin typeface="Frutiger LT 47 LightCn" panose="020B0406020204020204" pitchFamily="34" charset="0"/>
              </a:rPr>
              <a:t>2 Wochen </a:t>
            </a:r>
            <a:r>
              <a:rPr lang="de-DE" altLang="de-DE" sz="1800" dirty="0">
                <a:latin typeface="Frutiger LT 47 LightCn" panose="020B0406020204020204" pitchFamily="34" charset="0"/>
              </a:rPr>
              <a:t>vor Beginn</a:t>
            </a:r>
            <a:r>
              <a:rPr lang="de-DE" altLang="de-DE" sz="1800" dirty="0" smtClean="0">
                <a:latin typeface="Frutiger LT 47 LightCn" panose="020B0406020204020204" pitchFamily="34" charset="0"/>
              </a:rPr>
              <a:t>!</a:t>
            </a:r>
          </a:p>
          <a:p>
            <a:pPr marL="342900" indent="-342900">
              <a:spcAft>
                <a:spcPts val="1200"/>
              </a:spcAft>
              <a:buFontTx/>
              <a:buChar char="•"/>
            </a:pPr>
            <a:r>
              <a:rPr lang="de-DE" altLang="de-DE" sz="1800" dirty="0" smtClean="0">
                <a:latin typeface="Frutiger LT 47 LightCn" panose="020B0406020204020204" pitchFamily="34" charset="0"/>
              </a:rPr>
              <a:t>Genehmigung durch den Prüfungsausschuss notwendig</a:t>
            </a:r>
            <a:endParaRPr lang="de-DE" altLang="de-DE" sz="1800" dirty="0">
              <a:latin typeface="Frutiger LT 47 LightCn" panose="020B0406020204020204" pitchFamily="34" charset="0"/>
            </a:endParaRPr>
          </a:p>
          <a:p>
            <a:pPr marL="342900" indent="-342900">
              <a:spcAft>
                <a:spcPts val="1200"/>
              </a:spcAft>
              <a:buFontTx/>
              <a:buChar char="•"/>
            </a:pPr>
            <a:r>
              <a:rPr lang="de-DE" altLang="de-DE" sz="1800" dirty="0">
                <a:latin typeface="Frutiger LT 47 LightCn" panose="020B0406020204020204" pitchFamily="34" charset="0"/>
              </a:rPr>
              <a:t>Bei Ablehnung: Überarbeitung und erneute Einreichung VOR Beginn der Arbeit</a:t>
            </a:r>
          </a:p>
          <a:p>
            <a:pPr marL="0" indent="0">
              <a:spcAft>
                <a:spcPts val="1200"/>
              </a:spcAft>
              <a:buNone/>
            </a:pPr>
            <a:r>
              <a:rPr lang="de-DE" altLang="de-DE" sz="1800" b="1" u="sng" dirty="0" smtClean="0">
                <a:latin typeface="Frutiger LT 47 LightCn" panose="020B0406020204020204" pitchFamily="34" charset="0"/>
              </a:rPr>
              <a:t>Interne Masterarbeit: </a:t>
            </a:r>
          </a:p>
          <a:p>
            <a:pPr marL="342900" indent="-342900">
              <a:spcBef>
                <a:spcPct val="0"/>
              </a:spcBef>
              <a:spcAft>
                <a:spcPts val="600"/>
              </a:spcAft>
              <a:buFontTx/>
              <a:buChar char="•"/>
            </a:pPr>
            <a:r>
              <a:rPr lang="de-DE" altLang="de-DE" sz="1800" dirty="0">
                <a:latin typeface="Frutiger LT 47 LightCn" panose="020B0406020204020204" pitchFamily="34" charset="0"/>
              </a:rPr>
              <a:t>nach Erreichen von 70 </a:t>
            </a:r>
            <a:r>
              <a:rPr lang="de-DE" altLang="de-DE" sz="1800" dirty="0" smtClean="0">
                <a:latin typeface="Frutiger LT 47 LightCn" panose="020B0406020204020204" pitchFamily="34" charset="0"/>
              </a:rPr>
              <a:t>ECTS</a:t>
            </a:r>
            <a:br>
              <a:rPr lang="de-DE" altLang="de-DE" sz="1800" dirty="0" smtClean="0">
                <a:latin typeface="Frutiger LT 47 LightCn" panose="020B0406020204020204" pitchFamily="34" charset="0"/>
              </a:rPr>
            </a:br>
            <a:endParaRPr lang="de-DE" altLang="de-DE" sz="1800" dirty="0">
              <a:latin typeface="Frutiger LT 47 LightCn" panose="020B0406020204020204" pitchFamily="34" charset="0"/>
            </a:endParaRPr>
          </a:p>
          <a:p>
            <a:pPr marL="342900" indent="-342900">
              <a:spcBef>
                <a:spcPct val="0"/>
              </a:spcBef>
              <a:spcAft>
                <a:spcPts val="600"/>
              </a:spcAft>
              <a:buFontTx/>
              <a:buChar char="•"/>
            </a:pPr>
            <a:r>
              <a:rPr lang="de-DE" altLang="de-DE" sz="1800" dirty="0" smtClean="0">
                <a:latin typeface="Frutiger LT 47 LightCn" panose="020B0406020204020204" pitchFamily="34" charset="0"/>
              </a:rPr>
              <a:t>dreiseitiger </a:t>
            </a:r>
            <a:r>
              <a:rPr lang="de-DE" altLang="de-DE" sz="1800" dirty="0" smtClean="0">
                <a:solidFill>
                  <a:srgbClr val="FF0000"/>
                </a:solidFill>
                <a:latin typeface="Frutiger LT 47 LightCn" panose="020B0406020204020204" pitchFamily="34" charset="0"/>
              </a:rPr>
              <a:t>Meldebogen</a:t>
            </a:r>
            <a:r>
              <a:rPr lang="de-DE" altLang="de-DE" sz="1800" dirty="0" smtClean="0">
                <a:latin typeface="Frutiger LT 47 LightCn" panose="020B0406020204020204" pitchFamily="34" charset="0"/>
              </a:rPr>
              <a:t> zur Masterarbeit (in ILIAS)</a:t>
            </a:r>
          </a:p>
          <a:p>
            <a:pPr marL="879475" lvl="1" indent="-342900">
              <a:spcBef>
                <a:spcPct val="0"/>
              </a:spcBef>
              <a:spcAft>
                <a:spcPts val="600"/>
              </a:spcAft>
              <a:buFont typeface="Arial" charset="0"/>
              <a:buChar char="•"/>
            </a:pPr>
            <a:r>
              <a:rPr lang="de-DE" altLang="de-DE" sz="1400" u="sng" dirty="0" smtClean="0">
                <a:latin typeface="Frutiger LT 47 LightCn" panose="020B0406020204020204" pitchFamily="34" charset="0"/>
              </a:rPr>
              <a:t>aussagekräftiges Abstract </a:t>
            </a:r>
            <a:br>
              <a:rPr lang="de-DE" altLang="de-DE" sz="1400" u="sng" dirty="0" smtClean="0">
                <a:latin typeface="Frutiger LT 47 LightCn" panose="020B0406020204020204" pitchFamily="34" charset="0"/>
              </a:rPr>
            </a:br>
            <a:r>
              <a:rPr lang="de-DE" altLang="de-DE" sz="1400" dirty="0" smtClean="0">
                <a:latin typeface="Frutiger LT 47 LightCn" panose="020B0406020204020204" pitchFamily="34" charset="0"/>
              </a:rPr>
              <a:t>(allgemeinverständlicher Hintergrund des Projekts, Zielsetzung, detaillierte Versuchsplanung, Methodenspektrum, ggf. Alternativen)</a:t>
            </a:r>
          </a:p>
          <a:p>
            <a:pPr marL="879475" lvl="1" indent="-342900">
              <a:spcBef>
                <a:spcPct val="0"/>
              </a:spcBef>
              <a:spcAft>
                <a:spcPts val="600"/>
              </a:spcAft>
              <a:buFont typeface="Arial" charset="0"/>
              <a:buChar char="•"/>
            </a:pPr>
            <a:r>
              <a:rPr lang="de-DE" altLang="de-DE" sz="1400" dirty="0" smtClean="0">
                <a:latin typeface="Frutiger LT 47 LightCn" panose="020B0406020204020204" pitchFamily="34" charset="0"/>
              </a:rPr>
              <a:t>unterschrieben von Erstbetreuer/in und Prüfling</a:t>
            </a:r>
          </a:p>
        </p:txBody>
      </p:sp>
    </p:spTree>
    <p:extLst>
      <p:ext uri="{BB962C8B-B14F-4D97-AF65-F5344CB8AC3E}">
        <p14:creationId xmlns:p14="http://schemas.microsoft.com/office/powerpoint/2010/main" val="4277517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Externe Masterarbeiten I</a:t>
            </a:r>
            <a:endParaRPr lang="de-DE" dirty="0"/>
          </a:p>
        </p:txBody>
      </p:sp>
      <p:sp>
        <p:nvSpPr>
          <p:cNvPr id="3" name="Inhaltsplatzhalter 2"/>
          <p:cNvSpPr txBox="1">
            <a:spLocks/>
          </p:cNvSpPr>
          <p:nvPr/>
        </p:nvSpPr>
        <p:spPr>
          <a:xfrm>
            <a:off x="381197" y="898143"/>
            <a:ext cx="7665523" cy="436299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spcBef>
                <a:spcPts val="1200"/>
              </a:spcBef>
              <a:buFontTx/>
              <a:buChar char="•"/>
            </a:pPr>
            <a:r>
              <a:rPr lang="de-DE" altLang="de-DE" sz="1800" dirty="0" smtClean="0">
                <a:latin typeface="Frutiger LT 47 LightCn" panose="020B0406020204020204" pitchFamily="34" charset="0"/>
              </a:rPr>
              <a:t>außerhalb der MHH (Industrie, Ausland…)</a:t>
            </a:r>
          </a:p>
          <a:p>
            <a:pPr marL="342900" indent="-342900">
              <a:spcBef>
                <a:spcPts val="1200"/>
              </a:spcBef>
              <a:spcAft>
                <a:spcPts val="600"/>
              </a:spcAft>
              <a:buFontTx/>
              <a:buChar char="•"/>
            </a:pPr>
            <a:r>
              <a:rPr lang="de-DE" altLang="de-DE" sz="1800" dirty="0" smtClean="0">
                <a:latin typeface="Frutiger LT 47 LightCn" panose="020B0406020204020204" pitchFamily="34" charset="0"/>
              </a:rPr>
              <a:t>nach </a:t>
            </a:r>
            <a:r>
              <a:rPr lang="de-DE" altLang="de-DE" sz="1800" dirty="0" smtClean="0">
                <a:latin typeface="Frutiger LT 47 LightCn" panose="020B0406020204020204" pitchFamily="34" charset="0"/>
              </a:rPr>
              <a:t>Erreichen von </a:t>
            </a:r>
            <a:r>
              <a:rPr lang="de-DE" altLang="de-DE" sz="1800" dirty="0" smtClean="0">
                <a:solidFill>
                  <a:srgbClr val="FF0000"/>
                </a:solidFill>
                <a:latin typeface="Frutiger LT 47 LightCn" panose="020B0406020204020204" pitchFamily="34" charset="0"/>
              </a:rPr>
              <a:t>90 ECTS </a:t>
            </a:r>
            <a:r>
              <a:rPr lang="de-DE" altLang="de-DE" sz="1800" dirty="0" smtClean="0">
                <a:latin typeface="Frutiger LT 47 LightCn" panose="020B0406020204020204" pitchFamily="34" charset="0"/>
              </a:rPr>
              <a:t>(= alle anderen Module sind bestanden)</a:t>
            </a:r>
          </a:p>
          <a:p>
            <a:pPr marL="342900" indent="-342900">
              <a:spcBef>
                <a:spcPts val="1200"/>
              </a:spcBef>
              <a:spcAft>
                <a:spcPts val="600"/>
              </a:spcAft>
              <a:buFontTx/>
              <a:buChar char="•"/>
            </a:pPr>
            <a:r>
              <a:rPr lang="de-DE" altLang="de-DE" sz="1800" dirty="0" smtClean="0">
                <a:latin typeface="Frutiger LT 47 LightCn" panose="020B0406020204020204" pitchFamily="34" charset="0"/>
              </a:rPr>
              <a:t>zwei interne Prüfer/innen (Betreuer/in &amp; Zweitgutachter/in)</a:t>
            </a:r>
          </a:p>
          <a:p>
            <a:pPr marL="342900" indent="-342900">
              <a:spcBef>
                <a:spcPts val="1200"/>
              </a:spcBef>
              <a:buFontTx/>
              <a:buChar char="•"/>
            </a:pPr>
            <a:r>
              <a:rPr lang="de-DE" altLang="de-DE" sz="1800" dirty="0" smtClean="0">
                <a:latin typeface="Frutiger LT 47 LightCn" panose="020B0406020204020204" pitchFamily="34" charset="0"/>
              </a:rPr>
              <a:t>nach 3 Monaten: </a:t>
            </a:r>
            <a:r>
              <a:rPr lang="de-DE" altLang="de-DE" sz="1800" dirty="0" smtClean="0">
                <a:solidFill>
                  <a:srgbClr val="FF0000"/>
                </a:solidFill>
                <a:latin typeface="Frutiger LT 47 LightCn" panose="020B0406020204020204" pitchFamily="34" charset="0"/>
              </a:rPr>
              <a:t>Zwischenbericht</a:t>
            </a:r>
            <a:r>
              <a:rPr lang="de-DE" altLang="de-DE" sz="1800" dirty="0" smtClean="0">
                <a:latin typeface="Frutiger LT 47 LightCn" panose="020B0406020204020204" pitchFamily="34" charset="0"/>
              </a:rPr>
              <a:t> und </a:t>
            </a:r>
            <a:r>
              <a:rPr lang="de-DE" altLang="de-DE" sz="1800" dirty="0" smtClean="0">
                <a:solidFill>
                  <a:srgbClr val="FF0000"/>
                </a:solidFill>
                <a:latin typeface="Frutiger LT 47 LightCn" panose="020B0406020204020204" pitchFamily="34" charset="0"/>
              </a:rPr>
              <a:t>Treffen </a:t>
            </a:r>
          </a:p>
          <a:p>
            <a:pPr marL="879475" lvl="1" indent="-342900">
              <a:spcBef>
                <a:spcPts val="1200"/>
              </a:spcBef>
              <a:buFont typeface="Arial" charset="0"/>
              <a:buChar char="•"/>
            </a:pPr>
            <a:r>
              <a:rPr lang="de-DE" altLang="de-DE" sz="1400" dirty="0">
                <a:latin typeface="Frutiger LT 47 LightCn" panose="020B0406020204020204" pitchFamily="34" charset="0"/>
              </a:rPr>
              <a:t>mit den internen Betreuer/innen + (nach </a:t>
            </a:r>
            <a:r>
              <a:rPr lang="de-DE" altLang="de-DE" sz="1400" dirty="0" smtClean="0">
                <a:latin typeface="Frutiger LT 47 LightCn" panose="020B0406020204020204" pitchFamily="34" charset="0"/>
              </a:rPr>
              <a:t>Möglichkeit) dem/der </a:t>
            </a:r>
            <a:r>
              <a:rPr lang="de-DE" altLang="de-DE" sz="1400" dirty="0">
                <a:latin typeface="Frutiger LT 47 LightCn" panose="020B0406020204020204" pitchFamily="34" charset="0"/>
              </a:rPr>
              <a:t>externen </a:t>
            </a:r>
            <a:r>
              <a:rPr lang="de-DE" altLang="de-DE" sz="1400" dirty="0" smtClean="0">
                <a:latin typeface="Frutiger LT 47 LightCn" panose="020B0406020204020204" pitchFamily="34" charset="0"/>
              </a:rPr>
              <a:t>Betreuer/in</a:t>
            </a:r>
          </a:p>
          <a:p>
            <a:pPr marL="879475" lvl="1" indent="-342900">
              <a:spcBef>
                <a:spcPts val="1200"/>
              </a:spcBef>
              <a:buFont typeface="Arial" charset="0"/>
              <a:buChar char="•"/>
            </a:pPr>
            <a:r>
              <a:rPr lang="de-DE" altLang="de-DE" sz="1400" dirty="0" smtClean="0">
                <a:latin typeface="Frutiger LT 47 LightCn" panose="020B0406020204020204" pitchFamily="34" charset="0"/>
              </a:rPr>
              <a:t>Auch online möglich</a:t>
            </a:r>
          </a:p>
          <a:p>
            <a:pPr marL="879475" lvl="1" indent="-342900">
              <a:spcBef>
                <a:spcPts val="1200"/>
              </a:spcBef>
              <a:spcAft>
                <a:spcPts val="600"/>
              </a:spcAft>
              <a:buFont typeface="Arial" charset="0"/>
              <a:buChar char="•"/>
            </a:pPr>
            <a:r>
              <a:rPr lang="de-DE" altLang="de-DE" sz="1400" dirty="0" smtClean="0">
                <a:latin typeface="Frutiger LT 47 LightCn" panose="020B0406020204020204" pitchFamily="34" charset="0"/>
              </a:rPr>
              <a:t>Protokoll und Zwischenbericht (meist die präsentierte </a:t>
            </a:r>
            <a:r>
              <a:rPr lang="de-DE" altLang="de-DE" sz="1400" dirty="0" err="1" smtClean="0">
                <a:latin typeface="Frutiger LT 47 LightCn" panose="020B0406020204020204" pitchFamily="34" charset="0"/>
              </a:rPr>
              <a:t>Powerpoint</a:t>
            </a:r>
            <a:r>
              <a:rPr lang="de-DE" altLang="de-DE" sz="1400" dirty="0" smtClean="0">
                <a:latin typeface="Frutiger LT 47 LightCn" panose="020B0406020204020204" pitchFamily="34" charset="0"/>
              </a:rPr>
              <a:t>-Datei) wird bei der </a:t>
            </a:r>
            <a:r>
              <a:rPr lang="de-DE" altLang="de-DE" sz="1400" dirty="0" err="1" smtClean="0">
                <a:latin typeface="Frutiger LT 47 LightCn" panose="020B0406020204020204" pitchFamily="34" charset="0"/>
              </a:rPr>
              <a:t>Studiengangskoordination</a:t>
            </a:r>
            <a:r>
              <a:rPr lang="de-DE" altLang="de-DE" sz="1400" dirty="0" smtClean="0">
                <a:latin typeface="Frutiger LT 47 LightCn" panose="020B0406020204020204" pitchFamily="34" charset="0"/>
              </a:rPr>
              <a:t> abgegeben</a:t>
            </a:r>
          </a:p>
          <a:p>
            <a:pPr marL="342900" indent="-342900">
              <a:spcBef>
                <a:spcPts val="1200"/>
              </a:spcBef>
              <a:spcAft>
                <a:spcPts val="600"/>
              </a:spcAft>
              <a:buFontTx/>
              <a:buChar char="•"/>
            </a:pPr>
            <a:r>
              <a:rPr lang="de-DE" altLang="de-DE" sz="1800" dirty="0" smtClean="0">
                <a:latin typeface="Frutiger LT 47 LightCn" panose="020B0406020204020204" pitchFamily="34" charset="0"/>
              </a:rPr>
              <a:t>Der/die externe Betreuer/in erstellt ein </a:t>
            </a:r>
            <a:r>
              <a:rPr lang="de-DE" altLang="de-DE" sz="1800" i="1" dirty="0" smtClean="0">
                <a:latin typeface="Frutiger LT 47 LightCn" panose="020B0406020204020204" pitchFamily="34" charset="0"/>
              </a:rPr>
              <a:t>Votum </a:t>
            </a:r>
            <a:r>
              <a:rPr lang="de-DE" altLang="de-DE" sz="1800" i="1" dirty="0" err="1" smtClean="0">
                <a:latin typeface="Frutiger LT 47 LightCn" panose="020B0406020204020204" pitchFamily="34" charset="0"/>
              </a:rPr>
              <a:t>informativum</a:t>
            </a:r>
            <a:r>
              <a:rPr lang="de-DE" altLang="de-DE" sz="1800" dirty="0" smtClean="0">
                <a:latin typeface="Frutiger LT 47 LightCn" panose="020B0406020204020204" pitchFamily="34" charset="0"/>
              </a:rPr>
              <a:t> </a:t>
            </a:r>
            <a:r>
              <a:rPr lang="de-DE" altLang="de-DE" sz="1800" u="sng" dirty="0" smtClean="0">
                <a:latin typeface="Frutiger LT 47 LightCn" panose="020B0406020204020204" pitchFamily="34" charset="0"/>
              </a:rPr>
              <a:t>ohne</a:t>
            </a:r>
            <a:r>
              <a:rPr lang="de-DE" altLang="de-DE" sz="1800" dirty="0" smtClean="0">
                <a:latin typeface="Frutiger LT 47 LightCn" panose="020B0406020204020204" pitchFamily="34" charset="0"/>
              </a:rPr>
              <a:t> Notengebung.</a:t>
            </a:r>
          </a:p>
        </p:txBody>
      </p:sp>
    </p:spTree>
    <p:extLst>
      <p:ext uri="{BB962C8B-B14F-4D97-AF65-F5344CB8AC3E}">
        <p14:creationId xmlns:p14="http://schemas.microsoft.com/office/powerpoint/2010/main" val="3966668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Externe Masterarbeiten II</a:t>
            </a:r>
            <a:endParaRPr lang="de-DE" dirty="0"/>
          </a:p>
        </p:txBody>
      </p:sp>
      <p:sp>
        <p:nvSpPr>
          <p:cNvPr id="3" name="Inhaltsplatzhalter 2"/>
          <p:cNvSpPr txBox="1">
            <a:spLocks/>
          </p:cNvSpPr>
          <p:nvPr/>
        </p:nvSpPr>
        <p:spPr>
          <a:xfrm>
            <a:off x="267685" y="1009190"/>
            <a:ext cx="7853363" cy="453707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defRPr/>
            </a:pPr>
            <a:r>
              <a:rPr lang="de-DE" sz="1400" b="1" dirty="0" smtClean="0">
                <a:latin typeface="Frutiger LT 47 LightCn" panose="020B0406020204020204" pitchFamily="34" charset="0"/>
              </a:rPr>
              <a:t>Zum </a:t>
            </a:r>
            <a:r>
              <a:rPr lang="de-DE" sz="1400" b="1" dirty="0" smtClean="0">
                <a:latin typeface="Frutiger LT 47 LightCn" panose="020B0406020204020204" pitchFamily="34" charset="0"/>
              </a:rPr>
              <a:t>Antrag </a:t>
            </a:r>
            <a:r>
              <a:rPr lang="de-DE" sz="1400" b="1" dirty="0" smtClean="0">
                <a:latin typeface="Frutiger LT 47 LightCn" panose="020B0406020204020204" pitchFamily="34" charset="0"/>
              </a:rPr>
              <a:t>an den PA gehören:</a:t>
            </a:r>
          </a:p>
          <a:p>
            <a:pPr>
              <a:spcBef>
                <a:spcPts val="0"/>
              </a:spcBef>
              <a:defRPr/>
            </a:pPr>
            <a:endParaRPr lang="de-DE" sz="700" dirty="0" smtClean="0">
              <a:latin typeface="Frutiger LT 47 LightCn" panose="020B0406020204020204" pitchFamily="34" charset="0"/>
            </a:endParaRPr>
          </a:p>
          <a:p>
            <a:pPr marL="285750" indent="-285750">
              <a:lnSpc>
                <a:spcPct val="150000"/>
              </a:lnSpc>
              <a:spcBef>
                <a:spcPts val="0"/>
              </a:spcBef>
              <a:defRPr/>
            </a:pPr>
            <a:r>
              <a:rPr lang="de-DE" sz="1200" dirty="0" smtClean="0">
                <a:latin typeface="Frutiger LT 47 LightCn" panose="020B0406020204020204" pitchFamily="34" charset="0"/>
              </a:rPr>
              <a:t>Institution und externe/r Betreuer/in, die/der später eine Stellungnahme und ein kurzes Gutachten ohne Notengebung (</a:t>
            </a:r>
            <a:r>
              <a:rPr lang="de-DE" sz="1200" i="1" dirty="0" smtClean="0">
                <a:latin typeface="Frutiger LT 47 LightCn" panose="020B0406020204020204" pitchFamily="34" charset="0"/>
              </a:rPr>
              <a:t>Votum </a:t>
            </a:r>
            <a:r>
              <a:rPr lang="de-DE" sz="1200" i="1" dirty="0" err="1" smtClean="0">
                <a:latin typeface="Frutiger LT 47 LightCn" panose="020B0406020204020204" pitchFamily="34" charset="0"/>
              </a:rPr>
              <a:t>informativum</a:t>
            </a:r>
            <a:r>
              <a:rPr lang="de-DE" sz="1200" dirty="0" smtClean="0">
                <a:latin typeface="Frutiger LT 47 LightCn" panose="020B0406020204020204" pitchFamily="34" charset="0"/>
              </a:rPr>
              <a:t>) verfasst</a:t>
            </a:r>
          </a:p>
          <a:p>
            <a:pPr marL="285750" indent="-285750">
              <a:lnSpc>
                <a:spcPct val="150000"/>
              </a:lnSpc>
              <a:spcBef>
                <a:spcPts val="0"/>
              </a:spcBef>
              <a:defRPr/>
            </a:pPr>
            <a:r>
              <a:rPr lang="de-DE" sz="1200" dirty="0">
                <a:latin typeface="Frutiger LT 47 LightCn" panose="020B0406020204020204" pitchFamily="34" charset="0"/>
              </a:rPr>
              <a:t>Zeitraum</a:t>
            </a:r>
          </a:p>
          <a:p>
            <a:pPr marL="285750" indent="-285750">
              <a:lnSpc>
                <a:spcPct val="150000"/>
              </a:lnSpc>
              <a:spcBef>
                <a:spcPts val="0"/>
              </a:spcBef>
              <a:defRPr/>
            </a:pPr>
            <a:r>
              <a:rPr lang="de-DE" sz="1200" dirty="0" smtClean="0">
                <a:latin typeface="Frutiger LT 47 LightCn" panose="020B0406020204020204" pitchFamily="34" charset="0"/>
              </a:rPr>
              <a:t>Arbeitsplatzzusage </a:t>
            </a:r>
            <a:r>
              <a:rPr lang="de-DE" sz="1200" dirty="0" smtClean="0">
                <a:latin typeface="Frutiger LT 47 LightCn" panose="020B0406020204020204" pitchFamily="34" charset="0"/>
              </a:rPr>
              <a:t>des gastgebenden Labors</a:t>
            </a:r>
          </a:p>
          <a:p>
            <a:pPr marL="285750" indent="-285750">
              <a:lnSpc>
                <a:spcPct val="150000"/>
              </a:lnSpc>
              <a:spcBef>
                <a:spcPts val="0"/>
              </a:spcBef>
              <a:defRPr/>
            </a:pPr>
            <a:r>
              <a:rPr lang="de-DE" sz="1200" dirty="0" smtClean="0">
                <a:latin typeface="Frutiger LT 47 LightCn" panose="020B0406020204020204" pitchFamily="34" charset="0"/>
              </a:rPr>
              <a:t>detaillierte </a:t>
            </a:r>
            <a:r>
              <a:rPr lang="de-DE" sz="1200" dirty="0" smtClean="0">
                <a:latin typeface="Frutiger LT 47 LightCn" panose="020B0406020204020204" pitchFamily="34" charset="0"/>
              </a:rPr>
              <a:t>Projektbeschreibung</a:t>
            </a:r>
          </a:p>
          <a:p>
            <a:pPr marL="285750" indent="-285750">
              <a:lnSpc>
                <a:spcPct val="150000"/>
              </a:lnSpc>
              <a:spcBef>
                <a:spcPts val="0"/>
              </a:spcBef>
              <a:defRPr/>
            </a:pPr>
            <a:r>
              <a:rPr lang="de-DE" sz="1200" dirty="0" smtClean="0">
                <a:solidFill>
                  <a:srgbClr val="FF0000"/>
                </a:solidFill>
                <a:latin typeface="Frutiger LT 47 LightCn" panose="020B0406020204020204" pitchFamily="34" charset="0"/>
              </a:rPr>
              <a:t>Publikationsliste</a:t>
            </a:r>
            <a:r>
              <a:rPr lang="de-DE" sz="1200" dirty="0" smtClean="0">
                <a:latin typeface="Frutiger LT 47 LightCn" panose="020B0406020204020204" pitchFamily="34" charset="0"/>
              </a:rPr>
              <a:t> der externen Betreuerin / des externen Betreuers</a:t>
            </a:r>
          </a:p>
          <a:p>
            <a:pPr marL="285750" indent="-285750">
              <a:lnSpc>
                <a:spcPct val="150000"/>
              </a:lnSpc>
              <a:spcBef>
                <a:spcPts val="0"/>
              </a:spcBef>
              <a:defRPr/>
            </a:pPr>
            <a:r>
              <a:rPr lang="de-DE" sz="1200" dirty="0" smtClean="0">
                <a:latin typeface="Frutiger LT 47 LightCn" panose="020B0406020204020204" pitchFamily="34" charset="0"/>
              </a:rPr>
              <a:t>Angabe der </a:t>
            </a:r>
            <a:r>
              <a:rPr lang="de-DE" sz="1200" b="1" dirty="0" smtClean="0">
                <a:latin typeface="Frutiger LT 47 LightCn" panose="020B0406020204020204" pitchFamily="34" charset="0"/>
              </a:rPr>
              <a:t>beiden</a:t>
            </a:r>
            <a:r>
              <a:rPr lang="de-DE" sz="1200" dirty="0" smtClean="0">
                <a:latin typeface="Frutiger LT 47 LightCn" panose="020B0406020204020204" pitchFamily="34" charset="0"/>
              </a:rPr>
              <a:t> MHH-Gutachter/innen, die die Masterarbeit intern betreuen und später die Arbeit benoten</a:t>
            </a:r>
          </a:p>
          <a:p>
            <a:pPr marL="285750" indent="-285750">
              <a:lnSpc>
                <a:spcPct val="150000"/>
              </a:lnSpc>
              <a:spcBef>
                <a:spcPts val="0"/>
              </a:spcBef>
              <a:defRPr/>
            </a:pPr>
            <a:r>
              <a:rPr lang="de-DE" sz="1200" dirty="0" smtClean="0">
                <a:latin typeface="Frutiger LT 47 LightCn" panose="020B0406020204020204" pitchFamily="34" charset="0"/>
              </a:rPr>
              <a:t>unterschriebene </a:t>
            </a:r>
            <a:r>
              <a:rPr lang="de-DE" sz="1200" dirty="0" smtClean="0">
                <a:solidFill>
                  <a:srgbClr val="FF0000"/>
                </a:solidFill>
                <a:latin typeface="Frutiger LT 47 LightCn" panose="020B0406020204020204" pitchFamily="34" charset="0"/>
              </a:rPr>
              <a:t>Erklärung zur Datennutzung </a:t>
            </a:r>
            <a:r>
              <a:rPr lang="de-DE" sz="1200" dirty="0" smtClean="0">
                <a:latin typeface="Frutiger LT 47 LightCn" panose="020B0406020204020204" pitchFamily="34" charset="0"/>
              </a:rPr>
              <a:t>der beiden Betreuer/innen (intern + extern)</a:t>
            </a:r>
          </a:p>
          <a:p>
            <a:pPr marL="285750" indent="-285750">
              <a:lnSpc>
                <a:spcPct val="150000"/>
              </a:lnSpc>
              <a:spcBef>
                <a:spcPts val="0"/>
              </a:spcBef>
              <a:defRPr/>
            </a:pPr>
            <a:r>
              <a:rPr lang="de-DE" sz="1200" dirty="0" smtClean="0">
                <a:latin typeface="Frutiger LT 47 LightCn" panose="020B0406020204020204" pitchFamily="34" charset="0"/>
              </a:rPr>
              <a:t>normaler </a:t>
            </a:r>
            <a:r>
              <a:rPr lang="de-DE" sz="1200" dirty="0" smtClean="0">
                <a:solidFill>
                  <a:srgbClr val="00B050"/>
                </a:solidFill>
                <a:latin typeface="Frutiger LT 47 LightCn" panose="020B0406020204020204" pitchFamily="34" charset="0"/>
              </a:rPr>
              <a:t>Meldebogen zur Masterarbeit</a:t>
            </a:r>
            <a:endParaRPr lang="de-DE" sz="1200" dirty="0">
              <a:solidFill>
                <a:srgbClr val="00B050"/>
              </a:solidFill>
              <a:latin typeface="Frutiger LT 47 LightCn" panose="020B0406020204020204" pitchFamily="34" charset="0"/>
            </a:endParaRPr>
          </a:p>
        </p:txBody>
      </p:sp>
    </p:spTree>
    <p:extLst>
      <p:ext uri="{BB962C8B-B14F-4D97-AF65-F5344CB8AC3E}">
        <p14:creationId xmlns:p14="http://schemas.microsoft.com/office/powerpoint/2010/main" val="1310475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Verlängerungen / Titeländerungen</a:t>
            </a:r>
            <a:endParaRPr lang="de-DE" dirty="0"/>
          </a:p>
        </p:txBody>
      </p:sp>
      <p:sp>
        <p:nvSpPr>
          <p:cNvPr id="3" name="Inhaltsplatzhalter 2"/>
          <p:cNvSpPr txBox="1">
            <a:spLocks/>
          </p:cNvSpPr>
          <p:nvPr/>
        </p:nvSpPr>
        <p:spPr>
          <a:xfrm>
            <a:off x="299215" y="819012"/>
            <a:ext cx="8504250" cy="4440679"/>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a:spcBef>
                <a:spcPct val="0"/>
              </a:spcBef>
              <a:spcAft>
                <a:spcPts val="1200"/>
              </a:spcAft>
              <a:buFontTx/>
              <a:buChar char="•"/>
            </a:pPr>
            <a:r>
              <a:rPr lang="de-DE" altLang="de-DE" sz="1800" dirty="0" smtClean="0">
                <a:latin typeface="Frutiger LT 47 LightCn" panose="020B0406020204020204" pitchFamily="34" charset="0"/>
              </a:rPr>
              <a:t>Die 6-Monatsfrist ist unbedingt einzuhalten!</a:t>
            </a:r>
          </a:p>
          <a:p>
            <a:pPr marL="342900" indent="-342900">
              <a:spcBef>
                <a:spcPct val="0"/>
              </a:spcBef>
              <a:spcAft>
                <a:spcPts val="1200"/>
              </a:spcAft>
              <a:buFontTx/>
              <a:buChar char="•"/>
            </a:pPr>
            <a:r>
              <a:rPr lang="de-DE" altLang="de-DE" sz="1800" dirty="0" smtClean="0">
                <a:latin typeface="Frutiger LT 47 LightCn" panose="020B0406020204020204" pitchFamily="34" charset="0"/>
              </a:rPr>
              <a:t>Bei Erkrankung: Verlängerung um die Tage der Krankschreibung     </a:t>
            </a:r>
            <a:br>
              <a:rPr lang="de-DE" altLang="de-DE" sz="1800" dirty="0" smtClean="0">
                <a:latin typeface="Frutiger LT 47 LightCn" panose="020B0406020204020204" pitchFamily="34" charset="0"/>
              </a:rPr>
            </a:br>
            <a:r>
              <a:rPr lang="de-DE" altLang="de-DE" sz="1800" dirty="0" smtClean="0">
                <a:latin typeface="Frutiger LT 47 LightCn" panose="020B0406020204020204" pitchFamily="34" charset="0"/>
              </a:rPr>
              <a:t>(Attest innerhalb von 3 Werktagen einreichen!)</a:t>
            </a:r>
          </a:p>
          <a:p>
            <a:pPr marL="342900" indent="-342900">
              <a:spcBef>
                <a:spcPct val="0"/>
              </a:spcBef>
              <a:spcAft>
                <a:spcPts val="1200"/>
              </a:spcAft>
              <a:buFontTx/>
              <a:buChar char="•"/>
            </a:pPr>
            <a:r>
              <a:rPr lang="de-DE" altLang="de-DE" sz="1800" dirty="0" smtClean="0">
                <a:latin typeface="Frutiger LT 47 LightCn" panose="020B0406020204020204" pitchFamily="34" charset="0"/>
              </a:rPr>
              <a:t>Verlängerung / Verschiebung Kolloquium nur aus triftigen Gründen</a:t>
            </a:r>
          </a:p>
          <a:p>
            <a:pPr marL="822325" lvl="1" indent="-285750">
              <a:spcBef>
                <a:spcPct val="0"/>
              </a:spcBef>
            </a:pPr>
            <a:r>
              <a:rPr lang="de-DE" altLang="de-DE" sz="1400" dirty="0" smtClean="0">
                <a:latin typeface="Frutiger LT 47 LightCn" panose="020B0406020204020204" pitchFamily="34" charset="0"/>
              </a:rPr>
              <a:t>Begründeter Antrag an den PA</a:t>
            </a:r>
          </a:p>
          <a:p>
            <a:pPr marL="822325" lvl="1" indent="-285750">
              <a:spcBef>
                <a:spcPct val="0"/>
              </a:spcBef>
              <a:spcAft>
                <a:spcPts val="600"/>
              </a:spcAft>
            </a:pPr>
            <a:r>
              <a:rPr lang="de-DE" altLang="de-DE" sz="1400" dirty="0" smtClean="0">
                <a:latin typeface="Frutiger LT 47 LightCn" panose="020B0406020204020204" pitchFamily="34" charset="0"/>
              </a:rPr>
              <a:t>Genehmigung binnen 48 Stunden</a:t>
            </a:r>
          </a:p>
          <a:p>
            <a:pPr marL="822325" lvl="1" indent="-285750">
              <a:spcBef>
                <a:spcPct val="0"/>
              </a:spcBef>
              <a:spcAft>
                <a:spcPts val="600"/>
              </a:spcAft>
              <a:buFont typeface="Wingdings" panose="05000000000000000000" pitchFamily="2" charset="2"/>
              <a:buChar char="à"/>
            </a:pPr>
            <a:r>
              <a:rPr lang="de-DE" altLang="de-DE" sz="1400" dirty="0" smtClean="0">
                <a:latin typeface="Frutiger LT 47 LightCn" panose="020B0406020204020204" pitchFamily="34" charset="0"/>
              </a:rPr>
              <a:t>Ist eher die Ausnahme!!</a:t>
            </a:r>
          </a:p>
          <a:p>
            <a:pPr marL="342900" indent="-342900">
              <a:spcAft>
                <a:spcPts val="1200"/>
              </a:spcAft>
              <a:buFontTx/>
              <a:buChar char="•"/>
            </a:pPr>
            <a:r>
              <a:rPr lang="de-DE" altLang="de-DE" sz="1800" dirty="0" smtClean="0">
                <a:latin typeface="Frutiger LT 47 LightCn" panose="020B0406020204020204" pitchFamily="34" charset="0"/>
              </a:rPr>
              <a:t>Thema kann innerhalb von </a:t>
            </a:r>
            <a:r>
              <a:rPr lang="de-DE" altLang="de-DE" sz="1800" b="1" dirty="0" smtClean="0">
                <a:latin typeface="Frutiger LT 47 LightCn" panose="020B0406020204020204" pitchFamily="34" charset="0"/>
              </a:rPr>
              <a:t>zwei Monaten </a:t>
            </a:r>
            <a:r>
              <a:rPr lang="de-DE" altLang="de-DE" sz="1800" dirty="0" smtClean="0">
                <a:latin typeface="Frutiger LT 47 LightCn" panose="020B0406020204020204" pitchFamily="34" charset="0"/>
              </a:rPr>
              <a:t>aus wichtigen Gründen und nach Genehmigung durch den PA </a:t>
            </a:r>
            <a:r>
              <a:rPr lang="de-DE" altLang="de-DE" sz="1800" b="1" dirty="0" smtClean="0">
                <a:latin typeface="Frutiger LT 47 LightCn" panose="020B0406020204020204" pitchFamily="34" charset="0"/>
              </a:rPr>
              <a:t>einmal</a:t>
            </a:r>
            <a:r>
              <a:rPr lang="de-DE" altLang="de-DE" sz="1800" dirty="0" smtClean="0">
                <a:latin typeface="Frutiger LT 47 LightCn" panose="020B0406020204020204" pitchFamily="34" charset="0"/>
              </a:rPr>
              <a:t> gewechselt werden</a:t>
            </a:r>
          </a:p>
          <a:p>
            <a:pPr marL="342900" indent="-342900">
              <a:spcAft>
                <a:spcPts val="1200"/>
              </a:spcAft>
              <a:buFontTx/>
              <a:buChar char="•"/>
            </a:pPr>
            <a:r>
              <a:rPr lang="de-DE" altLang="de-DE" sz="1800" dirty="0" smtClean="0">
                <a:latin typeface="Frutiger LT 47 LightCn" panose="020B0406020204020204" pitchFamily="34" charset="0"/>
              </a:rPr>
              <a:t>Titel darf sich bei Abgabe leicht ändern, die angemeldete Arbeit soll aber noch erkennbar sein</a:t>
            </a:r>
          </a:p>
        </p:txBody>
      </p:sp>
    </p:spTree>
    <p:extLst>
      <p:ext uri="{BB962C8B-B14F-4D97-AF65-F5344CB8AC3E}">
        <p14:creationId xmlns:p14="http://schemas.microsoft.com/office/powerpoint/2010/main" val="1236035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Gutachter*innen</a:t>
            </a:r>
            <a:endParaRPr lang="de-DE" dirty="0"/>
          </a:p>
        </p:txBody>
      </p:sp>
      <p:sp>
        <p:nvSpPr>
          <p:cNvPr id="3" name="Inhaltsplatzhalter 2"/>
          <p:cNvSpPr txBox="1">
            <a:spLocks/>
          </p:cNvSpPr>
          <p:nvPr/>
        </p:nvSpPr>
        <p:spPr>
          <a:xfrm>
            <a:off x="-211587" y="769554"/>
            <a:ext cx="7853363" cy="453707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79475" lvl="1" indent="-342900">
              <a:spcBef>
                <a:spcPct val="0"/>
              </a:spcBef>
              <a:spcAft>
                <a:spcPts val="1200"/>
              </a:spcAft>
              <a:buFont typeface="Arial" charset="0"/>
              <a:buChar char="•"/>
            </a:pPr>
            <a:r>
              <a:rPr lang="de-DE" altLang="de-DE" dirty="0" smtClean="0">
                <a:latin typeface="Frutiger LT 47 LightCn" panose="020B0406020204020204" pitchFamily="34" charset="0"/>
              </a:rPr>
              <a:t>Erstprüfer/in wird im Meldebogen genannt</a:t>
            </a:r>
          </a:p>
          <a:p>
            <a:pPr marL="879475" lvl="1" indent="-342900">
              <a:spcBef>
                <a:spcPct val="0"/>
              </a:spcBef>
              <a:spcAft>
                <a:spcPts val="1200"/>
              </a:spcAft>
              <a:buFont typeface="Arial" charset="0"/>
              <a:buChar char="•"/>
            </a:pPr>
            <a:r>
              <a:rPr lang="de-DE" altLang="de-DE" dirty="0" smtClean="0">
                <a:latin typeface="Frutiger LT 47 LightCn" panose="020B0406020204020204" pitchFamily="34" charset="0"/>
              </a:rPr>
              <a:t>Diese/r (nicht ihr!) schlägt im Laufe der Zeit eine/n Zweitprüfer/in vor (spätestens bis 4 Wochen vor Abgabe).</a:t>
            </a:r>
          </a:p>
          <a:p>
            <a:pPr marL="879475" lvl="1" indent="-342900">
              <a:spcBef>
                <a:spcPct val="0"/>
              </a:spcBef>
              <a:spcAft>
                <a:spcPts val="1200"/>
              </a:spcAft>
              <a:buFont typeface="Arial" charset="0"/>
              <a:buChar char="•"/>
            </a:pPr>
            <a:r>
              <a:rPr lang="de-DE" altLang="de-DE" dirty="0" smtClean="0">
                <a:latin typeface="Frutiger LT 47 LightCn" panose="020B0406020204020204" pitchFamily="34" charset="0"/>
              </a:rPr>
              <a:t>Der/die Zweitprüfer/in sollte </a:t>
            </a:r>
            <a:r>
              <a:rPr lang="de-DE" altLang="de-DE" dirty="0" smtClean="0">
                <a:solidFill>
                  <a:srgbClr val="FF0000"/>
                </a:solidFill>
                <a:latin typeface="Frutiger LT 47 LightCn" panose="020B0406020204020204" pitchFamily="34" charset="0"/>
              </a:rPr>
              <a:t>aus einem anderem Institut </a:t>
            </a:r>
            <a:r>
              <a:rPr lang="de-DE" altLang="de-DE" dirty="0" smtClean="0">
                <a:latin typeface="Frutiger LT 47 LightCn" panose="020B0406020204020204" pitchFamily="34" charset="0"/>
              </a:rPr>
              <a:t>der MHH stammen und im Thema bewandert sein.</a:t>
            </a:r>
          </a:p>
          <a:p>
            <a:pPr marL="879475" lvl="1" indent="-342900">
              <a:spcBef>
                <a:spcPct val="0"/>
              </a:spcBef>
              <a:spcAft>
                <a:spcPts val="1200"/>
              </a:spcAft>
              <a:buFont typeface="Arial" charset="0"/>
              <a:buChar char="•"/>
            </a:pPr>
            <a:r>
              <a:rPr lang="de-DE" altLang="de-DE" dirty="0" smtClean="0">
                <a:latin typeface="Frutiger LT 47 LightCn" panose="020B0406020204020204" pitchFamily="34" charset="0"/>
              </a:rPr>
              <a:t>Mitglieder der Hochschullehrergruppe der MHH oder promovierte Personen mit (</a:t>
            </a:r>
            <a:r>
              <a:rPr lang="de-DE" altLang="de-DE" dirty="0" err="1" smtClean="0">
                <a:latin typeface="Frutiger LT 47 LightCn" panose="020B0406020204020204" pitchFamily="34" charset="0"/>
              </a:rPr>
              <a:t>bio</a:t>
            </a:r>
            <a:r>
              <a:rPr lang="de-DE" altLang="de-DE" dirty="0" smtClean="0">
                <a:latin typeface="Frutiger LT 47 LightCn" panose="020B0406020204020204" pitchFamily="34" charset="0"/>
              </a:rPr>
              <a:t>)medizinischem oder datenwissenschaftlichem Hintergrund</a:t>
            </a:r>
          </a:p>
          <a:p>
            <a:pPr marL="879475" lvl="1" indent="-342900">
              <a:spcBef>
                <a:spcPct val="0"/>
              </a:spcBef>
              <a:spcAft>
                <a:spcPts val="1200"/>
              </a:spcAft>
              <a:buFont typeface="Arial" charset="0"/>
              <a:buChar char="•"/>
            </a:pPr>
            <a:r>
              <a:rPr lang="de-DE" altLang="de-DE" dirty="0" smtClean="0">
                <a:latin typeface="Frutiger LT 47 LightCn" panose="020B0406020204020204" pitchFamily="34" charset="0"/>
              </a:rPr>
              <a:t>Mindestens eine/r ist </a:t>
            </a:r>
            <a:r>
              <a:rPr lang="de-DE" altLang="de-DE" dirty="0" smtClean="0">
                <a:solidFill>
                  <a:srgbClr val="FF0000"/>
                </a:solidFill>
                <a:latin typeface="Frutiger LT 47 LightCn" panose="020B0406020204020204" pitchFamily="34" charset="0"/>
              </a:rPr>
              <a:t>an der Lehre des Studiengangs beteiligt </a:t>
            </a:r>
            <a:r>
              <a:rPr lang="de-DE" altLang="de-DE" dirty="0" smtClean="0">
                <a:latin typeface="Frutiger LT 47 LightCn" panose="020B0406020204020204" pitchFamily="34" charset="0"/>
              </a:rPr>
              <a:t>(s. Prüferliste).</a:t>
            </a:r>
          </a:p>
          <a:p>
            <a:pPr marL="879475" lvl="1" indent="-342900">
              <a:spcBef>
                <a:spcPct val="0"/>
              </a:spcBef>
              <a:spcAft>
                <a:spcPts val="1200"/>
              </a:spcAft>
              <a:buFont typeface="Arial" charset="0"/>
              <a:buChar char="•"/>
            </a:pPr>
            <a:r>
              <a:rPr lang="de-DE" altLang="de-DE" dirty="0" smtClean="0">
                <a:latin typeface="Frutiger LT 47 LightCn" panose="020B0406020204020204" pitchFamily="34" charset="0"/>
              </a:rPr>
              <a:t>Jede/r Prüfer/in erstellt ein Kurzgutachten </a:t>
            </a:r>
            <a:r>
              <a:rPr lang="de-DE" altLang="de-DE" dirty="0">
                <a:latin typeface="Frutiger LT 47 LightCn" panose="020B0406020204020204" pitchFamily="34" charset="0"/>
              </a:rPr>
              <a:t>(1-1,5 A4 </a:t>
            </a:r>
            <a:r>
              <a:rPr lang="de-DE" altLang="de-DE" dirty="0" smtClean="0">
                <a:latin typeface="Frutiger LT 47 LightCn" panose="020B0406020204020204" pitchFamily="34" charset="0"/>
              </a:rPr>
              <a:t>Seiten) bis spätestens zum </a:t>
            </a:r>
            <a:r>
              <a:rPr lang="de-DE" altLang="de-DE" dirty="0" err="1" smtClean="0">
                <a:latin typeface="Frutiger LT 47 LightCn" panose="020B0406020204020204" pitchFamily="34" charset="0"/>
              </a:rPr>
              <a:t>Kolloquiumstermin</a:t>
            </a:r>
            <a:r>
              <a:rPr lang="de-DE" altLang="de-DE" dirty="0" smtClean="0">
                <a:latin typeface="Frutiger LT 47 LightCn" panose="020B0406020204020204" pitchFamily="34" charset="0"/>
              </a:rPr>
              <a:t>.</a:t>
            </a:r>
          </a:p>
        </p:txBody>
      </p:sp>
    </p:spTree>
    <p:extLst>
      <p:ext uri="{BB962C8B-B14F-4D97-AF65-F5344CB8AC3E}">
        <p14:creationId xmlns:p14="http://schemas.microsoft.com/office/powerpoint/2010/main" val="869398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Biomeddat_ohne Nam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iomeddat_template_2021_CEM.pptx" id="{E0690C4E-0316-4314-9AD2-EAB555D46AEF}" vid="{7567C1B8-21B6-45FF-9356-B30326AEBC74}"/>
    </a:ext>
  </a:extLst>
</a:theme>
</file>

<file path=ppt/theme/theme2.xml><?xml version="1.0" encoding="utf-8"?>
<a:theme xmlns:a="http://schemas.openxmlformats.org/drawingml/2006/main" name="1_Biomeddat_ohne Nam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iomeddat_template_2021_CEM.pptx" id="{E0690C4E-0316-4314-9AD2-EAB555D46AEF}" vid="{7567C1B8-21B6-45FF-9356-B30326AEBC74}"/>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Vorlage Biomeddat</Template>
  <TotalTime>0</TotalTime>
  <Words>926</Words>
  <Application>Microsoft Office PowerPoint</Application>
  <PresentationFormat>Bildschirmpräsentation (16:9)</PresentationFormat>
  <Paragraphs>111</Paragraphs>
  <Slides>14</Slides>
  <Notes>0</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14</vt:i4>
      </vt:variant>
    </vt:vector>
  </HeadingPairs>
  <TitlesOfParts>
    <vt:vector size="22" baseType="lpstr">
      <vt:lpstr>Arial</vt:lpstr>
      <vt:lpstr>Calibri</vt:lpstr>
      <vt:lpstr>Courier New</vt:lpstr>
      <vt:lpstr>Frutiger LT 47 LightCn</vt:lpstr>
      <vt:lpstr>Symbol</vt:lpstr>
      <vt:lpstr>Wingdings</vt:lpstr>
      <vt:lpstr>Biomeddat_ohne Namen</vt:lpstr>
      <vt:lpstr>1_Biomeddat_ohne Namen</vt:lpstr>
      <vt:lpstr>PowerPoint-Präsentation</vt:lpstr>
      <vt:lpstr>Masterarbeit  mit Scientific Writing/Reading/Presentation und Kolloquium</vt:lpstr>
      <vt:lpstr>Beginn der Masterarbeit</vt:lpstr>
      <vt:lpstr>Achtung: Exmatrikulation</vt:lpstr>
      <vt:lpstr>Anmeldung</vt:lpstr>
      <vt:lpstr>Externe Masterarbeiten I</vt:lpstr>
      <vt:lpstr>Externe Masterarbeiten II</vt:lpstr>
      <vt:lpstr>Verlängerungen / Titeländerungen</vt:lpstr>
      <vt:lpstr>Gutachter*innen</vt:lpstr>
      <vt:lpstr>Formalia</vt:lpstr>
      <vt:lpstr>Eidesstaatliche Erklärung</vt:lpstr>
      <vt:lpstr>Kolloquium</vt:lpstr>
      <vt:lpstr>Notengebung</vt:lpstr>
      <vt:lpstr>Zeit für 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Celik, Melina Dr.</dc:creator>
  <cp:lastModifiedBy>Celik, Melina Dr.</cp:lastModifiedBy>
  <cp:revision>57</cp:revision>
  <dcterms:created xsi:type="dcterms:W3CDTF">2021-02-08T15:28:59Z</dcterms:created>
  <dcterms:modified xsi:type="dcterms:W3CDTF">2023-03-01T16:38:20Z</dcterms:modified>
</cp:coreProperties>
</file>