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18.png" ContentType="image/png"/>
  <Override PartName="/ppt/media/image9.png" ContentType="image/png"/>
  <Override PartName="/ppt/media/image31.png" ContentType="image/png"/>
  <Override PartName="/ppt/media/image4.png" ContentType="image/png"/>
  <Override PartName="/ppt/media/image32.png" ContentType="image/png"/>
  <Override PartName="/ppt/media/image33.png" ContentType="image/png"/>
  <Override PartName="/ppt/media/image13.png" ContentType="image/png"/>
  <Override PartName="/ppt/media/image15.jpeg" ContentType="image/jpeg"/>
  <Override PartName="/ppt/media/image34.png" ContentType="image/png"/>
  <Override PartName="/ppt/media/image5.png" ContentType="image/png"/>
  <Override PartName="/ppt/media/image14.png" ContentType="image/png"/>
  <Override PartName="/ppt/media/image30.png" ContentType="image/png"/>
  <Override PartName="/ppt/media/image3.jpeg" ContentType="image/jpeg"/>
  <Override PartName="/ppt/media/image6.png" ContentType="image/png"/>
  <Override PartName="/ppt/media/image20.png" ContentType="image/png"/>
  <Override PartName="/ppt/media/image2.jpeg" ContentType="image/jpeg"/>
  <Override PartName="/ppt/media/image1.jpeg" ContentType="image/jpeg"/>
  <Override PartName="/ppt/media/image10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Click to move the slide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CE41283-FF23-4672-A956-CA53658C9A4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Over the last few months I compiled some functions from different packages into one big r package.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Today I want to give a tutorial on how you can develop your own r package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181B4E0-8B93-47B8-BEA0-6D4DA01E43BA}" type="slidenum">
              <a:rPr b="0" lang="de-DE" sz="1200" spc="-1" strike="noStrike">
                <a:solidFill>
                  <a:srgbClr val="000000"/>
                </a:solidFill>
                <a:latin typeface="Calibri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Sometimes your package relies on other available packages to work properly. Those are called dependencies.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Those dependencies need to documented in the NAMESPACE and the DECRIPTION-File for your package to work.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Here for example my function uses mutate and ggplot.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But if we run the check we get the following to errors – see prasentation.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Those errors show us, that the dependencies need to be added to NAMESPACE-File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The NameSpace File includs information on which functions need to be exported to the end-user.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Meaning those functions become available and visable to the end-user.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For that we have the @export tag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The imports show every dependency we need. We use @import for entire packages and @importFrom for specific functions we need.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6EA99B6-CDAF-4072-88AE-3C2CBDE9BF67}" type="slidenum">
              <a:rPr b="0" lang="de-DE" sz="1200" spc="-1" strike="noStrike">
                <a:solidFill>
                  <a:srgbClr val="000000"/>
                </a:solidFill>
                <a:latin typeface="Calibri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We also need to provide dependencies to the DESCRIPTION File.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Otherwise we get the following error.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Dependencies have their own fields in the DESCRIPTION-File based on what kind of dependency you require.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4CCB527-8115-4959-B58E-42CF0878502C}" type="slidenum">
              <a:rPr b="0" lang="de-DE" sz="1200" spc="-1" strike="noStrike">
                <a:solidFill>
                  <a:srgbClr val="000000"/>
                </a:solidFill>
                <a:latin typeface="Calibri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DESCRIPTION-File contains Metadata about our package.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The first submission of your package will contain manual checks. Meaning someone will controls the description file and reject your package if your description field written in a way they don’t like.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0166085-8A55-4192-8B91-F9C832C00B06}" type="slidenum">
              <a:rPr b="0" lang="de-DE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You should check your packages frequently.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 recommend to check it at least everytime you implement a new function.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And you have to methods.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Once you archived your goal you can build a package and submit.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67830C0-CA88-46D7-B922-609E05F90B52}" type="slidenum">
              <a:rPr b="0" lang="de-DE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Here I want to go over some common error, warnings and maybe tips I encountered.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93D22CD-8346-41B3-8987-270F15670611}" type="slidenum">
              <a:rPr b="0" lang="de-DE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First -&gt; Why do we need to creat r packages?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What is there to gain for us?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First – functions become reusable by others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you compile them into packages.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Which also enables you to share your functions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with others across the globe.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Those people across the globe can then use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your functions and recreat your work without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reinventing the wheel each 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a manner that’s organized.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see that R packages enable a framework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 developing r packages, sharing of code and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teamwork.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DB20BA5-DBCB-4A1A-9820-D4CCBB7BF961}" type="slidenum">
              <a:rPr b="0" lang="de-DE" sz="1200" spc="-1" strike="noStrike">
                <a:solidFill>
                  <a:srgbClr val="000000"/>
                </a:solidFill>
                <a:latin typeface="Calibri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Here you can see the 3 basic packages you need to creat a r package.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Roxygen2 ist here to provide Tags and a framework for package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Devtools is a tool that make R package development easier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Usethis –is great for DESCRIPTION-FILE Editing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RStudio has many functions of roxygen and Devtools already implemented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1D3E203-1B5F-4E82-BEC5-139CD4DFCDE2}" type="slidenum">
              <a:rPr b="0" lang="de-DE" sz="1200" spc="-1" strike="noStrike">
                <a:solidFill>
                  <a:srgbClr val="000000"/>
                </a:solidFill>
                <a:latin typeface="Calibri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 Steps of Development - use as a framework for this prasentation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 2 – because you have to write your own code.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Barely any 7 – depends on where you submit which Rules you have to follow and I have to submit myself.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154D3D5-6D11-4402-BA72-9AA22E2D6B0B}" type="slidenum">
              <a:rPr b="0" lang="de-DE" sz="1200" spc="-1" strike="noStrike">
                <a:solidFill>
                  <a:srgbClr val="000000"/>
                </a:solidFill>
                <a:latin typeface="Calibri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Lets start with the first step of 7 – We need to creat a directory for our package.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 methods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are allowed to use letters, numbers and a dot but not at the beginning of the package name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Meaning mypackageDOT2 is allowed DOTmypackage2 is not.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Any other special characters are not allowed here. So no package names with dollar-signs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 matter what method you use the structure of your package should look the same. The same 4-5 files or subfolders.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53068B9-DC1B-488E-B744-77883E601878}" type="slidenum">
              <a:rPr b="0" lang="de-DE" sz="1200" spc="-1" strike="noStrike">
                <a:solidFill>
                  <a:srgbClr val="000000"/>
                </a:solidFill>
                <a:latin typeface="Calibri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Once we set up a folder for our package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can start creating scripts with functions.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each package functions has documentation. Meaning we need to provide said documentation.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# Single Quotations Sign shows where you package documentation starts and ends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the tags separate you documentation into segments and do different tasks.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 uses roxygen Tags and # Single Quote for documentation.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can see here the bare minimum of tags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can see here what that documentation would look like when your package is done.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0228E8D-BB6B-44B4-9398-4559EEC15799}" type="slidenum">
              <a:rPr b="0" lang="de-DE" sz="1200" spc="-1" strike="noStrike">
                <a:solidFill>
                  <a:srgbClr val="000000"/>
                </a:solidFill>
                <a:latin typeface="Calibri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Writing down the documentation alone is not enough.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need to generate help-files for each function and update our namespace.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Two methods.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document function uses the provided Roxygentags and documentation to creat Helper files and Namespace changes.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1194E14-9E4C-41B3-AC15-38FA895F78A3}" type="slidenum">
              <a:rPr b="0" lang="de-DE" sz="1200" spc="-1" strike="noStrike">
                <a:solidFill>
                  <a:srgbClr val="000000"/>
                </a:solidFill>
                <a:latin typeface="Calibri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nenseite mit Tex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198D51-5EA1-4C44-A2F8-0CBE984F8323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nenseite mit Text, Aufzählung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29C767B-12F3-4E1D-AAE3-03249843A4E1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Zwische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5" descr=""/>
          <p:cNvPicPr/>
          <p:nvPr/>
        </p:nvPicPr>
        <p:blipFill>
          <a:blip r:embed="rId2"/>
          <a:stretch/>
        </p:blipFill>
        <p:spPr>
          <a:xfrm>
            <a:off x="-11160" y="0"/>
            <a:ext cx="9154800" cy="68641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693720" y="2853000"/>
            <a:ext cx="7920000" cy="936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accent3"/>
                </a:solidFill>
                <a:latin typeface="Arial"/>
              </a:rPr>
              <a:t>Textmasterformate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84360" y="3860640"/>
            <a:ext cx="7920000" cy="3977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2"/>
                </a:solidFill>
                <a:latin typeface="Arial"/>
              </a:rPr>
              <a:t>Textmasterformate durch Klicken </a:t>
            </a:r>
            <a:r>
              <a:rPr b="0" lang="en-US" sz="3600" spc="-1" strike="noStrike">
                <a:solidFill>
                  <a:schemeClr val="dk2"/>
                </a:solidFill>
                <a:latin typeface="Arial"/>
              </a:rPr>
              <a:t>bearbeiten</a:t>
            </a:r>
            <a:endParaRPr b="0" lang="de-DE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"/>
          <p:cNvPicPr/>
          <p:nvPr/>
        </p:nvPicPr>
        <p:blipFill>
          <a:blip r:embed="rId2"/>
          <a:stretch/>
        </p:blipFill>
        <p:spPr>
          <a:xfrm>
            <a:off x="0" y="0"/>
            <a:ext cx="9154800" cy="68641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684360" y="549360"/>
            <a:ext cx="676728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3"/>
                </a:solidFill>
                <a:latin typeface="Arial"/>
              </a:rPr>
              <a:t>Textmasterformate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4360" y="2000880"/>
            <a:ext cx="7488000" cy="927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1"/>
                </a:solidFill>
                <a:latin typeface="Arial"/>
              </a:rPr>
              <a:t>Textmasterformate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84360" y="2928960"/>
            <a:ext cx="7488000" cy="3379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Textmasterformate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6aab"/>
              </a:buClr>
              <a:buSzPct val="70000"/>
              <a:buFont typeface="Wingdings" charset="2"/>
              <a:buChar char="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accent1"/>
                </a:solidFill>
                <a:latin typeface="Arial"/>
              </a:rPr>
              <a:t>Zweite Ebene</a:t>
            </a:r>
            <a:endParaRPr b="0" lang="de-DE" sz="1800" spc="-1" strike="noStrike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1"/>
          </p:nvPr>
        </p:nvSpPr>
        <p:spPr>
          <a:xfrm>
            <a:off x="45720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2"/>
          </p:nvPr>
        </p:nvSpPr>
        <p:spPr>
          <a:xfrm>
            <a:off x="675972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898989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484B2A0-C1BF-418B-A375-8CADEB419235}" type="slidenum">
              <a:rPr b="0" lang="de-DE" sz="1200" spc="-1" strike="noStrike">
                <a:solidFill>
                  <a:srgbClr val="898989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3" descr=""/>
          <p:cNvPicPr/>
          <p:nvPr/>
        </p:nvPicPr>
        <p:blipFill>
          <a:blip r:embed="rId2"/>
          <a:stretch/>
        </p:blipFill>
        <p:spPr>
          <a:xfrm>
            <a:off x="0" y="0"/>
            <a:ext cx="9154800" cy="686412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body"/>
          </p:nvPr>
        </p:nvSpPr>
        <p:spPr>
          <a:xfrm>
            <a:off x="684360" y="549360"/>
            <a:ext cx="676728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3"/>
                </a:solidFill>
                <a:latin typeface="Arial"/>
              </a:rPr>
              <a:t>Textmasterformate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4360" y="2000880"/>
            <a:ext cx="5327640" cy="927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1"/>
                </a:solidFill>
                <a:latin typeface="Arial"/>
              </a:rPr>
              <a:t>Textmasterformate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163200" y="5779080"/>
            <a:ext cx="2728800" cy="3977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221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Textmasterformate durch Klicken bearbeiten</a:t>
            </a:r>
            <a:endParaRPr b="0" lang="de-DE" sz="1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156360" y="2928600"/>
            <a:ext cx="2736000" cy="273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de-DE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84360" y="2928600"/>
            <a:ext cx="5327640" cy="3380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Textmasterformate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6aab"/>
              </a:buClr>
              <a:buSzPct val="70000"/>
              <a:buFont typeface="Wingdings" charset="2"/>
              <a:buChar char="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accent1"/>
                </a:solidFill>
                <a:latin typeface="Arial"/>
              </a:rPr>
              <a:t>Zweite Ebene</a:t>
            </a:r>
            <a:endParaRPr b="0" lang="de-DE" sz="1800" spc="-1" strike="noStrike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7" name="PlaceHolder 6"/>
          <p:cNvSpPr>
            <a:spLocks noGrp="1"/>
          </p:cNvSpPr>
          <p:nvPr>
            <p:ph type="dt" idx="3"/>
          </p:nvPr>
        </p:nvSpPr>
        <p:spPr>
          <a:xfrm>
            <a:off x="45720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7"/>
          <p:cNvSpPr>
            <a:spLocks noGrp="1"/>
          </p:cNvSpPr>
          <p:nvPr>
            <p:ph type="sldNum" idx="4"/>
          </p:nvPr>
        </p:nvSpPr>
        <p:spPr>
          <a:xfrm>
            <a:off x="675972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898989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A4DDAAC-C55B-49B3-A7E2-EFBDEA720AED}" type="slidenum">
              <a:rPr b="0" lang="de-DE" sz="1200" spc="-1" strike="noStrike">
                <a:solidFill>
                  <a:srgbClr val="898989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6857640"/>
          </a:xfrm>
          <a:prstGeom prst="rect">
            <a:avLst/>
          </a:prstGeom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body"/>
          </p:nvPr>
        </p:nvSpPr>
        <p:spPr>
          <a:xfrm>
            <a:off x="268200" y="1840680"/>
            <a:ext cx="8875800" cy="501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Bild durch Klicken auf Symbol hinzufügen</a:t>
            </a:r>
            <a:endParaRPr b="0" lang="de-DE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4360" y="549360"/>
            <a:ext cx="676728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3"/>
                </a:solidFill>
                <a:latin typeface="Arial"/>
              </a:rPr>
              <a:t>Textmasterformate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/>
          </p:nvPr>
        </p:nvSpPr>
        <p:spPr>
          <a:xfrm>
            <a:off x="693720" y="2852640"/>
            <a:ext cx="7919640" cy="936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accent3"/>
                </a:solidFill>
                <a:latin typeface="Arial"/>
              </a:rPr>
              <a:t>Sergej Ruff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360" y="3860640"/>
            <a:ext cx="7919640" cy="177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1" lang="de-DE" sz="3600" spc="-1" strike="noStrike">
                <a:solidFill>
                  <a:schemeClr val="dk2"/>
                </a:solidFill>
                <a:latin typeface="Arial"/>
              </a:rPr>
              <a:t>Developing your own R Package</a:t>
            </a:r>
            <a:endParaRPr b="0" lang="de-DE" sz="36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de-DE" sz="3600" spc="-1" strike="noStrike">
                <a:solidFill>
                  <a:schemeClr val="dk2"/>
                </a:solidFill>
                <a:latin typeface="Arial"/>
              </a:rPr>
              <a:t>Introduction to R Package Development</a:t>
            </a:r>
            <a:endParaRPr b="0" lang="de-DE" sz="36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/>
          </p:nvPr>
        </p:nvSpPr>
        <p:spPr>
          <a:xfrm>
            <a:off x="684360" y="549360"/>
            <a:ext cx="676728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3"/>
                </a:solidFill>
                <a:latin typeface="Arial"/>
              </a:rPr>
              <a:t>Dependencies and the NAMESPACE-File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84360" y="1503000"/>
            <a:ext cx="7488000" cy="927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 fontScale="87222" lnSpcReduction="20000"/>
          </a:bodyPr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chemeClr val="accent1"/>
                </a:solidFill>
                <a:latin typeface="Arial"/>
              </a:rPr>
              <a:t>Dependency – refers to a package that your package relies on to function properly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chemeClr val="accent1"/>
                </a:solidFill>
                <a:latin typeface="Arial"/>
              </a:rPr>
              <a:t>Dependencies are specified in </a:t>
            </a:r>
            <a:r>
              <a:rPr b="1" lang="de-DE" sz="1800" spc="-1" strike="noStrike">
                <a:solidFill>
                  <a:srgbClr val="7030a0"/>
                </a:solidFill>
                <a:latin typeface="Arial"/>
              </a:rPr>
              <a:t>NAMESPACE</a:t>
            </a:r>
            <a:r>
              <a:rPr b="1" lang="de-DE" sz="1800" spc="-1" strike="noStrike">
                <a:solidFill>
                  <a:schemeClr val="accent1"/>
                </a:solidFill>
                <a:latin typeface="Arial"/>
              </a:rPr>
              <a:t> and </a:t>
            </a:r>
            <a:r>
              <a:rPr b="1" lang="de-DE" sz="1800" spc="-1" strike="noStrike">
                <a:solidFill>
                  <a:srgbClr val="7030a0"/>
                </a:solidFill>
                <a:latin typeface="Arial"/>
              </a:rPr>
              <a:t>DESCRIPTION</a:t>
            </a:r>
            <a:r>
              <a:rPr b="1" lang="de-DE" sz="1800" spc="-1" strike="noStrike">
                <a:solidFill>
                  <a:schemeClr val="accent1"/>
                </a:solidFill>
                <a:latin typeface="Arial"/>
              </a:rPr>
              <a:t>-File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84360" y="5786280"/>
            <a:ext cx="4704120" cy="522000"/>
          </a:xfrm>
          <a:prstGeom prst="rect">
            <a:avLst/>
          </a:prstGeom>
          <a:gradFill rotWithShape="0">
            <a:gsLst>
              <a:gs pos="0">
                <a:srgbClr val="d4d4d7"/>
              </a:gs>
              <a:gs pos="35000">
                <a:srgbClr val="dfe2e2"/>
              </a:gs>
              <a:gs pos="100000">
                <a:srgbClr val="f3f3f3"/>
              </a:gs>
            </a:gsLst>
            <a:lin ang="16200000"/>
          </a:gradFill>
          <a:ln w="9360">
            <a:solidFill>
              <a:srgbClr val="989a9b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Example – code uses </a:t>
            </a:r>
            <a:r>
              <a:rPr b="0" lang="de-DE" sz="1800" spc="-1" strike="noStrike">
                <a:solidFill>
                  <a:srgbClr val="7030a0"/>
                </a:solidFill>
                <a:latin typeface="Arial"/>
              </a:rPr>
              <a:t>dplyr</a:t>
            </a: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 and </a:t>
            </a:r>
            <a:r>
              <a:rPr b="0" lang="de-DE" sz="1800" spc="-1" strike="noStrike">
                <a:solidFill>
                  <a:srgbClr val="7030a0"/>
                </a:solidFill>
                <a:latin typeface="Arial"/>
              </a:rPr>
              <a:t>ggplot2</a:t>
            </a: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 as a dependency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dt" idx="22"/>
          </p:nvPr>
        </p:nvSpPr>
        <p:spPr>
          <a:xfrm>
            <a:off x="45720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3E8FC462-994C-4E97-AFE8-55F7572993C7}" type="datetime1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14.05.2024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sldNum" idx="23"/>
          </p:nvPr>
        </p:nvSpPr>
        <p:spPr>
          <a:xfrm>
            <a:off x="675972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898989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9EC64F0-6541-4780-8C7E-10FD9618DCC6}" type="slidenum">
              <a:rPr b="0" lang="de-DE" sz="1200" spc="-1" strike="noStrike">
                <a:solidFill>
                  <a:srgbClr val="898989"/>
                </a:solidFill>
                <a:latin typeface="Arial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Textfeld 6"/>
          <p:cNvSpPr/>
          <p:nvPr/>
        </p:nvSpPr>
        <p:spPr>
          <a:xfrm>
            <a:off x="6111360" y="6360120"/>
            <a:ext cx="30322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222222"/>
                </a:solidFill>
                <a:latin typeface="Arial"/>
                <a:ea typeface="Arial"/>
              </a:rPr>
              <a:t>R Core Team. (2021). Writing R extensions. </a:t>
            </a:r>
            <a:r>
              <a:rPr b="0" i="1" lang="de-DE" sz="800" spc="-1" strike="noStrike">
                <a:solidFill>
                  <a:srgbClr val="222222"/>
                </a:solidFill>
                <a:latin typeface="Arial"/>
                <a:ea typeface="Arial"/>
              </a:rPr>
              <a:t>R Foundation for Statistical Computing, Vienna, Austria. URL https://CRAN. R-Project. org/doc/manuals/R-exts. html</a:t>
            </a:r>
            <a:r>
              <a:rPr b="0" lang="de-DE" sz="800" spc="-1" strike="noStrike">
                <a:solidFill>
                  <a:srgbClr val="222222"/>
                </a:solidFill>
                <a:latin typeface="Arial"/>
                <a:ea typeface="Arial"/>
              </a:rPr>
              <a:t>.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Grafik 8" descr="Ein Bild, das Text, Brief enthält.&#10;&#10;Beschreibung automatisch generiert."/>
          <p:cNvPicPr/>
          <p:nvPr/>
        </p:nvPicPr>
        <p:blipFill>
          <a:blip r:embed="rId1"/>
          <a:stretch/>
        </p:blipFill>
        <p:spPr>
          <a:xfrm>
            <a:off x="684000" y="2516400"/>
            <a:ext cx="5627880" cy="3022920"/>
          </a:xfrm>
          <a:prstGeom prst="rect">
            <a:avLst/>
          </a:prstGeom>
          <a:ln w="0">
            <a:noFill/>
          </a:ln>
        </p:spPr>
      </p:pic>
      <p:grpSp>
        <p:nvGrpSpPr>
          <p:cNvPr id="120" name="Gruppieren 10"/>
          <p:cNvGrpSpPr/>
          <p:nvPr/>
        </p:nvGrpSpPr>
        <p:grpSpPr>
          <a:xfrm>
            <a:off x="582480" y="2469960"/>
            <a:ext cx="5849280" cy="3972240"/>
            <a:chOff x="582480" y="2469960"/>
            <a:chExt cx="5849280" cy="3972240"/>
          </a:xfrm>
        </p:grpSpPr>
        <p:pic>
          <p:nvPicPr>
            <p:cNvPr id="121" name="Grafik 9" descr="Ein Bild, das Text enthält.&#10;&#10;Beschreibung automatisch generiert."/>
            <p:cNvPicPr/>
            <p:nvPr/>
          </p:nvPicPr>
          <p:blipFill>
            <a:blip r:embed="rId2"/>
            <a:stretch/>
          </p:blipFill>
          <p:spPr>
            <a:xfrm>
              <a:off x="684000" y="2469960"/>
              <a:ext cx="5747760" cy="1392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2" name="Grafik 10" descr="Ein Bild, das Text, Brief enthält.&#10;&#10;Beschreibung automatisch generiert."/>
            <p:cNvPicPr/>
            <p:nvPr/>
          </p:nvPicPr>
          <p:blipFill>
            <a:blip r:embed="rId3"/>
            <a:stretch/>
          </p:blipFill>
          <p:spPr>
            <a:xfrm>
              <a:off x="582480" y="3936960"/>
              <a:ext cx="4908960" cy="2505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3" name="Textfeld 11"/>
          <p:cNvSpPr/>
          <p:nvPr/>
        </p:nvSpPr>
        <p:spPr>
          <a:xfrm>
            <a:off x="6636600" y="2783880"/>
            <a:ext cx="2322360" cy="1188360"/>
          </a:xfrm>
          <a:prstGeom prst="rect">
            <a:avLst/>
          </a:prstGeom>
          <a:solidFill>
            <a:srgbClr val="c00000"/>
          </a:solidFill>
          <a:ln>
            <a:solidFill>
              <a:srgbClr val="46aac4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chemeClr val="lt1"/>
                </a:solidFill>
                <a:latin typeface="Arial"/>
              </a:rPr>
              <a:t>Reason: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chemeClr val="lt1"/>
                </a:solidFill>
                <a:latin typeface="Arial"/>
              </a:rPr>
              <a:t>Did not declare the dependency in the NAMESPACE-File !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feld 13"/>
          <p:cNvSpPr/>
          <p:nvPr/>
        </p:nvSpPr>
        <p:spPr>
          <a:xfrm>
            <a:off x="6489360" y="2682360"/>
            <a:ext cx="2469960" cy="16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25" name="Gruppieren 18"/>
          <p:cNvGrpSpPr/>
          <p:nvPr/>
        </p:nvGrpSpPr>
        <p:grpSpPr>
          <a:xfrm>
            <a:off x="453600" y="2594880"/>
            <a:ext cx="8459640" cy="3815280"/>
            <a:chOff x="453600" y="2594880"/>
            <a:chExt cx="8459640" cy="3815280"/>
          </a:xfrm>
        </p:grpSpPr>
        <p:grpSp>
          <p:nvGrpSpPr>
            <p:cNvPr id="126" name="Gruppieren 16"/>
            <p:cNvGrpSpPr/>
            <p:nvPr/>
          </p:nvGrpSpPr>
          <p:grpSpPr>
            <a:xfrm>
              <a:off x="453600" y="2594880"/>
              <a:ext cx="5923080" cy="3815280"/>
              <a:chOff x="453600" y="2594880"/>
              <a:chExt cx="5923080" cy="3815280"/>
            </a:xfrm>
          </p:grpSpPr>
          <p:pic>
            <p:nvPicPr>
              <p:cNvPr id="127" name="Grafik 13" descr="Ein Bild, das Text enthält.&#10;&#10;Beschreibung automatisch generiert."/>
              <p:cNvPicPr/>
              <p:nvPr/>
            </p:nvPicPr>
            <p:blipFill>
              <a:blip r:embed="rId4"/>
              <a:stretch/>
            </p:blipFill>
            <p:spPr>
              <a:xfrm>
                <a:off x="453600" y="2594880"/>
                <a:ext cx="5923080" cy="3815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8" name="Textfeld 14"/>
              <p:cNvSpPr/>
              <p:nvPr/>
            </p:nvSpPr>
            <p:spPr>
              <a:xfrm>
                <a:off x="3631680" y="4074120"/>
                <a:ext cx="2405520" cy="594360"/>
              </a:xfrm>
              <a:prstGeom prst="rect">
                <a:avLst/>
              </a:prstGeom>
              <a:gradFill rotWithShape="0">
                <a:gsLst>
                  <a:gs pos="0">
                    <a:srgbClr val="2988a1"/>
                  </a:gs>
                  <a:gs pos="80000">
                    <a:srgbClr val="36b0d1"/>
                  </a:gs>
                  <a:gs pos="100000">
                    <a:srgbClr val="34b3d5"/>
                  </a:gs>
                </a:gsLst>
                <a:lin ang="16200000"/>
              </a:gradFill>
              <a:ln>
                <a:solidFill>
                  <a:srgbClr val="46aac4"/>
                </a:solidFill>
                <a:round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/>
            </p:style>
            <p:txBody>
              <a:bodyPr numCol="1" spcCol="0" horzOverflow="overflow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chemeClr val="lt1"/>
                    </a:solidFill>
                    <a:latin typeface="Arial"/>
                  </a:rPr>
                  <a:t>Solution: </a:t>
                </a:r>
                <a:endParaRPr b="0" lang="en-US" sz="11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chemeClr val="lt1"/>
                    </a:solidFill>
                    <a:latin typeface="Arial"/>
                  </a:rPr>
                  <a:t>Declare Dependencies and </a:t>
                </a:r>
                <a:r>
                  <a:rPr b="0" lang="de-DE" sz="1100" spc="-1" strike="noStrike">
                    <a:solidFill>
                      <a:srgbClr val="ffff00"/>
                    </a:solidFill>
                    <a:latin typeface="Arial"/>
                  </a:rPr>
                  <a:t>document()</a:t>
                </a:r>
                <a:endParaRPr b="0" lang="en-US" sz="11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29" name="Gerade Verbindung mit Pfeil 15"/>
              <p:cNvCxnSpPr/>
              <p:nvPr/>
            </p:nvCxnSpPr>
            <p:spPr>
              <a:xfrm flipH="1" flipV="1">
                <a:off x="2273040" y="4374720"/>
                <a:ext cx="1380960" cy="35280"/>
              </a:xfrm>
              <a:prstGeom prst="straightConnector1">
                <a:avLst/>
              </a:prstGeom>
              <a:ln>
                <a:solidFill>
                  <a:srgbClr val="0067a7"/>
                </a:solidFill>
                <a:round/>
                <a:tailEnd len="med" type="triangle" w="med"/>
              </a:ln>
            </p:spPr>
          </p:cxnSp>
        </p:grpSp>
        <p:sp>
          <p:nvSpPr>
            <p:cNvPr id="130" name="Textfeld 17"/>
            <p:cNvSpPr/>
            <p:nvPr/>
          </p:nvSpPr>
          <p:spPr>
            <a:xfrm>
              <a:off x="6581520" y="4286160"/>
              <a:ext cx="2331720" cy="730440"/>
            </a:xfrm>
            <a:prstGeom prst="rect">
              <a:avLst/>
            </a:prstGeom>
            <a:gradFill rotWithShape="0">
              <a:gsLst>
                <a:gs pos="0">
                  <a:srgbClr val="2988a1"/>
                </a:gs>
                <a:gs pos="80000">
                  <a:srgbClr val="36b0d1"/>
                </a:gs>
                <a:gs pos="100000">
                  <a:srgbClr val="34b3d5"/>
                </a:gs>
              </a:gsLst>
              <a:lin ang="16200000"/>
            </a:gradFill>
            <a:ln>
              <a:solidFill>
                <a:srgbClr val="46aac4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/>
          </p:style>
          <p:txBody>
            <a:bodyPr numCol="1" spcCol="0" horzOverflow="overflow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050" spc="-1" strike="noStrike">
                  <a:solidFill>
                    <a:srgbClr val="ffff00"/>
                  </a:solidFill>
                  <a:latin typeface="Arial"/>
                </a:rPr>
                <a:t>Devtools::document()</a:t>
              </a:r>
              <a:r>
                <a:rPr b="0" lang="de-DE" sz="1050" spc="-1" strike="noStrike">
                  <a:solidFill>
                    <a:schemeClr val="lt1"/>
                  </a:solidFill>
                  <a:latin typeface="Arial"/>
                </a:rPr>
                <a:t> scans packages  and updates the NAMESPACE-File based on @Import or @ImportFrom</a:t>
              </a:r>
              <a:endParaRPr b="0" lang="en-US" sz="105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1" name="Textfeld 19"/>
          <p:cNvSpPr/>
          <p:nvPr/>
        </p:nvSpPr>
        <p:spPr>
          <a:xfrm>
            <a:off x="6507720" y="5254200"/>
            <a:ext cx="2442240" cy="914040"/>
          </a:xfrm>
          <a:prstGeom prst="rect">
            <a:avLst/>
          </a:prstGeom>
          <a:gradFill rotWithShape="0">
            <a:gsLst>
              <a:gs pos="0">
                <a:srgbClr val="cc6d20"/>
              </a:gs>
              <a:gs pos="80000">
                <a:srgbClr val="ff9033"/>
              </a:gs>
              <a:gs pos="100000">
                <a:srgbClr val="ff9135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ffff00"/>
                </a:solidFill>
                <a:latin typeface="Arial"/>
              </a:rPr>
              <a:t>!</a:t>
            </a:r>
            <a:r>
              <a:rPr b="0" lang="de-DE" sz="1800" spc="-1" strike="noStrike">
                <a:solidFill>
                  <a:schemeClr val="lt1"/>
                </a:solidFill>
                <a:latin typeface="Arial"/>
              </a:rPr>
              <a:t> Do </a:t>
            </a:r>
            <a:r>
              <a:rPr b="0" lang="de-DE" sz="1800" spc="-1" strike="noStrike" u="sng">
                <a:solidFill>
                  <a:schemeClr val="lt1"/>
                </a:solidFill>
                <a:uFillTx/>
                <a:latin typeface="Arial"/>
              </a:rPr>
              <a:t>not</a:t>
            </a:r>
            <a:r>
              <a:rPr b="0" lang="de-DE" sz="1800" spc="-1" strike="noStrike">
                <a:solidFill>
                  <a:schemeClr val="lt1"/>
                </a:solidFill>
                <a:latin typeface="Arial"/>
              </a:rPr>
              <a:t> edit the NAMESPACE-File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chemeClr val="lt1"/>
                </a:solidFill>
                <a:latin typeface="Arial"/>
              </a:rPr>
              <a:t>Manually!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/>
          </p:nvPr>
        </p:nvSpPr>
        <p:spPr>
          <a:xfrm>
            <a:off x="684360" y="549360"/>
            <a:ext cx="676728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3"/>
                </a:solidFill>
                <a:latin typeface="Arial"/>
              </a:rPr>
              <a:t>Dependencies and the DESCRIPTION-File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84360" y="2000880"/>
            <a:ext cx="7488000" cy="927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1" lang="de-DE" sz="1500" spc="-1" strike="noStrike">
                <a:solidFill>
                  <a:schemeClr val="accent1"/>
                </a:solidFill>
                <a:latin typeface="Arial"/>
              </a:rPr>
              <a:t>Dependencies are specified in </a:t>
            </a:r>
            <a:r>
              <a:rPr b="1" lang="de-DE" sz="1500" spc="-1" strike="noStrike">
                <a:solidFill>
                  <a:srgbClr val="7030a0"/>
                </a:solidFill>
                <a:latin typeface="Arial"/>
              </a:rPr>
              <a:t>NAMESPACE</a:t>
            </a:r>
            <a:r>
              <a:rPr b="1" lang="de-DE" sz="1500" spc="-1" strike="noStrike">
                <a:solidFill>
                  <a:schemeClr val="accent1"/>
                </a:solidFill>
                <a:latin typeface="Arial"/>
              </a:rPr>
              <a:t> and </a:t>
            </a:r>
            <a:r>
              <a:rPr b="1" lang="de-DE" sz="1500" spc="-1" strike="noStrike">
                <a:solidFill>
                  <a:srgbClr val="7030a0"/>
                </a:solidFill>
                <a:latin typeface="Arial"/>
              </a:rPr>
              <a:t>DESCRIPTION</a:t>
            </a:r>
            <a:r>
              <a:rPr b="1" lang="de-DE" sz="1500" spc="-1" strike="noStrike">
                <a:solidFill>
                  <a:schemeClr val="accent1"/>
                </a:solidFill>
                <a:latin typeface="Arial"/>
              </a:rPr>
              <a:t>-File</a:t>
            </a:r>
            <a:endParaRPr b="0" lang="de-DE" sz="15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 idx="24"/>
          </p:nvPr>
        </p:nvSpPr>
        <p:spPr>
          <a:xfrm>
            <a:off x="45720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C8AB24BF-23BA-4BD9-AE36-E18F7E645A54}" type="datetime1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14.05.2024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sldNum" idx="25"/>
          </p:nvPr>
        </p:nvSpPr>
        <p:spPr>
          <a:xfrm>
            <a:off x="675972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898989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70D7C5-7359-4D97-B9EB-E2400EB70ECD}" type="slidenum">
              <a:rPr b="0" lang="de-DE" sz="1200" spc="-1" strike="noStrike">
                <a:solidFill>
                  <a:srgbClr val="898989"/>
                </a:solidFill>
                <a:latin typeface="Arial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36" name="Gruppieren 8"/>
          <p:cNvGrpSpPr/>
          <p:nvPr/>
        </p:nvGrpSpPr>
        <p:grpSpPr>
          <a:xfrm>
            <a:off x="684000" y="2967120"/>
            <a:ext cx="5814000" cy="2723760"/>
            <a:chOff x="684000" y="2967120"/>
            <a:chExt cx="5814000" cy="2723760"/>
          </a:xfrm>
        </p:grpSpPr>
        <p:pic>
          <p:nvPicPr>
            <p:cNvPr id="137" name="Grafik 7" descr="Ein Bild, das Text, Im Haus, Screenshot enthält.&#10;&#10;Beschreibung automatisch generiert."/>
            <p:cNvPicPr/>
            <p:nvPr/>
          </p:nvPicPr>
          <p:blipFill>
            <a:blip r:embed="rId1"/>
            <a:stretch/>
          </p:blipFill>
          <p:spPr>
            <a:xfrm>
              <a:off x="684000" y="2967120"/>
              <a:ext cx="5683320" cy="1909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8" name="Textfeld 7"/>
            <p:cNvSpPr/>
            <p:nvPr/>
          </p:nvSpPr>
          <p:spPr>
            <a:xfrm>
              <a:off x="700560" y="5051160"/>
              <a:ext cx="5797440" cy="6397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numCol="1" spcCol="0" horzOverflow="overflow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chemeClr val="dk1"/>
                  </a:solidFill>
                  <a:latin typeface="Arial"/>
                </a:rPr>
                <a:t>NAMESPACE-File alone is not enough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chemeClr val="dk1"/>
                  </a:solidFill>
                  <a:latin typeface="Arial"/>
                </a:rPr>
                <a:t>You need to edit the </a:t>
              </a:r>
              <a:r>
                <a:rPr b="0" lang="de-DE" sz="1800" spc="-1" strike="noStrike">
                  <a:solidFill>
                    <a:srgbClr val="7030a0"/>
                  </a:solidFill>
                  <a:latin typeface="Arial"/>
                </a:rPr>
                <a:t>DESCRIPTION</a:t>
              </a:r>
              <a:r>
                <a:rPr b="0" lang="de-DE" sz="1800" spc="-1" strike="noStrike">
                  <a:solidFill>
                    <a:schemeClr val="dk1"/>
                  </a:solidFill>
                  <a:latin typeface="Arial"/>
                </a:rPr>
                <a:t>-File!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9" name="Textfeld 10"/>
          <p:cNvSpPr/>
          <p:nvPr/>
        </p:nvSpPr>
        <p:spPr>
          <a:xfrm>
            <a:off x="6111360" y="6387840"/>
            <a:ext cx="29401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222222"/>
                </a:solidFill>
                <a:latin typeface="Arial"/>
                <a:ea typeface="Arial"/>
              </a:rPr>
              <a:t>R Core Team. (2021). Writing R extensions. </a:t>
            </a:r>
            <a:r>
              <a:rPr b="0" i="1" lang="de-DE" sz="800" spc="-1" strike="noStrike">
                <a:solidFill>
                  <a:srgbClr val="222222"/>
                </a:solidFill>
                <a:latin typeface="Arial"/>
                <a:ea typeface="Arial"/>
              </a:rPr>
              <a:t>R Foundation for Statistical Computing, Vienna, Austria. URL https://CRAN. R-Project. org/doc/manuals/R-exts. html</a:t>
            </a:r>
            <a:r>
              <a:rPr b="0" lang="de-DE" sz="800" spc="-1" strike="noStrike">
                <a:solidFill>
                  <a:srgbClr val="222222"/>
                </a:solidFill>
                <a:latin typeface="Arial"/>
                <a:ea typeface="Arial"/>
              </a:rPr>
              <a:t>.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feld 3"/>
          <p:cNvSpPr/>
          <p:nvPr/>
        </p:nvSpPr>
        <p:spPr>
          <a:xfrm>
            <a:off x="1521000" y="6415560"/>
            <a:ext cx="2423880" cy="5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chemeClr val="dk1"/>
                </a:solidFill>
                <a:latin typeface="Arial"/>
              </a:rPr>
              <a:t>https://blog.thatbuthow.com/how-r-searches-and-finds-stuff/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chemeClr val="dk1"/>
                </a:solidFill>
                <a:latin typeface="Arial"/>
              </a:rPr>
              <a:t>01.05.2023 17:19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1" name="Gruppieren 12"/>
          <p:cNvGrpSpPr/>
          <p:nvPr/>
        </p:nvGrpSpPr>
        <p:grpSpPr>
          <a:xfrm>
            <a:off x="656280" y="2908080"/>
            <a:ext cx="8238240" cy="3475440"/>
            <a:chOff x="656280" y="2908080"/>
            <a:chExt cx="8238240" cy="3475440"/>
          </a:xfrm>
        </p:grpSpPr>
        <p:sp>
          <p:nvSpPr>
            <p:cNvPr id="142" name="Textfeld 9"/>
            <p:cNvSpPr/>
            <p:nvPr/>
          </p:nvSpPr>
          <p:spPr>
            <a:xfrm>
              <a:off x="5337000" y="3180240"/>
              <a:ext cx="3557520" cy="3108600"/>
            </a:xfrm>
            <a:prstGeom prst="rect">
              <a:avLst/>
            </a:prstGeom>
            <a:gradFill rotWithShape="0">
              <a:gsLst>
                <a:gs pos="0">
                  <a:srgbClr val="f5efe0"/>
                </a:gs>
                <a:gs pos="35000">
                  <a:srgbClr val="f7f4e8"/>
                </a:gs>
                <a:gs pos="100000">
                  <a:srgbClr val="fcf9f5"/>
                </a:gs>
              </a:gsLst>
              <a:lin ang="16200000"/>
            </a:gradFill>
            <a:ln>
              <a:solidFill>
                <a:srgbClr val="d7d3c7"/>
              </a:solidFill>
              <a:round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numCol="1" spcCol="0" horzOverflow="overflow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chemeClr val="dk1"/>
                  </a:solidFill>
                  <a:latin typeface="Arial"/>
                </a:rPr>
                <a:t>Imports</a:t>
              </a:r>
              <a:r>
                <a:rPr b="0" lang="de-DE" sz="1800" spc="-1" strike="noStrike">
                  <a:solidFill>
                    <a:schemeClr val="dk1"/>
                  </a:solidFill>
                  <a:latin typeface="Arial"/>
                </a:rPr>
                <a:t> 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DE" sz="1200" spc="-1" strike="noStrike">
                  <a:solidFill>
                    <a:schemeClr val="dk1"/>
                  </a:solidFill>
                  <a:latin typeface="Arial"/>
                </a:rPr>
                <a:t>packages that are required for your package to function properly.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marL="171360" indent="-17136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0" lang="de-DE" sz="1200" spc="-1" strike="noStrike">
                  <a:solidFill>
                    <a:schemeClr val="dk1"/>
                  </a:solidFill>
                  <a:latin typeface="Arial"/>
                </a:rPr>
                <a:t>Only loads the packages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chemeClr val="dk1"/>
                  </a:solidFill>
                  <a:latin typeface="Arial"/>
                </a:rPr>
                <a:t>Depends</a:t>
              </a:r>
              <a:r>
                <a:rPr b="0" lang="de-DE" sz="1800" spc="-1" strike="noStrike">
                  <a:solidFill>
                    <a:schemeClr val="dk1"/>
                  </a:solidFill>
                  <a:latin typeface="Arial"/>
                </a:rPr>
                <a:t>  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DE" sz="1200" spc="-1" strike="noStrike">
                  <a:solidFill>
                    <a:schemeClr val="dk1"/>
                  </a:solidFill>
                  <a:latin typeface="Arial"/>
                </a:rPr>
                <a:t> </a:t>
              </a:r>
              <a:r>
                <a:rPr b="0" lang="de-DE" sz="1200" spc="-1" strike="noStrike">
                  <a:solidFill>
                    <a:schemeClr val="dk1"/>
                  </a:solidFill>
                  <a:latin typeface="Arial"/>
                </a:rPr>
                <a:t>This field is used to list packages that are required for your package to function properly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marL="171360" indent="-17136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0" lang="de-DE" sz="1200" spc="-1" strike="noStrike">
                  <a:solidFill>
                    <a:schemeClr val="dk1"/>
                  </a:solidFill>
                  <a:latin typeface="Arial"/>
                </a:rPr>
                <a:t>Loads and </a:t>
              </a:r>
              <a:r>
                <a:rPr b="0" lang="de-DE" sz="1200" spc="-1" strike="noStrike">
                  <a:solidFill>
                    <a:srgbClr val="7030a0"/>
                  </a:solidFill>
                  <a:latin typeface="Arial"/>
                </a:rPr>
                <a:t>attaches</a:t>
              </a:r>
              <a:r>
                <a:rPr b="0" lang="de-DE" sz="1200" spc="-1" strike="noStrike">
                  <a:solidFill>
                    <a:schemeClr val="dk1"/>
                  </a:solidFill>
                  <a:latin typeface="Arial"/>
                </a:rPr>
                <a:t> to search path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chemeClr val="dk1"/>
                  </a:solidFill>
                  <a:latin typeface="Arial"/>
                </a:rPr>
                <a:t>Suggests </a:t>
              </a:r>
              <a:r>
                <a:rPr b="0" lang="de-DE" sz="1200" spc="-1" strike="noStrike">
                  <a:solidFill>
                    <a:schemeClr val="dk1"/>
                  </a:solidFill>
                  <a:latin typeface="Arial"/>
                </a:rPr>
                <a:t>-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DE" sz="1200" spc="-1" strike="noStrike">
                  <a:solidFill>
                    <a:schemeClr val="dk1"/>
                  </a:solidFill>
                  <a:latin typeface="Arial"/>
                </a:rPr>
                <a:t>This field is used to list packages that are </a:t>
              </a:r>
              <a:r>
                <a:rPr b="0" lang="de-DE" sz="1200" spc="-1" strike="noStrike" u="sng">
                  <a:solidFill>
                    <a:schemeClr val="dk1"/>
                  </a:solidFill>
                  <a:uFillTx/>
                  <a:latin typeface="Arial"/>
                </a:rPr>
                <a:t>not </a:t>
              </a:r>
              <a:r>
                <a:rPr b="0" lang="de-DE" sz="1200" spc="-1" strike="noStrike">
                  <a:solidFill>
                    <a:schemeClr val="dk1"/>
                  </a:solidFill>
                  <a:latin typeface="Arial"/>
                </a:rPr>
                <a:t>required for your package to function properly, but may be useful for the user.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marL="171360" indent="-17136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0" lang="de-DE" sz="1200" spc="-1" strike="noStrike">
                  <a:solidFill>
                    <a:schemeClr val="dk1"/>
                  </a:solidFill>
                  <a:latin typeface="Arial"/>
                </a:rPr>
                <a:t>Packages required for </a:t>
              </a:r>
              <a:r>
                <a:rPr b="0" lang="de-DE" sz="1200" spc="-1" strike="noStrike">
                  <a:solidFill>
                    <a:srgbClr val="7030a0"/>
                  </a:solidFill>
                  <a:latin typeface="Arial"/>
                </a:rPr>
                <a:t>Examples 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43" name="Grafik 12" descr="Ein Bild, das Text enthält.&#10;&#10;Beschreibung automatisch generiert."/>
            <p:cNvPicPr/>
            <p:nvPr/>
          </p:nvPicPr>
          <p:blipFill>
            <a:blip r:embed="rId2"/>
            <a:stretch/>
          </p:blipFill>
          <p:spPr>
            <a:xfrm>
              <a:off x="656280" y="2908080"/>
              <a:ext cx="4678560" cy="3475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4" name="Textfeld 13"/>
          <p:cNvSpPr/>
          <p:nvPr/>
        </p:nvSpPr>
        <p:spPr>
          <a:xfrm>
            <a:off x="2120040" y="4525920"/>
            <a:ext cx="3087720" cy="1159560"/>
          </a:xfrm>
          <a:prstGeom prst="rect">
            <a:avLst/>
          </a:prstGeom>
          <a:solidFill>
            <a:srgbClr val="dcd8cc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ff"/>
                </a:solidFill>
                <a:latin typeface="Lucida Console"/>
              </a:rPr>
              <a:t>library(usethis)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ff"/>
                </a:solidFill>
                <a:latin typeface="Lucida Console"/>
              </a:rPr>
              <a:t>usethis::use_package("dplyr",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ff"/>
                </a:solidFill>
                <a:latin typeface="Lucida Console"/>
              </a:rPr>
              <a:t>type="Imports")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ff"/>
                </a:solidFill>
                <a:latin typeface="Lucida Console"/>
              </a:rPr>
              <a:t>usethis::use_package("ggplot2",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ff"/>
                </a:solidFill>
                <a:latin typeface="Lucida Console"/>
              </a:rPr>
              <a:t>type="Imports",min_version = "3.4.1")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Grafik 15" descr="Ein Bild, das Text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656280" y="2905920"/>
            <a:ext cx="4577040" cy="334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/>
          </p:nvPr>
        </p:nvSpPr>
        <p:spPr>
          <a:xfrm>
            <a:off x="684360" y="549360"/>
            <a:ext cx="676728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3"/>
                </a:solidFill>
                <a:latin typeface="Arial"/>
              </a:rPr>
              <a:t>Set up the package DESCRIPTION File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84360" y="2000880"/>
            <a:ext cx="7488000" cy="927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chemeClr val="accent1"/>
                </a:solidFill>
                <a:latin typeface="Arial"/>
              </a:rPr>
              <a:t>CRAN requires a complete and informative DESCRIPTION file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84360" y="2928960"/>
            <a:ext cx="7488000" cy="3379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dt" idx="26"/>
          </p:nvPr>
        </p:nvSpPr>
        <p:spPr>
          <a:xfrm>
            <a:off x="45720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E1EB340B-0B3E-442C-B59D-A1C76897B4AA}" type="datetime1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14.05.2024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sldNum" idx="27"/>
          </p:nvPr>
        </p:nvSpPr>
        <p:spPr>
          <a:xfrm>
            <a:off x="675972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898989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B0406B6-25ED-4069-BEBB-FC295C4C74A8}" type="slidenum">
              <a:rPr b="0" lang="de-DE" sz="1200" spc="-1" strike="noStrike">
                <a:solidFill>
                  <a:srgbClr val="898989"/>
                </a:solidFill>
                <a:latin typeface="Arial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1" name="Grafik 7" descr="Ein Bild, das Text enthält.&#10;&#10;Beschreibung automatisch generiert."/>
          <p:cNvPicPr/>
          <p:nvPr/>
        </p:nvPicPr>
        <p:blipFill>
          <a:blip r:embed="rId1"/>
          <a:stretch/>
        </p:blipFill>
        <p:spPr>
          <a:xfrm>
            <a:off x="628560" y="2961000"/>
            <a:ext cx="5673960" cy="2281320"/>
          </a:xfrm>
          <a:prstGeom prst="rect">
            <a:avLst/>
          </a:prstGeom>
          <a:ln w="0">
            <a:noFill/>
          </a:ln>
        </p:spPr>
      </p:pic>
      <p:sp>
        <p:nvSpPr>
          <p:cNvPr id="152" name="Textfeld 7"/>
          <p:cNvSpPr/>
          <p:nvPr/>
        </p:nvSpPr>
        <p:spPr>
          <a:xfrm>
            <a:off x="6083640" y="3235320"/>
            <a:ext cx="243324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ff"/>
                </a:solidFill>
                <a:latin typeface="Lucida Console"/>
              </a:rPr>
              <a:t>usethis::use_version()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ff"/>
                </a:solidFill>
                <a:latin typeface="Lucida Console"/>
              </a:rPr>
              <a:t>usethis::use_lgpl_license()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feld 8"/>
          <p:cNvSpPr/>
          <p:nvPr/>
        </p:nvSpPr>
        <p:spPr>
          <a:xfrm>
            <a:off x="4397040" y="4000680"/>
            <a:ext cx="4285800" cy="10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chemeClr val="dk1"/>
                </a:solidFill>
                <a:latin typeface="Arial"/>
              </a:rPr>
              <a:t>Description field: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chemeClr val="dk1"/>
                </a:solidFill>
                <a:latin typeface="Arial"/>
              </a:rPr>
              <a:t>One paragraph description </a:t>
            </a:r>
            <a:r>
              <a:rPr b="0" lang="de-DE" sz="1000" spc="-1" strike="noStrike">
                <a:solidFill>
                  <a:srgbClr val="212121"/>
                </a:solidFill>
                <a:latin typeface="Arial"/>
              </a:rPr>
              <a:t>of</a:t>
            </a:r>
            <a:br>
              <a:rPr sz="1000"/>
            </a:br>
            <a:r>
              <a:rPr b="0" lang="de-DE" sz="1000" spc="-1" strike="noStrike">
                <a:solidFill>
                  <a:srgbClr val="212121"/>
                </a:solidFill>
                <a:latin typeface="Arial"/>
              </a:rPr>
              <a:t>what the package does and why it may be useful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12121"/>
              </a:buClr>
              <a:buFont typeface="Wingdings" charset="2"/>
              <a:buChar char=""/>
            </a:pPr>
            <a:r>
              <a:rPr b="0" lang="de-DE" sz="1000" spc="-1" strike="noStrike">
                <a:solidFill>
                  <a:srgbClr val="212121"/>
                </a:solidFill>
                <a:latin typeface="Arial"/>
              </a:rPr>
              <a:t>details</a:t>
            </a:r>
            <a:br>
              <a:rPr sz="1000"/>
            </a:br>
            <a:r>
              <a:rPr b="0" lang="de-DE" sz="1000" spc="-1" strike="noStrike">
                <a:solidFill>
                  <a:srgbClr val="212121"/>
                </a:solidFill>
                <a:latin typeface="Arial"/>
              </a:rPr>
              <a:t>about the package functionality and implemented methods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12121"/>
              </a:buClr>
              <a:buFont typeface="Wingdings" charset="2"/>
              <a:buChar char=""/>
            </a:pPr>
            <a:r>
              <a:rPr b="0" lang="de-DE" sz="1000" spc="-1" strike="noStrike">
                <a:solidFill>
                  <a:srgbClr val="212121"/>
                </a:solidFill>
                <a:latin typeface="Arial"/>
              </a:rPr>
              <a:t>package names, software names and API  names = </a:t>
            </a:r>
            <a:r>
              <a:rPr b="0" lang="de-DE" sz="1000" spc="-1" strike="noStrike">
                <a:solidFill>
                  <a:srgbClr val="7030a0"/>
                </a:solidFill>
                <a:latin typeface="Arial"/>
              </a:rPr>
              <a:t>single quotes 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feld 9"/>
          <p:cNvSpPr/>
          <p:nvPr/>
        </p:nvSpPr>
        <p:spPr>
          <a:xfrm>
            <a:off x="4397040" y="5447520"/>
            <a:ext cx="501408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212121"/>
                </a:solidFill>
                <a:latin typeface="Arial"/>
              </a:rPr>
              <a:t>Please do not start the description with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212121"/>
                </a:solidFill>
                <a:latin typeface="Arial"/>
              </a:rPr>
              <a:t>"</a:t>
            </a:r>
            <a:r>
              <a:rPr b="0" lang="de-DE" sz="1000" spc="-1" strike="noStrike">
                <a:solidFill>
                  <a:srgbClr val="7030a0"/>
                </a:solidFill>
                <a:latin typeface="Arial"/>
              </a:rPr>
              <a:t>This package</a:t>
            </a:r>
            <a:r>
              <a:rPr b="0" lang="de-DE" sz="1000" spc="-1" strike="noStrike">
                <a:solidFill>
                  <a:srgbClr val="212121"/>
                </a:solidFill>
                <a:latin typeface="Arial"/>
              </a:rPr>
              <a:t>",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212121"/>
                </a:solidFill>
                <a:latin typeface="Arial"/>
              </a:rPr>
              <a:t> </a:t>
            </a:r>
            <a:r>
              <a:rPr b="0" lang="de-DE" sz="1000" spc="-1" strike="noStrike">
                <a:solidFill>
                  <a:srgbClr val="212121"/>
                </a:solidFill>
                <a:latin typeface="Arial"/>
              </a:rPr>
              <a:t>"</a:t>
            </a:r>
            <a:r>
              <a:rPr b="0" lang="de-DE" sz="1000" spc="-1" strike="noStrike">
                <a:solidFill>
                  <a:srgbClr val="00b0f0"/>
                </a:solidFill>
                <a:latin typeface="Arial"/>
              </a:rPr>
              <a:t>Functions for</a:t>
            </a:r>
            <a:r>
              <a:rPr b="0" lang="de-DE" sz="1000" spc="-1" strike="noStrike">
                <a:solidFill>
                  <a:srgbClr val="212121"/>
                </a:solidFill>
                <a:latin typeface="Arial"/>
              </a:rPr>
              <a:t>", 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b050"/>
                </a:solidFill>
                <a:latin typeface="Arial"/>
              </a:rPr>
              <a:t>package name</a:t>
            </a:r>
            <a:r>
              <a:rPr b="0" lang="de-DE" sz="1000" spc="-1" strike="noStrike">
                <a:solidFill>
                  <a:srgbClr val="212121"/>
                </a:solidFill>
                <a:latin typeface="Arial"/>
              </a:rPr>
              <a:t>, 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2060"/>
                </a:solidFill>
                <a:latin typeface="Arial"/>
              </a:rPr>
              <a:t>title</a:t>
            </a:r>
            <a:r>
              <a:rPr b="0" lang="de-DE" sz="1000" spc="-1" strike="noStrike">
                <a:solidFill>
                  <a:srgbClr val="212121"/>
                </a:solidFill>
                <a:latin typeface="Arial"/>
              </a:rPr>
              <a:t> or similar.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/>
          </p:nvPr>
        </p:nvSpPr>
        <p:spPr>
          <a:xfrm>
            <a:off x="684360" y="549360"/>
            <a:ext cx="676728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3"/>
                </a:solidFill>
                <a:latin typeface="Arial"/>
              </a:rPr>
              <a:t> </a:t>
            </a:r>
            <a:r>
              <a:rPr b="0" lang="de-DE" sz="1800" spc="-1" strike="noStrike">
                <a:solidFill>
                  <a:schemeClr val="accent3"/>
                </a:solidFill>
                <a:latin typeface="Arial"/>
              </a:rPr>
              <a:t>check and build the package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84360" y="1445040"/>
            <a:ext cx="3376800" cy="4789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2 Methods to check your package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ff"/>
                </a:solidFill>
                <a:latin typeface="Arial"/>
              </a:rPr>
              <a:t>devtools::check()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ff"/>
                </a:solidFill>
                <a:latin typeface="Arial"/>
              </a:rPr>
              <a:t>Using RStudio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ff"/>
                </a:solidFill>
                <a:latin typeface="Arial"/>
              </a:rPr>
              <a:t>       </a:t>
            </a:r>
            <a:r>
              <a:rPr b="0" lang="de-DE" sz="1800" spc="-1" strike="noStrike">
                <a:solidFill>
                  <a:srgbClr val="0000ff"/>
                </a:solidFill>
                <a:latin typeface="Arial"/>
              </a:rPr>
              <a:t>Build -&gt; Check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de-DE" sz="1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de-DE" sz="1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dt" idx="28"/>
          </p:nvPr>
        </p:nvSpPr>
        <p:spPr>
          <a:xfrm>
            <a:off x="45720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62167A8A-E384-40E6-BB67-002B95346486}" type="datetime1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14.05.2024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 idx="29"/>
          </p:nvPr>
        </p:nvSpPr>
        <p:spPr>
          <a:xfrm>
            <a:off x="675972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898989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02B1FEA-2B73-460E-8168-CD71F6A6EE22}" type="slidenum">
              <a:rPr b="0" lang="de-DE" sz="1200" spc="-1" strike="noStrike">
                <a:solidFill>
                  <a:srgbClr val="898989"/>
                </a:solidFill>
                <a:latin typeface="Arial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59" name="Gruppieren 8"/>
          <p:cNvGrpSpPr/>
          <p:nvPr/>
        </p:nvGrpSpPr>
        <p:grpSpPr>
          <a:xfrm>
            <a:off x="324360" y="4964040"/>
            <a:ext cx="4300560" cy="1208520"/>
            <a:chOff x="324360" y="4964040"/>
            <a:chExt cx="4300560" cy="1208520"/>
          </a:xfrm>
        </p:grpSpPr>
        <p:pic>
          <p:nvPicPr>
            <p:cNvPr id="160" name="Grafik 7" descr=""/>
            <p:cNvPicPr/>
            <p:nvPr/>
          </p:nvPicPr>
          <p:blipFill>
            <a:blip r:embed="rId1"/>
            <a:stretch/>
          </p:blipFill>
          <p:spPr>
            <a:xfrm>
              <a:off x="324360" y="4964040"/>
              <a:ext cx="4300560" cy="846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1" name="Textfeld 7"/>
            <p:cNvSpPr/>
            <p:nvPr/>
          </p:nvSpPr>
          <p:spPr>
            <a:xfrm>
              <a:off x="912600" y="5807160"/>
              <a:ext cx="2976840" cy="365400"/>
            </a:xfrm>
            <a:prstGeom prst="rect">
              <a:avLst/>
            </a:prstGeom>
            <a:solidFill>
              <a:srgbClr val="c00000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 numCol="1" spcCol="0" horzOverflow="overflow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chemeClr val="lt1"/>
                  </a:solidFill>
                  <a:latin typeface="Arial"/>
                </a:rPr>
                <a:t>GOAL !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62" name="Textfeld 9"/>
          <p:cNvSpPr/>
          <p:nvPr/>
        </p:nvSpPr>
        <p:spPr>
          <a:xfrm>
            <a:off x="4682520" y="1456560"/>
            <a:ext cx="4129200" cy="42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CRAN requires a </a:t>
            </a:r>
            <a:r>
              <a:rPr b="0" lang="de-DE" sz="1800" spc="-1" strike="noStrike">
                <a:solidFill>
                  <a:srgbClr val="00b050"/>
                </a:solidFill>
                <a:latin typeface="Arial"/>
              </a:rPr>
              <a:t>R CMD build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2 Methods to build your package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ff"/>
              </a:buClr>
              <a:buFont typeface="OpenSymbol"/>
              <a:buAutoNum type="arabicPeriod"/>
            </a:pPr>
            <a:r>
              <a:rPr b="0" lang="de-DE" sz="1800" spc="-1" strike="noStrike">
                <a:solidFill>
                  <a:srgbClr val="0000ff"/>
                </a:solidFill>
                <a:latin typeface="Arial"/>
              </a:rPr>
              <a:t>devtools::build()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ff"/>
              </a:buClr>
              <a:buFont typeface="OpenSymbol"/>
              <a:buAutoNum type="arabicPeriod"/>
            </a:pPr>
            <a:r>
              <a:rPr b="0" lang="de-DE" sz="1800" spc="-1" strike="noStrike">
                <a:solidFill>
                  <a:srgbClr val="0000ff"/>
                </a:solidFill>
                <a:latin typeface="Arial"/>
              </a:rPr>
              <a:t>Using RStudio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ff"/>
                </a:solidFill>
                <a:latin typeface="Arial"/>
              </a:rPr>
              <a:t>   </a:t>
            </a:r>
            <a:r>
              <a:rPr b="0" lang="de-DE" sz="1800" spc="-1" strike="noStrike">
                <a:solidFill>
                  <a:srgbClr val="0000ff"/>
                </a:solidFill>
                <a:latin typeface="Arial"/>
              </a:rPr>
              <a:t>Build -&gt; Build Source Package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2060"/>
                </a:solidFill>
                <a:latin typeface="Arial"/>
              </a:rPr>
              <a:t>This will generate a </a:t>
            </a:r>
            <a:r>
              <a:rPr b="0" lang="de-DE" sz="1800" spc="-1" strike="noStrike">
                <a:solidFill>
                  <a:srgbClr val="7030a0"/>
                </a:solidFill>
                <a:latin typeface="Arial"/>
              </a:rPr>
              <a:t>.tar.gz</a:t>
            </a:r>
            <a:r>
              <a:rPr b="0" lang="de-DE" sz="1800" spc="-1" strike="noStrike">
                <a:solidFill>
                  <a:srgbClr val="002060"/>
                </a:solidFill>
                <a:latin typeface="Arial"/>
              </a:rPr>
              <a:t> file which can be submitted to CRAN.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/>
          </p:nvPr>
        </p:nvSpPr>
        <p:spPr>
          <a:xfrm>
            <a:off x="684360" y="549360"/>
            <a:ext cx="676728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3"/>
                </a:solidFill>
                <a:latin typeface="Arial"/>
              </a:rPr>
              <a:t>Commom Mistake #1 – character limits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84360" y="2000880"/>
            <a:ext cx="7488000" cy="927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chemeClr val="accent1"/>
                </a:solidFill>
                <a:latin typeface="Arial"/>
              </a:rPr>
              <a:t>R documentation has a maximum line width of 100 characters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84360" y="5445360"/>
            <a:ext cx="6298920" cy="770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The print-function exceeds 100 characters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dt" idx="30"/>
          </p:nvPr>
        </p:nvSpPr>
        <p:spPr>
          <a:xfrm>
            <a:off x="45720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883CA308-887C-4784-8980-7B0EF63A457E}" type="datetime1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14.05.2024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sldNum" idx="31"/>
          </p:nvPr>
        </p:nvSpPr>
        <p:spPr>
          <a:xfrm>
            <a:off x="675972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898989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3A3FBA0-B3C4-48F5-AB39-6402CBC20A5F}" type="slidenum">
              <a:rPr b="0" lang="de-DE" sz="1200" spc="-1" strike="noStrike">
                <a:solidFill>
                  <a:srgbClr val="898989"/>
                </a:solidFill>
                <a:latin typeface="Arial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8" name="Grafik 7" descr="Ein Bild, das Text enthält.&#10;&#10;Beschreibung automatisch generiert."/>
          <p:cNvPicPr/>
          <p:nvPr/>
        </p:nvPicPr>
        <p:blipFill>
          <a:blip r:embed="rId1"/>
          <a:stretch/>
        </p:blipFill>
        <p:spPr>
          <a:xfrm>
            <a:off x="684000" y="2926440"/>
            <a:ext cx="7775640" cy="2332080"/>
          </a:xfrm>
          <a:prstGeom prst="rect">
            <a:avLst/>
          </a:prstGeom>
          <a:ln w="0">
            <a:noFill/>
          </a:ln>
        </p:spPr>
      </p:pic>
      <p:pic>
        <p:nvPicPr>
          <p:cNvPr id="169" name="Grafik 8" descr="Ein Bild, das Text enthält.&#10;&#10;Beschreibung automatisch generiert."/>
          <p:cNvPicPr/>
          <p:nvPr/>
        </p:nvPicPr>
        <p:blipFill>
          <a:blip r:embed="rId2"/>
          <a:stretch/>
        </p:blipFill>
        <p:spPr>
          <a:xfrm>
            <a:off x="684000" y="2883960"/>
            <a:ext cx="5333040" cy="2186640"/>
          </a:xfrm>
          <a:prstGeom prst="rect">
            <a:avLst/>
          </a:prstGeom>
          <a:ln w="0">
            <a:noFill/>
          </a:ln>
        </p:spPr>
      </p:pic>
      <p:grpSp>
        <p:nvGrpSpPr>
          <p:cNvPr id="170" name="Gruppieren 11"/>
          <p:cNvGrpSpPr/>
          <p:nvPr/>
        </p:nvGrpSpPr>
        <p:grpSpPr>
          <a:xfrm>
            <a:off x="684000" y="1456560"/>
            <a:ext cx="7913880" cy="4558320"/>
            <a:chOff x="684000" y="1456560"/>
            <a:chExt cx="7913880" cy="4558320"/>
          </a:xfrm>
        </p:grpSpPr>
        <p:pic>
          <p:nvPicPr>
            <p:cNvPr id="171" name="Grafik 10" descr="Ein Bild, das Text enthält.&#10;&#10;Beschreibung automatisch generiert."/>
            <p:cNvPicPr/>
            <p:nvPr/>
          </p:nvPicPr>
          <p:blipFill>
            <a:blip r:embed="rId3"/>
            <a:stretch/>
          </p:blipFill>
          <p:spPr>
            <a:xfrm>
              <a:off x="684000" y="2326680"/>
              <a:ext cx="7913880" cy="3688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2" name="Textfeld 10"/>
            <p:cNvSpPr/>
            <p:nvPr/>
          </p:nvSpPr>
          <p:spPr>
            <a:xfrm>
              <a:off x="1649880" y="1456560"/>
              <a:ext cx="5843520" cy="6397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6aab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chemeClr val="dk1"/>
                  </a:solidFill>
                  <a:latin typeface="Arial"/>
                </a:rPr>
                <a:t>Simple Solution – make sure the code doesn't exceed 100 characters.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/>
          </p:nvPr>
        </p:nvSpPr>
        <p:spPr>
          <a:xfrm>
            <a:off x="684360" y="549360"/>
            <a:ext cx="676728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3"/>
                </a:solidFill>
                <a:latin typeface="Arial"/>
              </a:rPr>
              <a:t>Commom Mistake #2 - ? + packagename doesn´t work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84360" y="2793600"/>
            <a:ext cx="7488000" cy="927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chemeClr val="accent1"/>
                </a:solidFill>
                <a:latin typeface="Arial"/>
              </a:rPr>
              <a:t>Each packages needs a package-level documentation!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chemeClr val="accent1"/>
                </a:solidFill>
                <a:latin typeface="Arial"/>
              </a:rPr>
              <a:t>And you need to provide the documentation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84360" y="1500120"/>
            <a:ext cx="7488000" cy="1112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r>
              <a:rPr b="0" lang="de-DE" sz="1800" spc="-1" strike="noStrike">
                <a:solidFill>
                  <a:srgbClr val="0000ff"/>
                </a:solidFill>
                <a:latin typeface="Arial"/>
              </a:rPr>
              <a:t>&gt; ?mypackage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r>
              <a:rPr b="0" lang="de-DE" sz="1800" spc="-1" strike="noStrike">
                <a:solidFill>
                  <a:srgbClr val="7030a0"/>
                </a:solidFill>
                <a:latin typeface="Arial"/>
              </a:rPr>
              <a:t>No documentation</a:t>
            </a: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 for ‘mypackage’ in specified packages and libraries: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you could try ‘??mypackage’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dt" idx="32"/>
          </p:nvPr>
        </p:nvSpPr>
        <p:spPr>
          <a:xfrm>
            <a:off x="45720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56E1392-ACDC-43AC-AD17-6C813B443AC5}" type="datetime1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14.05.2024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sldNum" idx="33"/>
          </p:nvPr>
        </p:nvSpPr>
        <p:spPr>
          <a:xfrm>
            <a:off x="675972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898989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26E0B7B-C9B6-4D16-8F94-EE498895E407}" type="slidenum">
              <a:rPr b="0" lang="de-DE" sz="1200" spc="-1" strike="noStrike">
                <a:solidFill>
                  <a:srgbClr val="898989"/>
                </a:solidFill>
                <a:latin typeface="Arial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Textfeld 7"/>
          <p:cNvSpPr/>
          <p:nvPr/>
        </p:nvSpPr>
        <p:spPr>
          <a:xfrm>
            <a:off x="682200" y="4249440"/>
            <a:ext cx="76410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Creat a new R script with the name </a:t>
            </a:r>
            <a:r>
              <a:rPr b="0" lang="de-DE" sz="1800" spc="-1" strike="noStrike">
                <a:solidFill>
                  <a:srgbClr val="7030a0"/>
                </a:solidFill>
                <a:latin typeface="Arial"/>
              </a:rPr>
              <a:t>packagename</a:t>
            </a: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-package.R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Grafik 9" descr="Ein Bild, das Text enthält.&#10;&#10;Beschreibung automatisch generiert."/>
          <p:cNvPicPr/>
          <p:nvPr/>
        </p:nvPicPr>
        <p:blipFill>
          <a:blip r:embed="rId1"/>
          <a:stretch/>
        </p:blipFill>
        <p:spPr>
          <a:xfrm>
            <a:off x="407520" y="1456920"/>
            <a:ext cx="4521960" cy="4644360"/>
          </a:xfrm>
          <a:prstGeom prst="rect">
            <a:avLst/>
          </a:prstGeom>
          <a:ln w="0">
            <a:noFill/>
          </a:ln>
        </p:spPr>
      </p:pic>
      <p:pic>
        <p:nvPicPr>
          <p:cNvPr id="180" name="Grafik 10" descr="Ein Bild, das Text enthält.&#10;&#10;Beschreibung automatisch generiert."/>
          <p:cNvPicPr/>
          <p:nvPr/>
        </p:nvPicPr>
        <p:blipFill>
          <a:blip r:embed="rId2"/>
          <a:stretch/>
        </p:blipFill>
        <p:spPr>
          <a:xfrm>
            <a:off x="4389480" y="1411560"/>
            <a:ext cx="4734000" cy="473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7" dur="indefinite" restart="never" nodeType="tmRoot">
          <p:childTnLst>
            <p:seq>
              <p:cTn id="178" dur="indefinite" nodeType="mainSeq">
                <p:childTnLst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/>
          </p:nvPr>
        </p:nvSpPr>
        <p:spPr>
          <a:xfrm>
            <a:off x="684360" y="549360"/>
            <a:ext cx="676728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3"/>
                </a:solidFill>
                <a:latin typeface="Arial"/>
              </a:rPr>
              <a:t>How to use Bioconductor Dependencies and Suggested Dependencies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84360" y="2000880"/>
            <a:ext cx="7488000" cy="927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chemeClr val="accent1"/>
                </a:solidFill>
                <a:latin typeface="Arial"/>
              </a:rPr>
              <a:t>It's recommended to make the use of Suggested Dependencies conditional via </a:t>
            </a:r>
            <a:r>
              <a:rPr b="0" lang="de-DE" sz="1800" spc="-1" strike="noStrike">
                <a:solidFill>
                  <a:srgbClr val="000000"/>
                </a:solidFill>
                <a:latin typeface="Times New Roman"/>
              </a:rPr>
              <a:t> </a:t>
            </a:r>
            <a:r>
              <a:rPr b="0" lang="de-DE" sz="1800" spc="-1" strike="noStrike">
                <a:solidFill>
                  <a:srgbClr val="7030a0"/>
                </a:solidFill>
                <a:latin typeface="Arial"/>
              </a:rPr>
              <a:t>if(require("</a:t>
            </a:r>
            <a:r>
              <a:rPr b="0" lang="de-DE" sz="1800" spc="-1" strike="noStrike" u="sng">
                <a:solidFill>
                  <a:srgbClr val="7030a0"/>
                </a:solidFill>
                <a:uFillTx/>
                <a:latin typeface="Arial"/>
              </a:rPr>
              <a:t>pkgname</a:t>
            </a:r>
            <a:r>
              <a:rPr b="0" lang="de-DE" sz="1800" spc="-1" strike="noStrike">
                <a:solidFill>
                  <a:srgbClr val="7030a0"/>
                </a:solidFill>
                <a:latin typeface="Arial"/>
              </a:rPr>
              <a:t>"))</a:t>
            </a:r>
            <a:r>
              <a:rPr b="0" lang="de-DE" sz="1800" spc="-1" strike="noStrike">
                <a:solidFill>
                  <a:srgbClr val="7030a0"/>
                </a:solidFill>
                <a:latin typeface="Arial"/>
              </a:rPr>
              <a:t>: 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34"/>
          </p:nvPr>
        </p:nvSpPr>
        <p:spPr>
          <a:xfrm>
            <a:off x="45720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6FCF27BA-D9E6-4435-ABF3-B318340BCB5D}" type="datetime1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14.05.2024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sldNum" idx="35"/>
          </p:nvPr>
        </p:nvSpPr>
        <p:spPr>
          <a:xfrm>
            <a:off x="675972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898989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A730A2D-B1E2-484A-A400-3CDBD56B9A46}" type="slidenum">
              <a:rPr b="0" lang="de-DE" sz="1200" spc="-1" strike="noStrike">
                <a:solidFill>
                  <a:srgbClr val="898989"/>
                </a:solidFill>
                <a:latin typeface="Arial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85" name="Gruppieren 9"/>
          <p:cNvGrpSpPr/>
          <p:nvPr/>
        </p:nvGrpSpPr>
        <p:grpSpPr>
          <a:xfrm>
            <a:off x="684000" y="2988360"/>
            <a:ext cx="4265640" cy="2899440"/>
            <a:chOff x="684000" y="2988360"/>
            <a:chExt cx="4265640" cy="2899440"/>
          </a:xfrm>
        </p:grpSpPr>
        <p:pic>
          <p:nvPicPr>
            <p:cNvPr id="186" name="Grafik 8" descr="Ein Bild, das Text enthält.&#10;&#10;Beschreibung automatisch generiert."/>
            <p:cNvPicPr/>
            <p:nvPr/>
          </p:nvPicPr>
          <p:blipFill>
            <a:blip r:embed="rId1"/>
            <a:stretch/>
          </p:blipFill>
          <p:spPr>
            <a:xfrm>
              <a:off x="684000" y="2988360"/>
              <a:ext cx="3968640" cy="2899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7" name="Textfeld 8"/>
            <p:cNvSpPr/>
            <p:nvPr/>
          </p:nvSpPr>
          <p:spPr>
            <a:xfrm>
              <a:off x="1861920" y="4912920"/>
              <a:ext cx="3087720" cy="9140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39398"/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numCol="1" spcCol="0" horzOverflow="overflow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chemeClr val="dk1"/>
                  </a:solidFill>
                  <a:latin typeface="Arial"/>
                </a:rPr>
                <a:t>Example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7030a0"/>
                  </a:solidFill>
                  <a:latin typeface="Arial"/>
                </a:rPr>
                <a:t>Limma </a:t>
              </a:r>
              <a:r>
                <a:rPr b="0" lang="de-DE" sz="1800" spc="-1" strike="noStrike">
                  <a:solidFill>
                    <a:schemeClr val="dk1"/>
                  </a:solidFill>
                  <a:latin typeface="Arial"/>
                </a:rPr>
                <a:t>Bioconductor dependency in </a:t>
              </a:r>
              <a:r>
                <a:rPr b="0" lang="de-DE" sz="1800" spc="-1" strike="noStrike">
                  <a:solidFill>
                    <a:srgbClr val="0070c0"/>
                  </a:solidFill>
                  <a:latin typeface="Arial"/>
                </a:rPr>
                <a:t>Suggests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88" name="Grafik 11" descr="Ein Bild, das Text enthält.&#10;&#10;Beschreibung automatisch generiert."/>
          <p:cNvPicPr/>
          <p:nvPr/>
        </p:nvPicPr>
        <p:blipFill>
          <a:blip r:embed="rId2"/>
          <a:stretch/>
        </p:blipFill>
        <p:spPr>
          <a:xfrm>
            <a:off x="684000" y="2989800"/>
            <a:ext cx="7775640" cy="2961360"/>
          </a:xfrm>
          <a:prstGeom prst="rect">
            <a:avLst/>
          </a:prstGeom>
          <a:ln w="0">
            <a:noFill/>
          </a:ln>
        </p:spPr>
      </p:pic>
      <p:pic>
        <p:nvPicPr>
          <p:cNvPr id="189" name="Grafik 12" descr="Ein Bild, das Text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4113000" y="1877760"/>
            <a:ext cx="4568040" cy="4521600"/>
          </a:xfrm>
          <a:prstGeom prst="rect">
            <a:avLst/>
          </a:prstGeom>
          <a:ln w="0">
            <a:noFill/>
          </a:ln>
        </p:spPr>
      </p:pic>
      <p:sp>
        <p:nvSpPr>
          <p:cNvPr id="190" name="Textfeld 13"/>
          <p:cNvSpPr/>
          <p:nvPr/>
        </p:nvSpPr>
        <p:spPr>
          <a:xfrm>
            <a:off x="6111360" y="6387840"/>
            <a:ext cx="29401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222222"/>
                </a:solidFill>
                <a:latin typeface="Arial"/>
                <a:ea typeface="Arial"/>
              </a:rPr>
              <a:t>R Core Team. (2021). Writing R extensions. </a:t>
            </a:r>
            <a:r>
              <a:rPr b="0" i="1" lang="de-DE" sz="800" spc="-1" strike="noStrike">
                <a:solidFill>
                  <a:srgbClr val="222222"/>
                </a:solidFill>
                <a:latin typeface="Arial"/>
                <a:ea typeface="Arial"/>
              </a:rPr>
              <a:t>R Foundation for Statistical Computing, Vienna, Austria. URL https://CRAN. R-Project. org/doc/manuals/R-exts. html</a:t>
            </a:r>
            <a:r>
              <a:rPr b="0" lang="de-DE" sz="800" spc="-1" strike="noStrike">
                <a:solidFill>
                  <a:srgbClr val="222222"/>
                </a:solidFill>
                <a:latin typeface="Arial"/>
                <a:ea typeface="Arial"/>
              </a:rPr>
              <a:t>.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5" dur="indefinite" restart="never" nodeType="tmRoot">
          <p:childTnLst>
            <p:seq>
              <p:cTn id="196" dur="indefinite" nodeType="mainSeq">
                <p:childTnLst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platzhalter 4"/>
          <p:cNvSpPr txBox="1"/>
          <p:nvPr/>
        </p:nvSpPr>
        <p:spPr>
          <a:xfrm>
            <a:off x="680760" y="549720"/>
            <a:ext cx="676728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3"/>
                </a:solidFill>
                <a:latin typeface="Arial"/>
              </a:rPr>
              <a:t>Commom Mistake #3 - „Examples should run for no more than a few </a:t>
            </a:r>
            <a:r>
              <a:rPr b="0" lang="de-DE" sz="1800" spc="-1" strike="noStrike">
                <a:solidFill>
                  <a:schemeClr val="accent3"/>
                </a:solidFill>
                <a:latin typeface="Arial"/>
              </a:rPr>
              <a:t>seconds each“ – CRAN Repository Policy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457200" y="1332000"/>
            <a:ext cx="4968360" cy="2554200"/>
          </a:xfrm>
          <a:prstGeom prst="rect">
            <a:avLst/>
          </a:prstGeom>
          <a:ln w="0"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2057400" y="4019760"/>
            <a:ext cx="6858000" cy="2381040"/>
          </a:xfrm>
          <a:prstGeom prst="rect">
            <a:avLst/>
          </a:prstGeom>
          <a:ln w="0">
            <a:noFill/>
          </a:ln>
        </p:spPr>
      </p:pic>
      <p:sp>
        <p:nvSpPr>
          <p:cNvPr id="194" name=""/>
          <p:cNvSpPr txBox="1"/>
          <p:nvPr/>
        </p:nvSpPr>
        <p:spPr>
          <a:xfrm>
            <a:off x="5943600" y="2057400"/>
            <a:ext cx="27432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Use \dontrun{}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/>
          </p:nvPr>
        </p:nvSpPr>
        <p:spPr>
          <a:xfrm>
            <a:off x="684360" y="549360"/>
            <a:ext cx="676728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3"/>
                </a:solidFill>
                <a:latin typeface="Arial"/>
              </a:rPr>
              <a:t>Sources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1099080" y="1583280"/>
            <a:ext cx="7488000" cy="3379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de-DE" sz="10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https://blog.thatbuthow.com/how-r-searches-and-finds-stuff/ 01.05.2023 17:19</a:t>
            </a:r>
            <a:endParaRPr b="0" lang="de-DE" sz="10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Hadley Wickham, Peter Danenberg, Gábor Csárdi and Manuel Eugster (2022). roxygen2: In-Line Documentation for R. R package version 7.2.3. https://CRAN.R-project.org/package=roxygen2 </a:t>
            </a:r>
            <a:endParaRPr b="0" lang="de-DE" sz="10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Hadley Wickham, Jim Hester, Winston Chang and Jennifer Bryan (2022). devtools: Tools to Make Developing R Packages Easier. R package version 2.4.5. https://CRAN.R-project.org/package=devtools</a:t>
            </a:r>
            <a:endParaRPr b="0" lang="de-DE" sz="10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Hadley Wickham, Jennifer Bryan and Malcolm Barrett (2022). usethis: Automate Package and Project Setup. R package version 2.1.6. https://CRAN.R-project.org/package=usethis</a:t>
            </a:r>
            <a:endParaRPr b="0" lang="de-DE" sz="10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spcBef>
                <a:spcPts val="201"/>
              </a:spcBef>
              <a:buClr>
                <a:srgbClr val="222222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000" spc="-1" strike="noStrike">
                <a:solidFill>
                  <a:srgbClr val="222222"/>
                </a:solidFill>
                <a:latin typeface="Arial"/>
              </a:rPr>
              <a:t>Marwick, B., Boettiger, C., &amp; Mullen, L. (2018). Packaging data analytical work reproducibly using R (and friends). </a:t>
            </a:r>
            <a:r>
              <a:rPr b="0" i="1" lang="de-DE" sz="1000" spc="-1" strike="noStrike">
                <a:solidFill>
                  <a:srgbClr val="222222"/>
                </a:solidFill>
                <a:latin typeface="Arial"/>
              </a:rPr>
              <a:t>The American Statistician</a:t>
            </a:r>
            <a:r>
              <a:rPr b="0" lang="de-DE" sz="1000" spc="-1" strike="noStrike">
                <a:solidFill>
                  <a:srgbClr val="222222"/>
                </a:solidFill>
                <a:latin typeface="Arial"/>
              </a:rPr>
              <a:t>, </a:t>
            </a:r>
            <a:r>
              <a:rPr b="0" i="1" lang="de-DE" sz="1000" spc="-1" strike="noStrike">
                <a:solidFill>
                  <a:srgbClr val="222222"/>
                </a:solidFill>
                <a:latin typeface="Arial"/>
              </a:rPr>
              <a:t>72</a:t>
            </a:r>
            <a:r>
              <a:rPr b="0" lang="de-DE" sz="1000" spc="-1" strike="noStrike">
                <a:solidFill>
                  <a:srgbClr val="222222"/>
                </a:solidFill>
                <a:latin typeface="Arial"/>
              </a:rPr>
              <a:t>(1), 80-88.</a:t>
            </a:r>
            <a:endParaRPr b="0" lang="de-DE" sz="10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Posit team (2023). RStudio: Integrated Development Environment for R. Posit Software, PBC, Boston, MA. URL http://www.posit.co/.</a:t>
            </a:r>
            <a:endParaRPr b="0" lang="de-DE" sz="10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R Core Team (2022). R: A language and environment for statistical computing. R Foundation for Statistical Computing, Vienna,</a:t>
            </a:r>
            <a:br>
              <a:rPr sz="1000"/>
            </a:b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  Austria. URL https://www.R-project.org/.</a:t>
            </a:r>
            <a:endParaRPr b="0" lang="de-DE" sz="10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spcBef>
                <a:spcPts val="201"/>
              </a:spcBef>
              <a:buClr>
                <a:srgbClr val="222222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000" spc="-1" strike="noStrike">
                <a:solidFill>
                  <a:srgbClr val="222222"/>
                </a:solidFill>
                <a:latin typeface="Arial"/>
              </a:rPr>
              <a:t>R Core Team. (2021). Writing R extensions. </a:t>
            </a:r>
            <a:r>
              <a:rPr b="0" i="1" lang="de-DE" sz="1000" spc="-1" strike="noStrike">
                <a:solidFill>
                  <a:srgbClr val="222222"/>
                </a:solidFill>
                <a:latin typeface="Arial"/>
              </a:rPr>
              <a:t>R Foundation for Statistical Computing, Vienna, Austria. URL https://CRAN. R-Project. org/doc/manuals/R-exts. Html</a:t>
            </a:r>
            <a:r>
              <a:rPr b="0" lang="de-DE" sz="1000" spc="-1" strike="noStrike">
                <a:solidFill>
                  <a:srgbClr val="222222"/>
                </a:solidFill>
                <a:latin typeface="Arial"/>
              </a:rPr>
              <a:t>.</a:t>
            </a:r>
            <a:endParaRPr b="0" lang="de-DE" sz="1000" spc="-1" strike="noStrike">
              <a:solidFill>
                <a:schemeClr val="dk1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22222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000" spc="-1" strike="noStrike">
                <a:solidFill>
                  <a:srgbClr val="222222"/>
                </a:solidFill>
                <a:latin typeface="Arial"/>
              </a:rPr>
              <a:t>Wickham, H. (2015). </a:t>
            </a:r>
            <a:r>
              <a:rPr b="0" i="1" lang="de-DE" sz="1000" spc="-1" strike="noStrike">
                <a:solidFill>
                  <a:srgbClr val="222222"/>
                </a:solidFill>
                <a:latin typeface="Arial"/>
              </a:rPr>
              <a:t>R packages: organize, test, document, and share your code</a:t>
            </a:r>
            <a:r>
              <a:rPr b="0" lang="de-DE" sz="1000" spc="-1" strike="noStrike">
                <a:solidFill>
                  <a:srgbClr val="222222"/>
                </a:solidFill>
                <a:latin typeface="Arial"/>
              </a:rPr>
              <a:t>. " O'Reilly Media, Inc.".</a:t>
            </a:r>
            <a:endParaRPr b="0" lang="de-DE" sz="1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59"/>
              </a:spcBef>
              <a:buNone/>
              <a:tabLst>
                <a:tab algn="l" pos="0"/>
              </a:tabLst>
            </a:pPr>
            <a:endParaRPr b="0" lang="de-DE" sz="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de-DE" sz="1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de-DE" sz="1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de-DE" sz="1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de-DE" sz="1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de-DE" sz="1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dt" idx="36"/>
          </p:nvPr>
        </p:nvSpPr>
        <p:spPr>
          <a:xfrm>
            <a:off x="45720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14AA76BE-2BCF-4DDF-8D94-414AE02D1D99}" type="datetime1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14.05.2024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sldNum" idx="37"/>
          </p:nvPr>
        </p:nvSpPr>
        <p:spPr>
          <a:xfrm>
            <a:off x="675972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898989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066114A-F2A5-4CA4-9A44-ABE80BE69DB0}" type="slidenum">
              <a:rPr b="0" lang="de-DE" sz="1200" spc="-1" strike="noStrike">
                <a:solidFill>
                  <a:srgbClr val="898989"/>
                </a:solidFill>
                <a:latin typeface="Arial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/>
          </p:nvPr>
        </p:nvSpPr>
        <p:spPr>
          <a:xfrm>
            <a:off x="684360" y="549360"/>
            <a:ext cx="676728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3"/>
                </a:solidFill>
                <a:latin typeface="Arial"/>
                <a:ea typeface="Arial"/>
              </a:rPr>
              <a:t>Developing your own R Package</a:t>
            </a:r>
            <a:r>
              <a:rPr b="0" lang="de-DE" sz="1800" spc="-1" strike="noStrike">
                <a:solidFill>
                  <a:srgbClr val="939398"/>
                </a:solidFill>
                <a:latin typeface="Arial"/>
                <a:ea typeface="Arial"/>
              </a:rPr>
              <a:t> </a:t>
            </a:r>
            <a:r>
              <a:rPr b="0" lang="de-DE" sz="1800" spc="-1" strike="noStrike">
                <a:solidFill>
                  <a:schemeClr val="accent3"/>
                </a:solidFill>
                <a:latin typeface="Arial"/>
                <a:ea typeface="Arial"/>
              </a:rPr>
              <a:t>– Contents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dt" idx="8"/>
          </p:nvPr>
        </p:nvSpPr>
        <p:spPr>
          <a:xfrm>
            <a:off x="45720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ADF8D7F3-6AD9-4B7A-82E9-ACF02C8387A2}" type="datetime1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14.05.2024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sldNum" idx="9"/>
          </p:nvPr>
        </p:nvSpPr>
        <p:spPr>
          <a:xfrm>
            <a:off x="675972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898989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0E21FEF-4187-4D0E-B716-4407C866E2F6}" type="slidenum">
              <a:rPr b="0" lang="de-DE" sz="1200" spc="-1" strike="noStrike">
                <a:solidFill>
                  <a:srgbClr val="898989"/>
                </a:solidFill>
                <a:latin typeface="Arial"/>
              </a:rPr>
              <a:t>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84360" y="1340640"/>
            <a:ext cx="7488000" cy="4967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Developing your own R Package – Motivation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Developing your own R Package – Packages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Developing your own R Package – general steps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Set up your package directory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Write the package documentation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Creating the documentation for your function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Dependencies and the NAMESPACE-File</a:t>
            </a:r>
            <a:r>
              <a:rPr b="1" lang="de-DE" sz="1800" spc="-1" strike="noStrike">
                <a:solidFill>
                  <a:schemeClr val="dk1"/>
                </a:solidFill>
                <a:latin typeface="Arial"/>
              </a:rPr>
              <a:t> 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Dependencies and the DESCRIPTION-File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Set up the package DESCRIPTION File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check and build the package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Some common mistakes and errors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/>
          </p:nvPr>
        </p:nvSpPr>
        <p:spPr>
          <a:xfrm>
            <a:off x="684360" y="549360"/>
            <a:ext cx="676728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3"/>
                </a:solidFill>
                <a:latin typeface="Arial"/>
              </a:rPr>
              <a:t>Developing your own R Package – Motivation 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84360" y="1447920"/>
            <a:ext cx="7488000" cy="927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chemeClr val="accent1"/>
                </a:solidFill>
                <a:latin typeface="Arial"/>
              </a:rPr>
              <a:t>Why should you creat your own r packages?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721080" y="2560320"/>
            <a:ext cx="7488000" cy="3379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de-DE" sz="1800" spc="-1" strike="noStrike">
                <a:solidFill>
                  <a:schemeClr val="dk1"/>
                </a:solidFill>
                <a:latin typeface="Arial"/>
              </a:rPr>
              <a:t>Code reuse and sharing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22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de-DE" sz="1100" spc="-1" strike="noStrike">
                <a:solidFill>
                  <a:schemeClr val="dk1"/>
                </a:solidFill>
                <a:latin typeface="Arial"/>
                <a:ea typeface="Arial"/>
              </a:rPr>
              <a:t>By packaging your R code into a well-defined package, it becomes easier to reuse and share your code with others.</a:t>
            </a:r>
            <a:endParaRPr b="0" lang="de-DE" sz="11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  <a:ea typeface="Arial"/>
              </a:rPr>
              <a:t>2.   </a:t>
            </a:r>
            <a:r>
              <a:rPr b="1" lang="de-DE" sz="1800" spc="-1" strike="noStrike">
                <a:solidFill>
                  <a:schemeClr val="dk1"/>
                </a:solidFill>
                <a:latin typeface="Arial"/>
                <a:ea typeface="Arial"/>
              </a:rPr>
              <a:t>Saves Time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spcBef>
                <a:spcPts val="22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de-DE" sz="1100" spc="-1" strike="noStrike">
                <a:solidFill>
                  <a:schemeClr val="dk1"/>
                </a:solidFill>
                <a:latin typeface="Arial"/>
                <a:ea typeface="Arial"/>
              </a:rPr>
              <a:t>others can use and build on your code, rather than reinventing the wheel.</a:t>
            </a:r>
            <a:endParaRPr b="0" lang="de-DE" sz="11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  <a:ea typeface="Arial"/>
              </a:rPr>
              <a:t>3.   </a:t>
            </a:r>
            <a:r>
              <a:rPr b="1" lang="de-DE" sz="1800" spc="-1" strike="noStrike">
                <a:solidFill>
                  <a:schemeClr val="dk1"/>
                </a:solidFill>
                <a:latin typeface="Arial"/>
                <a:ea typeface="Arial"/>
              </a:rPr>
              <a:t>Code organization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spcBef>
                <a:spcPts val="22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de-DE" sz="1100" spc="-1" strike="noStrike">
                <a:solidFill>
                  <a:schemeClr val="dk1"/>
                </a:solidFill>
                <a:latin typeface="Arial"/>
                <a:ea typeface="Arial"/>
              </a:rPr>
              <a:t>Developing a package can help you to organize your own code more effectively, making it easier to maintain and update your code over time.</a:t>
            </a:r>
            <a:endParaRPr b="0" lang="de-DE" sz="11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  <a:ea typeface="Arial"/>
              </a:rPr>
              <a:t>4.   </a:t>
            </a:r>
            <a:r>
              <a:rPr b="1" lang="de-DE" sz="1800" spc="-1" strike="noStrike">
                <a:solidFill>
                  <a:schemeClr val="dk1"/>
                </a:solidFill>
                <a:latin typeface="Arial"/>
                <a:ea typeface="Arial"/>
              </a:rPr>
              <a:t>Reproducibility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spcBef>
                <a:spcPts val="22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de-DE" sz="1100" spc="-1" strike="noStrike">
                <a:solidFill>
                  <a:schemeClr val="dk1"/>
                </a:solidFill>
                <a:latin typeface="Arial"/>
                <a:ea typeface="Arial"/>
              </a:rPr>
              <a:t>By packaging your code and data into a self-contained package, you can ensure that your research and analyses are reproducible by others.</a:t>
            </a:r>
            <a:endParaRPr b="0" lang="de-DE" sz="11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  <a:ea typeface="Arial"/>
              </a:rPr>
              <a:t>Overall, R packages provide a powerful and flexible framework for developing, sharing, and collaborating on code in R.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10"/>
          </p:nvPr>
        </p:nvSpPr>
        <p:spPr>
          <a:xfrm>
            <a:off x="45720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124BC100-D2C6-4C55-B6FE-8BB17B5398D7}" type="datetime1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14.05.2024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11"/>
          </p:nvPr>
        </p:nvSpPr>
        <p:spPr>
          <a:xfrm>
            <a:off x="675972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898989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41712A6-EC63-4744-A3E3-EC882FE00A0D}" type="slidenum">
              <a:rPr b="0" lang="de-DE" sz="1200" spc="-1" strike="noStrike">
                <a:solidFill>
                  <a:srgbClr val="898989"/>
                </a:solidFill>
                <a:latin typeface="Arial"/>
              </a:rPr>
              <a:t>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Textfeld 6"/>
          <p:cNvSpPr/>
          <p:nvPr/>
        </p:nvSpPr>
        <p:spPr>
          <a:xfrm>
            <a:off x="6231240" y="6194160"/>
            <a:ext cx="245160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222222"/>
                </a:solidFill>
                <a:latin typeface="Arial"/>
                <a:ea typeface="Arial"/>
              </a:rPr>
              <a:t>Marwick, B., Boettiger, C., &amp; Mullen, L. (2018). Packaging data analytical work reproducibly using R (and friends). </a:t>
            </a:r>
            <a:r>
              <a:rPr b="0" i="1" lang="de-DE" sz="1000" spc="-1" strike="noStrike">
                <a:solidFill>
                  <a:srgbClr val="222222"/>
                </a:solidFill>
                <a:latin typeface="Arial"/>
                <a:ea typeface="Arial"/>
              </a:rPr>
              <a:t>The American Statistician</a:t>
            </a:r>
            <a:r>
              <a:rPr b="0" lang="de-DE" sz="1000" spc="-1" strike="noStrike">
                <a:solidFill>
                  <a:srgbClr val="222222"/>
                </a:solidFill>
                <a:latin typeface="Arial"/>
                <a:ea typeface="Arial"/>
              </a:rPr>
              <a:t>, </a:t>
            </a:r>
            <a:r>
              <a:rPr b="0" i="1" lang="de-DE" sz="1000" spc="-1" strike="noStrike">
                <a:solidFill>
                  <a:srgbClr val="222222"/>
                </a:solidFill>
                <a:latin typeface="Arial"/>
                <a:ea typeface="Arial"/>
              </a:rPr>
              <a:t>72</a:t>
            </a:r>
            <a:r>
              <a:rPr b="0" lang="de-DE" sz="1000" spc="-1" strike="noStrike">
                <a:solidFill>
                  <a:srgbClr val="222222"/>
                </a:solidFill>
                <a:latin typeface="Arial"/>
                <a:ea typeface="Arial"/>
              </a:rPr>
              <a:t>(1), 80-88.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3885120" y="3886200"/>
            <a:ext cx="5030280" cy="2514600"/>
          </a:xfrm>
          <a:prstGeom prst="rect">
            <a:avLst/>
          </a:prstGeom>
          <a:ln w="0">
            <a:noFill/>
          </a:ln>
        </p:spPr>
      </p:pic>
      <p:sp>
        <p:nvSpPr>
          <p:cNvPr id="41" name=""/>
          <p:cNvSpPr txBox="1"/>
          <p:nvPr/>
        </p:nvSpPr>
        <p:spPr>
          <a:xfrm>
            <a:off x="685800" y="685800"/>
            <a:ext cx="61722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solidFill>
                  <a:schemeClr val="accent3"/>
                </a:solidFill>
                <a:latin typeface="Arial"/>
              </a:rPr>
              <a:t>Real Example: Virusparies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Textfeld 1"/>
          <p:cNvSpPr/>
          <p:nvPr/>
        </p:nvSpPr>
        <p:spPr>
          <a:xfrm>
            <a:off x="6400800" y="6460920"/>
            <a:ext cx="2451600" cy="3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222222"/>
                </a:solidFill>
                <a:latin typeface="Arial"/>
                <a:ea typeface="Arial"/>
              </a:rPr>
              <a:t>https://github.com/SergejRuff/Virusparies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0" y="1215360"/>
            <a:ext cx="4885200" cy="244224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658320" y="1371960"/>
            <a:ext cx="5486040" cy="274284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-720" y="3657600"/>
            <a:ext cx="5029920" cy="251460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5"/>
          <a:stretch/>
        </p:blipFill>
        <p:spPr>
          <a:xfrm>
            <a:off x="1930680" y="2286360"/>
            <a:ext cx="5613120" cy="280620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6"/>
          <a:stretch/>
        </p:blipFill>
        <p:spPr>
          <a:xfrm>
            <a:off x="937080" y="1216080"/>
            <a:ext cx="7292520" cy="495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684360" y="549360"/>
            <a:ext cx="676728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3"/>
                </a:solidFill>
                <a:latin typeface="Arial"/>
              </a:rPr>
              <a:t>Developing your own R Package – Packages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84360" y="1509480"/>
            <a:ext cx="7488000" cy="3379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library</a:t>
            </a:r>
            <a:r>
              <a:rPr b="0" lang="de-DE" sz="1800" spc="-1" strike="noStrike">
                <a:solidFill>
                  <a:schemeClr val="dk1"/>
                </a:solidFill>
                <a:latin typeface="Arial"/>
                <a:ea typeface="Arial"/>
              </a:rPr>
              <a:t> ( "</a:t>
            </a:r>
            <a:r>
              <a:rPr b="1" lang="de-DE" sz="1800" spc="-1" strike="noStrike">
                <a:solidFill>
                  <a:schemeClr val="dk1"/>
                </a:solidFill>
                <a:latin typeface="Arial"/>
                <a:ea typeface="Arial"/>
              </a:rPr>
              <a:t>roxygen2</a:t>
            </a:r>
            <a:r>
              <a:rPr b="0" lang="de-DE" sz="1800" spc="-1" strike="noStrike">
                <a:solidFill>
                  <a:schemeClr val="dk1"/>
                </a:solidFill>
                <a:latin typeface="Arial"/>
                <a:ea typeface="Arial"/>
              </a:rPr>
              <a:t>" )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Version: 7.2.3</a:t>
            </a:r>
            <a:endParaRPr b="0" lang="de-DE" sz="14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library</a:t>
            </a:r>
            <a:r>
              <a:rPr b="0" lang="de-DE" sz="1800" spc="-1" strike="noStrike">
                <a:solidFill>
                  <a:schemeClr val="dk1"/>
                </a:solidFill>
                <a:latin typeface="Arial"/>
                <a:ea typeface="Arial"/>
              </a:rPr>
              <a:t> ( "</a:t>
            </a:r>
            <a:r>
              <a:rPr b="1" lang="de-DE" sz="1800" spc="-1" strike="noStrike">
                <a:solidFill>
                  <a:schemeClr val="dk1"/>
                </a:solidFill>
                <a:latin typeface="Arial"/>
                <a:ea typeface="Arial"/>
              </a:rPr>
              <a:t>devtools</a:t>
            </a:r>
            <a:r>
              <a:rPr b="0" lang="de-DE" sz="1800" spc="-1" strike="noStrike">
                <a:solidFill>
                  <a:schemeClr val="dk1"/>
                </a:solidFill>
                <a:latin typeface="Arial"/>
                <a:ea typeface="Arial"/>
              </a:rPr>
              <a:t>" )  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  <a:ea typeface="Arial"/>
              </a:rPr>
              <a:t>Version: 2.4.5</a:t>
            </a:r>
            <a:endParaRPr b="0" lang="de-DE" sz="14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library</a:t>
            </a:r>
            <a:r>
              <a:rPr b="0" lang="de-DE" sz="1800" spc="-1" strike="noStrike">
                <a:solidFill>
                  <a:schemeClr val="dk1"/>
                </a:solidFill>
                <a:latin typeface="Arial"/>
                <a:ea typeface="Arial"/>
              </a:rPr>
              <a:t> ( "</a:t>
            </a:r>
            <a:r>
              <a:rPr b="1" lang="de-DE" sz="1800" spc="-1" strike="noStrike">
                <a:solidFill>
                  <a:schemeClr val="dk1"/>
                </a:solidFill>
                <a:latin typeface="Arial"/>
                <a:ea typeface="Arial"/>
              </a:rPr>
              <a:t>usethis</a:t>
            </a:r>
            <a:r>
              <a:rPr b="0" lang="de-DE" sz="1800" spc="-1" strike="noStrike">
                <a:solidFill>
                  <a:schemeClr val="dk1"/>
                </a:solidFill>
                <a:latin typeface="Arial"/>
                <a:ea typeface="Arial"/>
              </a:rPr>
              <a:t>" )  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  <a:ea typeface="Arial"/>
              </a:rPr>
              <a:t>Version: 2.1.6</a:t>
            </a:r>
            <a:endParaRPr b="0" lang="de-DE" sz="14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endParaRPr b="0" lang="de-DE" sz="14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chemeClr val="dk1"/>
                </a:solidFill>
                <a:latin typeface="Arial"/>
                <a:ea typeface="Arial"/>
              </a:rPr>
              <a:t>R 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  <a:ea typeface="Arial"/>
              </a:rPr>
              <a:t>Version: 4.1.3 (2022-03-10)</a:t>
            </a:r>
            <a:endParaRPr b="0" lang="de-DE" sz="14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endParaRPr b="0" lang="de-DE" sz="14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chemeClr val="dk1"/>
                </a:solidFill>
                <a:latin typeface="Arial"/>
                <a:ea typeface="Arial"/>
              </a:rPr>
              <a:t>RStudio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  <a:ea typeface="Arial"/>
              </a:rPr>
              <a:t>Version: 2023.03.0+386</a:t>
            </a:r>
            <a:endParaRPr b="0" lang="de-DE" sz="14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endParaRPr b="0" lang="de-DE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12"/>
          </p:nvPr>
        </p:nvSpPr>
        <p:spPr>
          <a:xfrm>
            <a:off x="45720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6B7D81B-9E26-433E-9062-E9E95C9E2A5A}" type="datetime1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14.05.2024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13"/>
          </p:nvPr>
        </p:nvSpPr>
        <p:spPr>
          <a:xfrm>
            <a:off x="675972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898989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993775F-2052-44D4-8D71-9A1671AD4AF2}" type="slidenum">
              <a:rPr b="0" lang="de-DE" sz="1200" spc="-1" strike="noStrike">
                <a:solidFill>
                  <a:srgbClr val="898989"/>
                </a:solidFill>
                <a:latin typeface="Arial"/>
              </a:rPr>
              <a:t>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Textfeld 2"/>
          <p:cNvSpPr/>
          <p:nvPr/>
        </p:nvSpPr>
        <p:spPr>
          <a:xfrm>
            <a:off x="3032640" y="1456560"/>
            <a:ext cx="605556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chemeClr val="dk1"/>
                </a:solidFill>
                <a:latin typeface="Arial"/>
              </a:rPr>
              <a:t>Hadley Wickham, Peter Danenberg, Gábor Csárdi and Manuel Eugster (2022). roxygen2: In-Line Documentation for R. R package version 7.2.3. https://CRAN.R-project.org/package=roxygen2 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feld 6"/>
          <p:cNvSpPr/>
          <p:nvPr/>
        </p:nvSpPr>
        <p:spPr>
          <a:xfrm>
            <a:off x="2986560" y="1991160"/>
            <a:ext cx="620316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chemeClr val="dk1"/>
                </a:solidFill>
                <a:latin typeface="Arial"/>
              </a:rPr>
              <a:t>Hadley Wickham, Jim Hester, Winston Chang and Jennifer Bryan (2022). devtools: Tools to Make Developing R Packages Easier. R package version 2.4.5. https://CRAN.R-project.org/package=</a:t>
            </a:r>
            <a:r>
              <a:rPr b="0" lang="de-DE" sz="1000" spc="-1" strike="noStrike">
                <a:solidFill>
                  <a:schemeClr val="dk1"/>
                </a:solidFill>
                <a:latin typeface="Lucida Console"/>
              </a:rPr>
              <a:t>devtools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feld 7"/>
          <p:cNvSpPr/>
          <p:nvPr/>
        </p:nvSpPr>
        <p:spPr>
          <a:xfrm>
            <a:off x="2986560" y="2645640"/>
            <a:ext cx="605556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chemeClr val="dk1"/>
                </a:solidFill>
                <a:latin typeface="Arial"/>
              </a:rPr>
              <a:t>Hadley Wickham, Jennifer Bryan and Malcolm Barrett (2022). usethis: Automate Package and Project Setup. R package version 2.1.6. https://CRAN.R-project.org/package=usethis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feld 8"/>
          <p:cNvSpPr/>
          <p:nvPr/>
        </p:nvSpPr>
        <p:spPr>
          <a:xfrm>
            <a:off x="3032640" y="3677760"/>
            <a:ext cx="579744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r>
              <a:rPr b="0" lang="de-DE" sz="1000" spc="-1" strike="noStrike">
                <a:solidFill>
                  <a:schemeClr val="dk1"/>
                </a:solidFill>
                <a:latin typeface="Arial"/>
              </a:rPr>
              <a:t>R Core Team (2022). R: A language and environment for statistical computing. R Foundation for Statistical Computing, Vienna,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chemeClr val="dk1"/>
                </a:solidFill>
                <a:latin typeface="Arial"/>
              </a:rPr>
              <a:t>  </a:t>
            </a:r>
            <a:r>
              <a:rPr b="0" lang="de-DE" sz="1000" spc="-1" strike="noStrike">
                <a:solidFill>
                  <a:schemeClr val="dk1"/>
                </a:solidFill>
                <a:latin typeface="Arial"/>
              </a:rPr>
              <a:t>Austria. URL https://www.R-project.org/.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feld 9"/>
          <p:cNvSpPr/>
          <p:nvPr/>
        </p:nvSpPr>
        <p:spPr>
          <a:xfrm>
            <a:off x="3032640" y="4443120"/>
            <a:ext cx="56869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chemeClr val="dk1"/>
                </a:solidFill>
                <a:latin typeface="Arial"/>
              </a:rPr>
              <a:t>Posit team (2023). RStudio: Integrated Development Environment for R. Posit Software, PBC, Boston, MA. URL http://www.posit.co/.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684360" y="549360"/>
            <a:ext cx="676728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3"/>
                </a:solidFill>
                <a:latin typeface="Arial"/>
              </a:rPr>
              <a:t>Developing your own R Package – general steps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84360" y="2000880"/>
            <a:ext cx="7488000" cy="927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chemeClr val="accent1"/>
                </a:solidFill>
                <a:latin typeface="Arial"/>
              </a:rPr>
              <a:t>The 7 Steps of Developing your own R Package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14"/>
          </p:nvPr>
        </p:nvSpPr>
        <p:spPr>
          <a:xfrm>
            <a:off x="45720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3F1F48B-4DF9-42D4-A94D-092BCBBE7D03}" type="datetime1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14.05.2024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sldNum" idx="15"/>
          </p:nvPr>
        </p:nvSpPr>
        <p:spPr>
          <a:xfrm>
            <a:off x="675972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898989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44F3BB3-46CE-4521-9E19-6DF1526ECAE0}" type="slidenum">
              <a:rPr b="0" lang="de-DE" sz="1200" spc="-1" strike="noStrike">
                <a:solidFill>
                  <a:srgbClr val="898989"/>
                </a:solidFill>
                <a:latin typeface="Arial"/>
              </a:rPr>
              <a:t>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Textfeld 8"/>
          <p:cNvSpPr/>
          <p:nvPr/>
        </p:nvSpPr>
        <p:spPr>
          <a:xfrm>
            <a:off x="746640" y="2931120"/>
            <a:ext cx="2414520" cy="639720"/>
          </a:xfrm>
          <a:prstGeom prst="rect">
            <a:avLst/>
          </a:prstGeom>
          <a:solidFill>
            <a:srgbClr val="00206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numCol="1" spcCol="0" horzOverflow="overflow" anchor="t">
            <a:spAutoFit/>
          </a:bodyPr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de-DE" sz="1800" spc="-1" strike="noStrike">
                <a:solidFill>
                  <a:schemeClr val="lt1"/>
                </a:solidFill>
                <a:latin typeface="Arial"/>
              </a:rPr>
              <a:t>Set up your package directory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Textfeld 9"/>
          <p:cNvSpPr/>
          <p:nvPr/>
        </p:nvSpPr>
        <p:spPr>
          <a:xfrm>
            <a:off x="746640" y="4175640"/>
            <a:ext cx="2414520" cy="639720"/>
          </a:xfrm>
          <a:prstGeom prst="rect">
            <a:avLst/>
          </a:prstGeom>
          <a:solidFill>
            <a:srgbClr val="00206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chemeClr val="lt1"/>
                </a:solidFill>
                <a:latin typeface="Arial"/>
              </a:rPr>
              <a:t>2. </a:t>
            </a:r>
            <a:r>
              <a:rPr b="0" lang="de-DE" sz="1800" spc="-1" strike="noStrike">
                <a:solidFill>
                  <a:schemeClr val="lt1"/>
                </a:solidFill>
                <a:latin typeface="Arial"/>
                <a:ea typeface="Arial"/>
              </a:rPr>
              <a:t>Write the package code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Textfeld 10"/>
          <p:cNvSpPr/>
          <p:nvPr/>
        </p:nvSpPr>
        <p:spPr>
          <a:xfrm>
            <a:off x="746640" y="5493600"/>
            <a:ext cx="2414520" cy="639720"/>
          </a:xfrm>
          <a:prstGeom prst="rect">
            <a:avLst/>
          </a:prstGeom>
          <a:solidFill>
            <a:srgbClr val="00206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chemeClr val="lt1"/>
                </a:solidFill>
                <a:latin typeface="Arial"/>
              </a:rPr>
              <a:t>3. </a:t>
            </a:r>
            <a:r>
              <a:rPr b="0" lang="de-DE" sz="1800" spc="-1" strike="noStrike">
                <a:solidFill>
                  <a:schemeClr val="lt1"/>
                </a:solidFill>
                <a:latin typeface="Arial"/>
                <a:ea typeface="Arial"/>
              </a:rPr>
              <a:t>Write the package documentation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Textfeld 11"/>
          <p:cNvSpPr/>
          <p:nvPr/>
        </p:nvSpPr>
        <p:spPr>
          <a:xfrm>
            <a:off x="6351120" y="2931120"/>
            <a:ext cx="2414520" cy="365400"/>
          </a:xfrm>
          <a:prstGeom prst="rect">
            <a:avLst/>
          </a:prstGeom>
          <a:solidFill>
            <a:srgbClr val="00206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chemeClr val="lt1"/>
                </a:solidFill>
                <a:latin typeface="Arial"/>
              </a:rPr>
              <a:t>5. </a:t>
            </a:r>
            <a:r>
              <a:rPr b="0" lang="de-DE" sz="1800" spc="-1" strike="noStrike">
                <a:solidFill>
                  <a:schemeClr val="lt1"/>
                </a:solidFill>
                <a:latin typeface="Arial"/>
                <a:ea typeface="Arial"/>
              </a:rPr>
              <a:t>Build the package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Textfeld 12"/>
          <p:cNvSpPr/>
          <p:nvPr/>
        </p:nvSpPr>
        <p:spPr>
          <a:xfrm>
            <a:off x="6351120" y="4175640"/>
            <a:ext cx="2414520" cy="639720"/>
          </a:xfrm>
          <a:prstGeom prst="rect">
            <a:avLst/>
          </a:prstGeom>
          <a:solidFill>
            <a:srgbClr val="00206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chemeClr val="lt1"/>
                </a:solidFill>
                <a:latin typeface="Arial"/>
              </a:rPr>
              <a:t>6. </a:t>
            </a:r>
            <a:r>
              <a:rPr b="0" lang="de-DE" sz="1800" spc="-1" strike="noStrike">
                <a:solidFill>
                  <a:schemeClr val="lt1"/>
                </a:solidFill>
                <a:latin typeface="Arial"/>
                <a:ea typeface="Arial"/>
              </a:rPr>
              <a:t>Test and check the package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feld 13"/>
          <p:cNvSpPr/>
          <p:nvPr/>
        </p:nvSpPr>
        <p:spPr>
          <a:xfrm>
            <a:off x="6351120" y="5493600"/>
            <a:ext cx="2414520" cy="365400"/>
          </a:xfrm>
          <a:prstGeom prst="rect">
            <a:avLst/>
          </a:prstGeom>
          <a:solidFill>
            <a:srgbClr val="00206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chemeClr val="lt1"/>
                </a:solidFill>
                <a:latin typeface="Arial"/>
              </a:rPr>
              <a:t>7. </a:t>
            </a:r>
            <a:r>
              <a:rPr b="0" lang="de-DE" sz="1800" spc="-1" strike="noStrike">
                <a:solidFill>
                  <a:schemeClr val="lt1"/>
                </a:solidFill>
                <a:latin typeface="Arial"/>
                <a:ea typeface="Arial"/>
              </a:rPr>
              <a:t>Share the package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Textfeld 14"/>
          <p:cNvSpPr/>
          <p:nvPr/>
        </p:nvSpPr>
        <p:spPr>
          <a:xfrm>
            <a:off x="3622680" y="4175640"/>
            <a:ext cx="2414520" cy="639720"/>
          </a:xfrm>
          <a:prstGeom prst="rect">
            <a:avLst/>
          </a:prstGeom>
          <a:solidFill>
            <a:srgbClr val="00206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chemeClr val="lt1"/>
                </a:solidFill>
                <a:latin typeface="Arial"/>
              </a:rPr>
              <a:t>4. </a:t>
            </a:r>
            <a:r>
              <a:rPr b="0" lang="de-DE" sz="1800" spc="-1" strike="noStrike">
                <a:solidFill>
                  <a:schemeClr val="lt1"/>
                </a:solidFill>
                <a:latin typeface="Arial"/>
                <a:ea typeface="Arial"/>
              </a:rPr>
              <a:t>Set up the package DESCRIPTION file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8" name="Gruppieren 17"/>
          <p:cNvGrpSpPr/>
          <p:nvPr/>
        </p:nvGrpSpPr>
        <p:grpSpPr>
          <a:xfrm>
            <a:off x="1335600" y="3981240"/>
            <a:ext cx="6610680" cy="2158200"/>
            <a:chOff x="1335600" y="3981240"/>
            <a:chExt cx="6610680" cy="2158200"/>
          </a:xfrm>
        </p:grpSpPr>
        <p:sp>
          <p:nvSpPr>
            <p:cNvPr id="69" name="Multiplikationszeichen 15"/>
            <p:cNvSpPr/>
            <p:nvPr/>
          </p:nvSpPr>
          <p:spPr>
            <a:xfrm>
              <a:off x="1335600" y="3981240"/>
              <a:ext cx="1052280" cy="1024560"/>
            </a:xfrm>
            <a:prstGeom prst="mathMultiply">
              <a:avLst>
                <a:gd name="adj1" fmla="val 23520"/>
              </a:avLst>
            </a:prstGeom>
            <a:solidFill>
              <a:srgbClr val="c00000"/>
            </a:solidFill>
            <a:ln>
              <a:solidFill>
                <a:srgbClr val="6c411e"/>
              </a:solidFill>
              <a:round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>
                <a:lnSpc>
                  <a:spcPct val="100000"/>
                </a:lnSpc>
              </a:pPr>
              <a:endParaRPr b="0" lang="de-DE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70" name="Multiplikationszeichen 16"/>
            <p:cNvSpPr/>
            <p:nvPr/>
          </p:nvSpPr>
          <p:spPr>
            <a:xfrm>
              <a:off x="7032240" y="5225400"/>
              <a:ext cx="914040" cy="914040"/>
            </a:xfrm>
            <a:prstGeom prst="mathMultiply">
              <a:avLst>
                <a:gd name="adj1" fmla="val 23520"/>
              </a:avLst>
            </a:prstGeom>
            <a:solidFill>
              <a:srgbClr val="c00000"/>
            </a:solidFill>
            <a:ln>
              <a:solidFill>
                <a:srgbClr val="6c411e"/>
              </a:solidFill>
              <a:round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>
                <a:lnSpc>
                  <a:spcPct val="100000"/>
                </a:lnSpc>
              </a:pPr>
              <a:endParaRPr b="0" lang="de-DE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  <p:sp>
        <p:nvSpPr>
          <p:cNvPr id="71" name="Textfeld 18"/>
          <p:cNvSpPr/>
          <p:nvPr/>
        </p:nvSpPr>
        <p:spPr>
          <a:xfrm>
            <a:off x="2460960" y="6240240"/>
            <a:ext cx="714348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222222"/>
                </a:solidFill>
                <a:latin typeface="Arial"/>
              </a:rPr>
              <a:t>Wickham, H. (2015). </a:t>
            </a:r>
            <a:r>
              <a:rPr b="0" i="1" lang="de-DE" sz="1000" spc="-1" strike="noStrike">
                <a:solidFill>
                  <a:srgbClr val="222222"/>
                </a:solidFill>
                <a:latin typeface="Arial"/>
              </a:rPr>
              <a:t>R packages: organize, test, document, and share your code</a:t>
            </a:r>
            <a:r>
              <a:rPr b="0" lang="de-DE" sz="1000" spc="-1" strike="noStrike">
                <a:solidFill>
                  <a:srgbClr val="222222"/>
                </a:solidFill>
                <a:latin typeface="Arial"/>
              </a:rPr>
              <a:t>. " O'Reilly Media, Inc.". (Modified)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/>
          </p:nvPr>
        </p:nvSpPr>
        <p:spPr>
          <a:xfrm>
            <a:off x="684360" y="549360"/>
            <a:ext cx="676728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lt1">
                    <a:lumMod val="65000"/>
                  </a:schemeClr>
                </a:solidFill>
                <a:latin typeface="Arial"/>
              </a:rPr>
              <a:t>Set up your package directory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84360" y="1346400"/>
            <a:ext cx="7488000" cy="927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chemeClr val="accent1"/>
                </a:solidFill>
                <a:latin typeface="Arial"/>
              </a:rPr>
              <a:t>Creat a new directory for your package 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711720" y="2311200"/>
            <a:ext cx="4197240" cy="4033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2 Methods to creat a new directory for your package</a:t>
            </a:r>
            <a:endParaRPr b="0" lang="de-DE" sz="14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de-DE" sz="1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de-DE" sz="1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16"/>
          </p:nvPr>
        </p:nvSpPr>
        <p:spPr>
          <a:xfrm>
            <a:off x="45720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A11D4A7D-6C19-4005-8F62-F539ABBD4C88}" type="datetime1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14.05.2024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 idx="17"/>
          </p:nvPr>
        </p:nvSpPr>
        <p:spPr>
          <a:xfrm>
            <a:off x="675972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898989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8AE30F7-BC2E-4539-8ED0-4221004A1AA5}" type="slidenum">
              <a:rPr b="0" lang="de-DE" sz="1200" spc="-1" strike="noStrike">
                <a:solidFill>
                  <a:srgbClr val="898989"/>
                </a:solidFill>
                <a:latin typeface="Arial"/>
              </a:rPr>
              <a:t>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Textfeld 7"/>
          <p:cNvSpPr/>
          <p:nvPr/>
        </p:nvSpPr>
        <p:spPr>
          <a:xfrm>
            <a:off x="4977720" y="2313720"/>
            <a:ext cx="38250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chemeClr val="dk2"/>
                </a:solidFill>
                <a:latin typeface="Arial"/>
              </a:rPr>
              <a:t>The Structure of your package directory is the same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feld 8"/>
          <p:cNvSpPr/>
          <p:nvPr/>
        </p:nvSpPr>
        <p:spPr>
          <a:xfrm>
            <a:off x="728280" y="2811240"/>
            <a:ext cx="4156920" cy="600120"/>
          </a:xfrm>
          <a:prstGeom prst="rect">
            <a:avLst/>
          </a:prstGeom>
          <a:gradFill rotWithShape="0">
            <a:gsLst>
              <a:gs pos="0">
                <a:srgbClr val="f5efe0"/>
              </a:gs>
              <a:gs pos="35000">
                <a:srgbClr val="f7f4e8"/>
              </a:gs>
              <a:gs pos="100000">
                <a:srgbClr val="fcf9f5"/>
              </a:gs>
            </a:gsLst>
            <a:lin ang="16200000"/>
          </a:gradFill>
          <a:ln>
            <a:solidFill>
              <a:srgbClr val="d7d3c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0" lang="de-DE" sz="1000" spc="-1" strike="noStrike">
                <a:solidFill>
                  <a:srgbClr val="0000ff"/>
                </a:solidFill>
                <a:latin typeface="Lucida Console"/>
              </a:rPr>
              <a:t>library(devtools)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0" lang="de-DE" sz="1000" spc="-1" strike="noStrike">
                <a:solidFill>
                  <a:srgbClr val="0000ff"/>
                </a:solidFill>
                <a:latin typeface="Lucida Console"/>
              </a:rPr>
              <a:t>devtools::create("A:/Prasentationfiles/mypackage")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" name="Gruppieren 12"/>
          <p:cNvGrpSpPr/>
          <p:nvPr/>
        </p:nvGrpSpPr>
        <p:grpSpPr>
          <a:xfrm>
            <a:off x="723960" y="2807280"/>
            <a:ext cx="4156920" cy="3733920"/>
            <a:chOff x="723960" y="2807280"/>
            <a:chExt cx="4156920" cy="3733920"/>
          </a:xfrm>
        </p:grpSpPr>
        <p:sp>
          <p:nvSpPr>
            <p:cNvPr id="80" name="Textfeld 10"/>
            <p:cNvSpPr/>
            <p:nvPr/>
          </p:nvSpPr>
          <p:spPr>
            <a:xfrm>
              <a:off x="723960" y="2807280"/>
              <a:ext cx="4156920" cy="600120"/>
            </a:xfrm>
            <a:prstGeom prst="rect">
              <a:avLst/>
            </a:prstGeom>
            <a:gradFill rotWithShape="0">
              <a:gsLst>
                <a:gs pos="0">
                  <a:srgbClr val="f5efe0"/>
                </a:gs>
                <a:gs pos="35000">
                  <a:srgbClr val="f7f4e8"/>
                </a:gs>
                <a:gs pos="100000">
                  <a:srgbClr val="fcf9f5"/>
                </a:gs>
              </a:gsLst>
              <a:lin ang="16200000"/>
            </a:gradFill>
            <a:ln>
              <a:solidFill>
                <a:srgbClr val="d7d3c7"/>
              </a:solidFill>
              <a:round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numCol="1" spcCol="0" horzOverflow="overflow" anchor="t">
              <a:spAutoFit/>
            </a:bodyPr>
            <a:p>
              <a:pPr>
                <a:lnSpc>
                  <a:spcPct val="100000"/>
                </a:lnSpc>
                <a:spcBef>
                  <a:spcPts val="201"/>
                </a:spcBef>
              </a:pPr>
              <a:r>
                <a:rPr b="0" lang="de-DE" sz="1000" spc="-1" strike="noStrike">
                  <a:solidFill>
                    <a:srgbClr val="0000ff"/>
                  </a:solidFill>
                  <a:latin typeface="Lucida Console"/>
                </a:rPr>
                <a:t>Using RStudio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201"/>
                </a:spcBef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201"/>
                </a:spcBef>
              </a:pPr>
              <a:r>
                <a:rPr b="0" lang="de-DE" sz="1000" spc="-1" strike="noStrike">
                  <a:solidFill>
                    <a:srgbClr val="0000ff"/>
                  </a:solidFill>
                  <a:latin typeface="Lucida Console"/>
                </a:rPr>
                <a:t>File -&gt; New Project... -&gt; New Directory -&gt; R Package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81" name="Grafik 12" descr=""/>
            <p:cNvPicPr/>
            <p:nvPr/>
          </p:nvPicPr>
          <p:blipFill>
            <a:blip r:embed="rId1"/>
            <a:stretch/>
          </p:blipFill>
          <p:spPr>
            <a:xfrm>
              <a:off x="812880" y="3515040"/>
              <a:ext cx="4005720" cy="3026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2" name="Gruppieren 17"/>
          <p:cNvGrpSpPr/>
          <p:nvPr/>
        </p:nvGrpSpPr>
        <p:grpSpPr>
          <a:xfrm>
            <a:off x="958680" y="3511800"/>
            <a:ext cx="3751200" cy="2000880"/>
            <a:chOff x="958680" y="3511800"/>
            <a:chExt cx="3751200" cy="2000880"/>
          </a:xfrm>
        </p:grpSpPr>
        <p:grpSp>
          <p:nvGrpSpPr>
            <p:cNvPr id="83" name="Gruppieren 15"/>
            <p:cNvGrpSpPr/>
            <p:nvPr/>
          </p:nvGrpSpPr>
          <p:grpSpPr>
            <a:xfrm>
              <a:off x="958680" y="5208120"/>
              <a:ext cx="867240" cy="304560"/>
              <a:chOff x="958680" y="5208120"/>
              <a:chExt cx="867240" cy="304560"/>
            </a:xfrm>
          </p:grpSpPr>
          <p:sp>
            <p:nvSpPr>
              <p:cNvPr id="84" name="Textfeld 13"/>
              <p:cNvSpPr/>
              <p:nvPr/>
            </p:nvSpPr>
            <p:spPr>
              <a:xfrm>
                <a:off x="958680" y="5208120"/>
                <a:ext cx="580320" cy="304560"/>
              </a:xfrm>
              <a:prstGeom prst="rect">
                <a:avLst/>
              </a:prstGeom>
              <a:solidFill>
                <a:srgbClr val="c00000"/>
              </a:solidFill>
              <a:ln w="0"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/>
            </p:style>
            <p:txBody>
              <a:bodyPr numCol="1" spcCol="0" horzOverflow="overflow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de-DE" sz="1400" spc="-1" strike="noStrike">
                    <a:solidFill>
                      <a:schemeClr val="lt1"/>
                    </a:solidFill>
                    <a:latin typeface="Arial"/>
                  </a:rPr>
                  <a:t>path</a:t>
                </a: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cxnSp>
            <p:nvCxnSpPr>
              <p:cNvPr id="85" name="Gerade Verbindung mit Pfeil 14"/>
              <p:cNvCxnSpPr/>
              <p:nvPr/>
            </p:nvCxnSpPr>
            <p:spPr>
              <a:xfrm>
                <a:off x="1501560" y="5317560"/>
                <a:ext cx="324720" cy="29880"/>
              </a:xfrm>
              <a:prstGeom prst="straightConnector1">
                <a:avLst/>
              </a:prstGeom>
              <a:ln>
                <a:solidFill>
                  <a:srgbClr val="0067a7"/>
                </a:solidFill>
                <a:round/>
                <a:tailEnd len="med" type="triangle" w="med"/>
              </a:ln>
            </p:spPr>
          </p:cxnSp>
        </p:grpSp>
        <p:sp>
          <p:nvSpPr>
            <p:cNvPr id="86" name="Textfeld 16"/>
            <p:cNvSpPr/>
            <p:nvPr/>
          </p:nvSpPr>
          <p:spPr>
            <a:xfrm>
              <a:off x="2092320" y="3511800"/>
              <a:ext cx="2617560" cy="641160"/>
            </a:xfrm>
            <a:prstGeom prst="rect">
              <a:avLst/>
            </a:prstGeom>
            <a:solidFill>
              <a:srgbClr val="c00000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/>
          </p:style>
          <p:txBody>
            <a:bodyPr numCol="1" spcCol="0" horzOverflow="overflow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900" spc="-1" strike="noStrike">
                  <a:solidFill>
                    <a:srgbClr val="d1d5db"/>
                  </a:solidFill>
                  <a:latin typeface="Arial"/>
                </a:rPr>
                <a:t>Letters (upper or lowercase)</a:t>
              </a:r>
              <a:endParaRPr b="0" lang="en-US" sz="900" spc="-1" strike="noStrike">
                <a:solidFill>
                  <a:srgbClr val="ffffff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de-DE" sz="900" spc="-1" strike="noStrike">
                  <a:solidFill>
                    <a:srgbClr val="d1d5db"/>
                  </a:solidFill>
                  <a:latin typeface="Arial"/>
                </a:rPr>
                <a:t>Numbers (0-9)</a:t>
              </a:r>
              <a:endParaRPr b="0" lang="en-US" sz="900" spc="-1" strike="noStrike">
                <a:solidFill>
                  <a:srgbClr val="ffffff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de-DE" sz="900" spc="-1" strike="noStrike">
                  <a:solidFill>
                    <a:srgbClr val="d1d5db"/>
                  </a:solidFill>
                  <a:latin typeface="Arial"/>
                </a:rPr>
                <a:t>Dots (.) for separating words</a:t>
              </a:r>
              <a:endParaRPr b="0" lang="en-US" sz="900" spc="-1" strike="noStrike">
                <a:solidFill>
                  <a:srgbClr val="ffffff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9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7" name="Gruppieren 22"/>
          <p:cNvGrpSpPr/>
          <p:nvPr/>
        </p:nvGrpSpPr>
        <p:grpSpPr>
          <a:xfrm>
            <a:off x="5051160" y="2994120"/>
            <a:ext cx="3723480" cy="3379320"/>
            <a:chOff x="5051160" y="2994120"/>
            <a:chExt cx="3723480" cy="3379320"/>
          </a:xfrm>
        </p:grpSpPr>
        <p:pic>
          <p:nvPicPr>
            <p:cNvPr id="88" name="Grafik 21" descr="Ein Bild, das Text enthält.&#10;&#10;Beschreibung automatisch generiert."/>
            <p:cNvPicPr/>
            <p:nvPr/>
          </p:nvPicPr>
          <p:blipFill>
            <a:blip r:embed="rId2"/>
            <a:stretch/>
          </p:blipFill>
          <p:spPr>
            <a:xfrm>
              <a:off x="5055480" y="2994120"/>
              <a:ext cx="2018880" cy="1533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9" name="Textfeld 21"/>
            <p:cNvSpPr/>
            <p:nvPr/>
          </p:nvSpPr>
          <p:spPr>
            <a:xfrm>
              <a:off x="5051160" y="4636440"/>
              <a:ext cx="3723480" cy="1737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numCol="1" spcCol="0" horzOverflow="overflow" anchor="t">
              <a:spAutoFit/>
            </a:bodyPr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de-DE" sz="1200" spc="-1" strike="noStrike">
                  <a:solidFill>
                    <a:schemeClr val="dk1"/>
                  </a:solidFill>
                  <a:latin typeface="Arial"/>
                </a:rPr>
                <a:t>R:</a:t>
              </a:r>
              <a:r>
                <a:rPr b="0" lang="de-DE" sz="1200" spc="-1" strike="noStrike">
                  <a:solidFill>
                    <a:schemeClr val="dk1"/>
                  </a:solidFill>
                  <a:latin typeface="Arial"/>
                </a:rPr>
                <a:t> This directory will contain all of your R code files.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de-DE" sz="1200" spc="-1" strike="noStrike">
                  <a:solidFill>
                    <a:schemeClr val="dk1"/>
                  </a:solidFill>
                  <a:latin typeface="Arial"/>
                </a:rPr>
                <a:t>man:</a:t>
              </a:r>
              <a:r>
                <a:rPr b="0" lang="de-DE" sz="1200" spc="-1" strike="noStrike">
                  <a:solidFill>
                    <a:schemeClr val="dk1"/>
                  </a:solidFill>
                  <a:latin typeface="Arial"/>
                </a:rPr>
                <a:t> This directory will contain the documentation for your package functions.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de-DE" sz="1200" spc="-1" strike="noStrike">
                  <a:solidFill>
                    <a:schemeClr val="dk1"/>
                  </a:solidFill>
                  <a:latin typeface="Arial"/>
                </a:rPr>
                <a:t>DESCRIPTION:</a:t>
              </a:r>
              <a:r>
                <a:rPr b="0" lang="de-DE" sz="1200" spc="-1" strike="noStrike">
                  <a:solidFill>
                    <a:schemeClr val="dk1"/>
                  </a:solidFill>
                  <a:latin typeface="Arial"/>
                </a:rPr>
                <a:t> contains metadata about your package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de-DE" sz="1200" spc="-1" strike="noStrike">
                  <a:solidFill>
                    <a:schemeClr val="dk1"/>
                  </a:solidFill>
                  <a:latin typeface="Arial"/>
                </a:rPr>
                <a:t>NAMESPACE:</a:t>
              </a:r>
              <a:r>
                <a:rPr b="0" lang="de-DE" sz="1200" spc="-1" strike="noStrike">
                  <a:solidFill>
                    <a:schemeClr val="dk1"/>
                  </a:solidFill>
                  <a:latin typeface="Arial"/>
                </a:rPr>
                <a:t> controls visibility and scope of objects 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684360" y="549360"/>
            <a:ext cx="676728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3"/>
                </a:solidFill>
                <a:latin typeface="Arial"/>
              </a:rPr>
              <a:t>Write the package documentation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84360" y="1337400"/>
            <a:ext cx="7488000" cy="927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chemeClr val="accent1"/>
                </a:solidFill>
                <a:latin typeface="Arial"/>
              </a:rPr>
              <a:t>Write the documentation for your package functions and save them in the "man" subdirectory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84360" y="2292840"/>
            <a:ext cx="7488000" cy="72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R uses</a:t>
            </a:r>
            <a:r>
              <a:rPr b="0" lang="de-DE" sz="1800" spc="-1" strike="noStrike">
                <a:solidFill>
                  <a:schemeClr val="dk2">
                    <a:lumMod val="60000"/>
                    <a:lumOff val="40000"/>
                  </a:schemeClr>
                </a:solidFill>
                <a:latin typeface="Arial"/>
              </a:rPr>
              <a:t> roxygen Tags</a:t>
            </a:r>
            <a:r>
              <a:rPr b="0" lang="de-DE" sz="1800" spc="-1" strike="noStrike">
                <a:solidFill>
                  <a:srgbClr val="00b050"/>
                </a:solidFill>
                <a:latin typeface="Arial"/>
              </a:rPr>
              <a:t> </a:t>
            </a: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and </a:t>
            </a:r>
            <a:r>
              <a:rPr b="0" lang="de-DE" sz="1800" spc="-1" strike="noStrike">
                <a:solidFill>
                  <a:schemeClr val="dk2">
                    <a:lumMod val="60000"/>
                    <a:lumOff val="40000"/>
                  </a:schemeClr>
                </a:solidFill>
                <a:latin typeface="Arial"/>
              </a:rPr>
              <a:t>#'</a:t>
            </a: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 for documentation of a function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 idx="18"/>
          </p:nvPr>
        </p:nvSpPr>
        <p:spPr>
          <a:xfrm>
            <a:off x="45720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5BA35900-13BD-4304-9E9C-F31343AE9F1F}" type="datetime1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14.05.2024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sldNum" idx="19"/>
          </p:nvPr>
        </p:nvSpPr>
        <p:spPr>
          <a:xfrm>
            <a:off x="675972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898989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919A19E-597D-4299-9EE2-525516BCCA5A}" type="slidenum">
              <a:rPr b="0" lang="de-DE" sz="1200" spc="-1" strike="noStrike">
                <a:solidFill>
                  <a:srgbClr val="898989"/>
                </a:solidFill>
                <a:latin typeface="Arial"/>
              </a:rPr>
              <a:t>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5" name="Grafik 7" descr="Ein Bild, das Text enthält.&#10;&#10;Beschreibung automatisch generiert."/>
          <p:cNvPicPr/>
          <p:nvPr/>
        </p:nvPicPr>
        <p:blipFill>
          <a:blip r:embed="rId1"/>
          <a:stretch/>
        </p:blipFill>
        <p:spPr>
          <a:xfrm>
            <a:off x="684000" y="2850840"/>
            <a:ext cx="4761360" cy="2667600"/>
          </a:xfrm>
          <a:prstGeom prst="rect">
            <a:avLst/>
          </a:prstGeom>
          <a:ln w="0">
            <a:noFill/>
          </a:ln>
        </p:spPr>
      </p:pic>
      <p:sp>
        <p:nvSpPr>
          <p:cNvPr id="96" name="Textfeld 7"/>
          <p:cNvSpPr/>
          <p:nvPr/>
        </p:nvSpPr>
        <p:spPr>
          <a:xfrm>
            <a:off x="682200" y="5761080"/>
            <a:ext cx="50047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The</a:t>
            </a:r>
            <a:r>
              <a:rPr b="0" lang="de-DE" sz="1200" spc="-1" strike="noStrike">
                <a:solidFill>
                  <a:schemeClr val="dk2">
                    <a:lumMod val="60000"/>
                    <a:lumOff val="40000"/>
                  </a:schemeClr>
                </a:solidFill>
                <a:latin typeface="Arial"/>
              </a:rPr>
              <a:t> #' </a:t>
            </a: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symbol in Roxygen is used to </a:t>
            </a:r>
            <a:r>
              <a:rPr b="0" lang="de-DE" sz="1200" spc="-1" strike="noStrike" u="sng">
                <a:solidFill>
                  <a:schemeClr val="dk1"/>
                </a:solidFill>
                <a:uFillTx/>
                <a:latin typeface="Arial"/>
              </a:rPr>
              <a:t>indicate documentation lines</a:t>
            </a: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 for a function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feld 8"/>
          <p:cNvSpPr/>
          <p:nvPr/>
        </p:nvSpPr>
        <p:spPr>
          <a:xfrm>
            <a:off x="5807160" y="2774520"/>
            <a:ext cx="3179880" cy="35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@title</a:t>
            </a: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:  the title of the function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@description</a:t>
            </a: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:  provides a more detailed description of what the function does. 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@param</a:t>
            </a: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: This tag is used to document the function's arguments. 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@return</a:t>
            </a: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: This tag describes the value that the function returns.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@author</a:t>
            </a: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:  author or authors of the function.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@references</a:t>
            </a: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: This tag provides references or links to any external sources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@examples</a:t>
            </a: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:  provides examples of how to use the function. 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@export</a:t>
            </a:r>
            <a:r>
              <a:rPr b="0" lang="de-DE" sz="1200" spc="-1" strike="noStrike">
                <a:solidFill>
                  <a:schemeClr val="dk1"/>
                </a:solidFill>
                <a:latin typeface="Arial"/>
              </a:rPr>
              <a:t>: This tag tells R that this function should be exported from the package and made available to users.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feld 9"/>
          <p:cNvSpPr/>
          <p:nvPr/>
        </p:nvSpPr>
        <p:spPr>
          <a:xfrm>
            <a:off x="2580840" y="3226320"/>
            <a:ext cx="2700360" cy="945000"/>
          </a:xfrm>
          <a:prstGeom prst="rect">
            <a:avLst/>
          </a:prstGeom>
          <a:solidFill>
            <a:srgbClr val="c00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chemeClr val="lt1"/>
                </a:solidFill>
                <a:latin typeface="Arial"/>
              </a:rPr>
              <a:t>! Each argument needs a new @param and you need to provide Information about the argument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9" name="Grafik 11" descr="Ein Bild, das Text enthält.&#10;&#10;Beschreibung automatisch generiert."/>
          <p:cNvPicPr/>
          <p:nvPr/>
        </p:nvPicPr>
        <p:blipFill>
          <a:blip r:embed="rId2"/>
          <a:stretch/>
        </p:blipFill>
        <p:spPr>
          <a:xfrm>
            <a:off x="5781240" y="2648520"/>
            <a:ext cx="3111480" cy="378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684360" y="549360"/>
            <a:ext cx="676728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3"/>
                </a:solidFill>
                <a:latin typeface="Arial"/>
              </a:rPr>
              <a:t>Creating the documentation for your function</a:t>
            </a:r>
            <a:r>
              <a:rPr b="1" lang="de-DE" sz="1800" spc="-1" strike="noStrike">
                <a:solidFill>
                  <a:schemeClr val="accent3"/>
                </a:solidFill>
                <a:latin typeface="Arial"/>
              </a:rPr>
              <a:t> 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84360" y="2000880"/>
            <a:ext cx="7488000" cy="927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chemeClr val="accent1"/>
                </a:solidFill>
                <a:latin typeface="Arial"/>
              </a:rPr>
              <a:t>You need </a:t>
            </a:r>
            <a:r>
              <a:rPr b="1" i="1" lang="de-DE" sz="1800" spc="-1" strike="noStrike" u="sng">
                <a:solidFill>
                  <a:srgbClr val="7030a0"/>
                </a:solidFill>
                <a:uFillTx/>
                <a:latin typeface="Arial"/>
              </a:rPr>
              <a:t>devtools</a:t>
            </a:r>
            <a:r>
              <a:rPr b="1" lang="de-DE" sz="1800" spc="-1" strike="noStrike">
                <a:solidFill>
                  <a:schemeClr val="accent1"/>
                </a:solidFill>
                <a:latin typeface="Arial"/>
              </a:rPr>
              <a:t> to creat a documentation file for your function in the 'man'-subdirectory 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84360" y="2928960"/>
            <a:ext cx="7488000" cy="3379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There are 2 Methods: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dt" idx="20"/>
          </p:nvPr>
        </p:nvSpPr>
        <p:spPr>
          <a:xfrm>
            <a:off x="45720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085EBE19-C940-468A-A5A4-C87DB72B7D1A}" type="datetime1">
              <a:rPr b="0" lang="de-DE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14.05.2024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 idx="21"/>
          </p:nvPr>
        </p:nvSpPr>
        <p:spPr>
          <a:xfrm>
            <a:off x="6759720" y="6519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898989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291520-1B9B-4061-A73C-1FDCEEBF7E5D}" type="slidenum">
              <a:rPr b="0" lang="de-DE" sz="1200" spc="-1" strike="noStrike">
                <a:solidFill>
                  <a:srgbClr val="898989"/>
                </a:solidFill>
                <a:latin typeface="Arial"/>
              </a:rPr>
              <a:t>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Textfeld 6"/>
          <p:cNvSpPr/>
          <p:nvPr/>
        </p:nvSpPr>
        <p:spPr>
          <a:xfrm>
            <a:off x="709920" y="3429000"/>
            <a:ext cx="3723480" cy="549000"/>
          </a:xfrm>
          <a:prstGeom prst="rect">
            <a:avLst/>
          </a:prstGeom>
          <a:gradFill rotWithShape="0">
            <a:gsLst>
              <a:gs pos="0">
                <a:srgbClr val="f5efe0"/>
              </a:gs>
              <a:gs pos="35000">
                <a:srgbClr val="f7f4e8"/>
              </a:gs>
              <a:gs pos="100000">
                <a:srgbClr val="fcf9f5"/>
              </a:gs>
            </a:gsLst>
            <a:lin ang="16200000"/>
          </a:gradFill>
          <a:ln>
            <a:solidFill>
              <a:srgbClr val="d7d3c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ff"/>
                </a:solidFill>
                <a:latin typeface="Lucida Console"/>
              </a:rPr>
              <a:t>library(devtools)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ff"/>
                </a:solidFill>
                <a:latin typeface="Lucida Console"/>
              </a:rPr>
              <a:t>devtools::document()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6" name="Gruppieren 10"/>
          <p:cNvGrpSpPr/>
          <p:nvPr/>
        </p:nvGrpSpPr>
        <p:grpSpPr>
          <a:xfrm>
            <a:off x="709920" y="2883600"/>
            <a:ext cx="7814520" cy="1965960"/>
            <a:chOff x="709920" y="2883600"/>
            <a:chExt cx="7814520" cy="1965960"/>
          </a:xfrm>
        </p:grpSpPr>
        <p:sp>
          <p:nvSpPr>
            <p:cNvPr id="107" name="Textfeld 7"/>
            <p:cNvSpPr/>
            <p:nvPr/>
          </p:nvSpPr>
          <p:spPr>
            <a:xfrm>
              <a:off x="709920" y="3429000"/>
              <a:ext cx="3723480" cy="701640"/>
            </a:xfrm>
            <a:prstGeom prst="rect">
              <a:avLst/>
            </a:prstGeom>
            <a:gradFill rotWithShape="0">
              <a:gsLst>
                <a:gs pos="0">
                  <a:srgbClr val="f5efe0"/>
                </a:gs>
                <a:gs pos="35000">
                  <a:srgbClr val="f7f4e8"/>
                </a:gs>
                <a:gs pos="100000">
                  <a:srgbClr val="fcf9f5"/>
                </a:gs>
              </a:gsLst>
              <a:lin ang="16200000"/>
            </a:gradFill>
            <a:ln>
              <a:solidFill>
                <a:srgbClr val="d7d3c7"/>
              </a:solidFill>
              <a:round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numCol="1" spcCol="0" horzOverflow="overflow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ff"/>
                  </a:solidFill>
                  <a:latin typeface="Lucida Console"/>
                </a:rPr>
                <a:t>Using RStudio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ff"/>
                  </a:solidFill>
                  <a:latin typeface="Lucida Console"/>
                </a:rPr>
                <a:t>Build -&gt; More -&gt; Configure Build Tools...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DE" sz="1000" spc="-1" strike="noStrike">
                  <a:solidFill>
                    <a:srgbClr val="0000ff"/>
                  </a:solidFill>
                  <a:latin typeface="Lucida Console"/>
                </a:rPr>
                <a:t>-&gt; Generate documentation with Roxygen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8" name="Grafik 10" descr=""/>
            <p:cNvPicPr/>
            <p:nvPr/>
          </p:nvPicPr>
          <p:blipFill>
            <a:blip r:embed="rId1"/>
            <a:stretch/>
          </p:blipFill>
          <p:spPr>
            <a:xfrm>
              <a:off x="4675320" y="2883600"/>
              <a:ext cx="3849120" cy="1965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9" name="Textfeld 11"/>
          <p:cNvSpPr/>
          <p:nvPr/>
        </p:nvSpPr>
        <p:spPr>
          <a:xfrm>
            <a:off x="737280" y="4691880"/>
            <a:ext cx="3834360" cy="1158480"/>
          </a:xfrm>
          <a:prstGeom prst="rect">
            <a:avLst/>
          </a:prstGeom>
          <a:gradFill rotWithShape="0">
            <a:gsLst>
              <a:gs pos="0">
                <a:srgbClr val="f5efe0"/>
              </a:gs>
              <a:gs pos="35000">
                <a:srgbClr val="f7f4e8"/>
              </a:gs>
              <a:gs pos="100000">
                <a:srgbClr val="fcf9f5"/>
              </a:gs>
            </a:gsLst>
            <a:lin ang="16200000"/>
          </a:gradFill>
          <a:ln>
            <a:solidFill>
              <a:srgbClr val="d7d3c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numCol="1" spcCol="0" horzOverflow="overflow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Generates </a:t>
            </a:r>
            <a:r>
              <a:rPr b="0" lang="de-DE" sz="1400" spc="-1" strike="noStrike">
                <a:solidFill>
                  <a:srgbClr val="7030a0"/>
                </a:solidFill>
                <a:latin typeface="Arial"/>
              </a:rPr>
              <a:t>Help-Files</a:t>
            </a: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 for each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Updates the </a:t>
            </a:r>
            <a:r>
              <a:rPr b="0" lang="de-DE" sz="1400" spc="-1" strike="noStrike">
                <a:solidFill>
                  <a:srgbClr val="7030a0"/>
                </a:solidFill>
                <a:latin typeface="Arial"/>
              </a:rPr>
              <a:t>NAMESPACE</a:t>
            </a:r>
            <a:r>
              <a:rPr b="0" lang="de-DE" sz="1400" spc="-1" strike="noStrike">
                <a:solidFill>
                  <a:schemeClr val="dk1"/>
                </a:solidFill>
                <a:latin typeface="Arial"/>
              </a:rPr>
              <a:t> file to reflect any changes in exported functions or imported packages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0" name="Gruppieren 14"/>
          <p:cNvGrpSpPr/>
          <p:nvPr/>
        </p:nvGrpSpPr>
        <p:grpSpPr>
          <a:xfrm>
            <a:off x="4573800" y="2639160"/>
            <a:ext cx="3931920" cy="3653640"/>
            <a:chOff x="4573800" y="2639160"/>
            <a:chExt cx="3931920" cy="3653640"/>
          </a:xfrm>
        </p:grpSpPr>
        <p:pic>
          <p:nvPicPr>
            <p:cNvPr id="111" name="Grafik 13" descr="Ein Bild, das Text enthält.&#10;&#10;Beschreibung automatisch generiert."/>
            <p:cNvPicPr/>
            <p:nvPr/>
          </p:nvPicPr>
          <p:blipFill>
            <a:blip r:embed="rId2"/>
            <a:stretch/>
          </p:blipFill>
          <p:spPr>
            <a:xfrm>
              <a:off x="4573800" y="2639160"/>
              <a:ext cx="3931920" cy="365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2" name="Pfeil: nach unten 13"/>
            <p:cNvSpPr/>
            <p:nvPr/>
          </p:nvSpPr>
          <p:spPr>
            <a:xfrm rot="5220000">
              <a:off x="7849440" y="3713400"/>
              <a:ext cx="217080" cy="3513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00000"/>
            </a:solidFill>
            <a:ln>
              <a:solidFill>
                <a:srgbClr val="004e7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>
                <a:lnSpc>
                  <a:spcPct val="100000"/>
                </a:lnSpc>
              </a:pPr>
              <a:endParaRPr b="0" lang="de-DE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TiHo-Hannover">
      <a:dk1>
        <a:srgbClr val="000000"/>
      </a:dk1>
      <a:lt1>
        <a:srgbClr val="ffffff"/>
      </a:lt1>
      <a:dk2>
        <a:srgbClr val="006ab3"/>
      </a:dk2>
      <a:lt2>
        <a:srgbClr val="eeece1"/>
      </a:lt2>
      <a:accent1>
        <a:srgbClr val="006aab"/>
      </a:accent1>
      <a:accent2>
        <a:srgbClr val="9c9e9f"/>
      </a:accent2>
      <a:accent3>
        <a:srgbClr val="939398"/>
      </a:accent3>
      <a:accent4>
        <a:srgbClr val="dcd8c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Ho-Hannover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TiHo-Hannover">
      <a:dk1>
        <a:srgbClr val="000000"/>
      </a:dk1>
      <a:lt1>
        <a:srgbClr val="ffffff"/>
      </a:lt1>
      <a:dk2>
        <a:srgbClr val="006ab3"/>
      </a:dk2>
      <a:lt2>
        <a:srgbClr val="eeece1"/>
      </a:lt2>
      <a:accent1>
        <a:srgbClr val="006aab"/>
      </a:accent1>
      <a:accent2>
        <a:srgbClr val="9c9e9f"/>
      </a:accent2>
      <a:accent3>
        <a:srgbClr val="939398"/>
      </a:accent3>
      <a:accent4>
        <a:srgbClr val="dcd8c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Ho-Hannover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arissa">
  <a:themeElements>
    <a:clrScheme name="TiHo-Hannover">
      <a:dk1>
        <a:srgbClr val="000000"/>
      </a:dk1>
      <a:lt1>
        <a:srgbClr val="ffffff"/>
      </a:lt1>
      <a:dk2>
        <a:srgbClr val="006ab3"/>
      </a:dk2>
      <a:lt2>
        <a:srgbClr val="eeece1"/>
      </a:lt2>
      <a:accent1>
        <a:srgbClr val="006aab"/>
      </a:accent1>
      <a:accent2>
        <a:srgbClr val="9c9e9f"/>
      </a:accent2>
      <a:accent3>
        <a:srgbClr val="939398"/>
      </a:accent3>
      <a:accent4>
        <a:srgbClr val="dcd8c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Ho-Hannover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Larissa">
  <a:themeElements>
    <a:clrScheme name="TiHo-Hannover">
      <a:dk1>
        <a:srgbClr val="000000"/>
      </a:dk1>
      <a:lt1>
        <a:srgbClr val="ffffff"/>
      </a:lt1>
      <a:dk2>
        <a:srgbClr val="006ab3"/>
      </a:dk2>
      <a:lt2>
        <a:srgbClr val="eeece1"/>
      </a:lt2>
      <a:accent1>
        <a:srgbClr val="006aab"/>
      </a:accent1>
      <a:accent2>
        <a:srgbClr val="9c9e9f"/>
      </a:accent2>
      <a:accent3>
        <a:srgbClr val="939398"/>
      </a:accent3>
      <a:accent4>
        <a:srgbClr val="dcd8c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Ho-Hannover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LibreOffice/24.2.3.2$Linux_X86_64 LibreOffice_project/4f88f79086d18691a72ac668802d5bc5b5a88122</Application>
  <AppVersion>15.0000</AppVersion>
  <Words>3051</Words>
  <Paragraphs>504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2011-06-09T12:57:50Z</dcterms:created>
  <dc:creator>Vasel, Silke</dc:creator>
  <dc:description/>
  <dc:language>en-US</dc:language>
  <cp:lastModifiedBy/>
  <dcterms:modified xsi:type="dcterms:W3CDTF">2024-05-14T22:40:53Z</dcterms:modified>
  <cp:revision>1616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Bildschirmpräsentation (4:3)</vt:lpwstr>
  </property>
  <property fmtid="{D5CDD505-2E9C-101B-9397-08002B2CF9AE}" pid="4" name="Slides">
    <vt:i4>16</vt:i4>
  </property>
</Properties>
</file>