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79" r:id="rId1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9DCE61-EFE0-B73A-E618-BB3C177483BF}" name="Ruff, Sergej" initials="RS" userId="S::sergej.ruff@stud.mh-hannover.de::f5a9aa52-973f-440c-ad30-dc72b920e6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CAA9C-94E1-F9CF-5D00-52356D56F8B2}" v="12" dt="2023-05-02T14:18:15.623"/>
    <p1510:client id="{0CA43CBE-E830-7874-1883-804B65B6F869}" v="7" dt="2023-05-02T14:35:30.096"/>
    <p1510:client id="{4E6BE35F-BBD8-7DE2-EEED-C5D97ABD8418}" v="163" dt="2023-04-28T10:45:16.145"/>
    <p1510:client id="{78BFCC4A-D9D6-25AA-322D-72F3648F5829}" v="1509" dt="2023-05-01T17:15:07.102"/>
    <p1510:client id="{BD46784E-4995-019A-0396-45EB21771F3E}" v="153" dt="2023-05-02T11:10:29.483"/>
    <p1510:client id="{C87205E8-C8F6-0281-AD6E-5153E7E0A2C6}" v="2" dt="2023-05-02T13:27:07.569"/>
    <p1510:client id="{D5CAD9AA-F899-F426-E5FC-ABC5B9E14051}" v="322" dt="2023-05-01T20:16:22.886"/>
    <p1510:client id="{DAC30DD6-E983-E6E5-DAD0-04AC914EC649}" v="1677" dt="2023-05-01T12:43:57.857"/>
    <p1510:client id="{DD73DB46-07AA-B375-D424-0136A8B67186}" v="132" dt="2023-05-01T13:50:23.178"/>
    <p1510:client id="{E7ED847A-4BE4-3841-2ACB-253149F0689A}" v="50" dt="2023-05-01T22:27:52.065"/>
    <p1510:client id="{E955EBDC-343D-8D31-2E6B-E3B8B46FD733}" v="87" dt="2023-05-01T13:04:28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75" autoAdjust="0"/>
  </p:normalViewPr>
  <p:slideViewPr>
    <p:cSldViewPr snapToObjects="1">
      <p:cViewPr varScale="1">
        <p:scale>
          <a:sx n="113" d="100"/>
          <a:sy n="113" d="100"/>
        </p:scale>
        <p:origin x="19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EDFFC-722C-46D6-AD35-6D0B644467A8}" type="datetimeFigureOut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- Over the last few months I compiled some functions from different packages into one big r package.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Today I want to give a tutorial on how you can develop your own r package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942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DESCRIPTION-File contains Metadata about our package.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 first submission of your package will contain manual checks. Meaning someone will controls the description file and reject your package if your description field written in a way they don’t like.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856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You should check your packages frequently.</a:t>
            </a:r>
          </a:p>
          <a:p>
            <a:r>
              <a:rPr lang="en-US" dirty="0">
                <a:ea typeface="Calibri"/>
                <a:cs typeface="Calibri"/>
              </a:rPr>
              <a:t>I recommend to check it at least </a:t>
            </a:r>
            <a:r>
              <a:rPr lang="en-US" dirty="0" err="1">
                <a:ea typeface="Calibri"/>
                <a:cs typeface="Calibri"/>
              </a:rPr>
              <a:t>everytime</a:t>
            </a:r>
            <a:r>
              <a:rPr lang="en-US" dirty="0">
                <a:ea typeface="Calibri"/>
                <a:cs typeface="Calibri"/>
              </a:rPr>
              <a:t> you implement a new function.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And you have to methods.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Once you archived your goal you can build a package and submit.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5012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Here I want to go over some common error, warnings and maybe tips I encountered.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897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First -&gt; Why do we need to </a:t>
            </a:r>
            <a:r>
              <a:rPr lang="en-US" dirty="0" err="1">
                <a:cs typeface="Calibri"/>
              </a:rPr>
              <a:t>creat</a:t>
            </a:r>
            <a:r>
              <a:rPr lang="en-US" dirty="0">
                <a:cs typeface="Calibri"/>
              </a:rPr>
              <a:t> r packages?</a:t>
            </a:r>
          </a:p>
          <a:p>
            <a:r>
              <a:rPr lang="en-US" dirty="0">
                <a:cs typeface="Calibri"/>
              </a:rPr>
              <a:t>What is there to gain for us?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First – functions become reusable by others once you compile them into packages.</a:t>
            </a:r>
          </a:p>
          <a:p>
            <a:r>
              <a:rPr lang="en-US" dirty="0">
                <a:cs typeface="Calibri"/>
              </a:rPr>
              <a:t>Which also enables you to share your functions with others across the globe.</a:t>
            </a:r>
          </a:p>
          <a:p>
            <a:r>
              <a:rPr lang="en-US" dirty="0">
                <a:cs typeface="Calibri"/>
              </a:rPr>
              <a:t>Those people across the globe can then use your functions and </a:t>
            </a:r>
            <a:r>
              <a:rPr lang="en-US" err="1">
                <a:cs typeface="Calibri"/>
              </a:rPr>
              <a:t>recreat</a:t>
            </a:r>
            <a:r>
              <a:rPr lang="en-US" dirty="0">
                <a:cs typeface="Calibri"/>
              </a:rPr>
              <a:t> your work without reinventing the wheel each time</a:t>
            </a:r>
          </a:p>
          <a:p>
            <a:r>
              <a:rPr lang="en-US" dirty="0">
                <a:cs typeface="Calibri"/>
              </a:rPr>
              <a:t>In a manner that’s organized.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see that R packages enable a framework for developing r packages, sharing of code and teamwork.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172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Here you can see the 3 basic packages you need to </a:t>
            </a:r>
            <a:r>
              <a:rPr lang="en-US" dirty="0" err="1">
                <a:cs typeface="Calibri"/>
              </a:rPr>
              <a:t>creat</a:t>
            </a:r>
            <a:r>
              <a:rPr lang="en-US" dirty="0">
                <a:cs typeface="Calibri"/>
              </a:rPr>
              <a:t> a r package.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Roxygen2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 here to provide Tags and a framework for package documentation</a:t>
            </a:r>
          </a:p>
          <a:p>
            <a:r>
              <a:rPr lang="en-US" dirty="0" err="1">
                <a:cs typeface="Calibri"/>
              </a:rPr>
              <a:t>Devtools</a:t>
            </a:r>
            <a:r>
              <a:rPr lang="en-US" dirty="0">
                <a:cs typeface="Calibri"/>
              </a:rPr>
              <a:t> is a tool that make R package development easier</a:t>
            </a:r>
          </a:p>
          <a:p>
            <a:r>
              <a:rPr lang="en-US" err="1">
                <a:cs typeface="Calibri"/>
              </a:rPr>
              <a:t>Usethis</a:t>
            </a:r>
            <a:r>
              <a:rPr lang="en-US" dirty="0">
                <a:cs typeface="Calibri"/>
              </a:rPr>
              <a:t> –is great for DESCRIPTION-FILE Editing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RStudio has many functions of </a:t>
            </a:r>
            <a:r>
              <a:rPr lang="en-US" dirty="0" err="1">
                <a:cs typeface="Calibri"/>
              </a:rPr>
              <a:t>roxygen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Devtools</a:t>
            </a:r>
            <a:r>
              <a:rPr lang="en-US" dirty="0">
                <a:cs typeface="Calibri"/>
              </a:rPr>
              <a:t> already implemented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245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7 Steps of Development - use as a framework for this </a:t>
            </a:r>
            <a:r>
              <a:rPr lang="en-US" dirty="0" err="1">
                <a:cs typeface="Calibri"/>
              </a:rPr>
              <a:t>prasentation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2 – because you have to write your own code.</a:t>
            </a:r>
          </a:p>
          <a:p>
            <a:r>
              <a:rPr lang="en-US" dirty="0">
                <a:cs typeface="Calibri"/>
              </a:rPr>
              <a:t>Barely any 7 – depends on where you submit which Rules you have to follow and I have to submit myself.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215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Lets start with the first step of 7 – We need to </a:t>
            </a:r>
            <a:r>
              <a:rPr lang="en-US" dirty="0" err="1">
                <a:cs typeface="Calibri"/>
              </a:rPr>
              <a:t>creat</a:t>
            </a:r>
            <a:r>
              <a:rPr lang="en-US" dirty="0">
                <a:cs typeface="Calibri"/>
              </a:rPr>
              <a:t> a directory for our package.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 methods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You are allowed to use letters, numbers and a dot but not at the beginning of the package name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Meaning mypackageDOT2 is allowed DOTmypackage2 is not.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Any other special characters are not allowed here. So no package names with dollar-signs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matter what method you use the structure of your package should look the same. The same 4-5 files or subfolders.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870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Once we set up a folder for our package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start creating scripts with functions.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And each package functions has documentation. Meaning we need to provide said documentation.</a:t>
            </a:r>
          </a:p>
          <a:p>
            <a:r>
              <a:rPr lang="en-US" dirty="0">
                <a:cs typeface="Calibri"/>
              </a:rPr>
              <a:t># Single Quotations Sign shows where you package documentation starts and ends</a:t>
            </a:r>
          </a:p>
          <a:p>
            <a:r>
              <a:rPr lang="en-US" dirty="0">
                <a:cs typeface="Calibri"/>
              </a:rPr>
              <a:t>And the tags separate you documentation into segments and do different tasks.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 uses </a:t>
            </a:r>
            <a:r>
              <a:rPr lang="en-US" dirty="0" err="1">
                <a:cs typeface="Calibri"/>
              </a:rPr>
              <a:t>roxygen</a:t>
            </a:r>
            <a:r>
              <a:rPr lang="en-US" dirty="0">
                <a:cs typeface="Calibri"/>
              </a:rPr>
              <a:t> Tags and # Single Quote for documentation.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can see here the bare minimum of tags </a:t>
            </a:r>
          </a:p>
          <a:p>
            <a:r>
              <a:rPr lang="en-US" dirty="0">
                <a:cs typeface="Calibri"/>
              </a:rPr>
              <a:t>You can see here what that documentation would look like when your package is done.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728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Writing down the documentation alone is not enough.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We need to generate help-files for each function and update our namespace.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Two methods.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document function uses the provided </a:t>
            </a:r>
            <a:r>
              <a:rPr lang="en-US" dirty="0" err="1">
                <a:cs typeface="Calibri"/>
              </a:rPr>
              <a:t>Roxygentags</a:t>
            </a:r>
            <a:r>
              <a:rPr lang="en-US" dirty="0">
                <a:cs typeface="Calibri"/>
              </a:rPr>
              <a:t> and documentation to </a:t>
            </a:r>
            <a:r>
              <a:rPr lang="en-US" dirty="0" err="1">
                <a:cs typeface="Calibri"/>
              </a:rPr>
              <a:t>creat</a:t>
            </a:r>
            <a:r>
              <a:rPr lang="en-US" dirty="0">
                <a:cs typeface="Calibri"/>
              </a:rPr>
              <a:t> Helper files and Namespace changes.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72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Sometimes your package relies on other available packages to work properly. Those are called dependencies.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Those dependencies need to documented in the NAMESPACE and the DECRIPTION-File for your package to work.</a:t>
            </a:r>
          </a:p>
          <a:p>
            <a:r>
              <a:rPr lang="en-US" dirty="0">
                <a:cs typeface="Calibri"/>
              </a:rPr>
              <a:t> Here for example my function uses mutate and </a:t>
            </a:r>
            <a:r>
              <a:rPr lang="en-US" dirty="0" err="1">
                <a:cs typeface="Calibri"/>
              </a:rPr>
              <a:t>ggplot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But if we run the check we get the following to errors – see </a:t>
            </a:r>
            <a:r>
              <a:rPr lang="en-US" dirty="0" err="1">
                <a:cs typeface="Calibri"/>
              </a:rPr>
              <a:t>prasentation</a:t>
            </a:r>
            <a:r>
              <a:rPr lang="en-US" dirty="0">
                <a:cs typeface="Calibri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Those errors show us, that the dependencies need to be added to NAMESPACE-File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 </a:t>
            </a:r>
            <a:r>
              <a:rPr lang="en-US" err="1">
                <a:ea typeface="Calibri"/>
                <a:cs typeface="Calibri"/>
              </a:rPr>
              <a:t>NameSpace</a:t>
            </a:r>
            <a:r>
              <a:rPr lang="en-US" dirty="0">
                <a:ea typeface="Calibri"/>
                <a:cs typeface="Calibri"/>
              </a:rPr>
              <a:t> File </a:t>
            </a:r>
            <a:r>
              <a:rPr lang="en-US" err="1">
                <a:ea typeface="Calibri"/>
                <a:cs typeface="Calibri"/>
              </a:rPr>
              <a:t>includs</a:t>
            </a:r>
            <a:r>
              <a:rPr lang="en-US">
                <a:ea typeface="Calibri"/>
                <a:cs typeface="Calibri"/>
              </a:rPr>
              <a:t> information on which functions need to be exported to the end-user.</a:t>
            </a:r>
          </a:p>
          <a:p>
            <a:r>
              <a:rPr lang="en-US" dirty="0">
                <a:ea typeface="Calibri"/>
                <a:cs typeface="Calibri"/>
              </a:rPr>
              <a:t>Meaning those functions become available and </a:t>
            </a:r>
            <a:r>
              <a:rPr lang="en-US" dirty="0" err="1">
                <a:ea typeface="Calibri"/>
                <a:cs typeface="Calibri"/>
              </a:rPr>
              <a:t>visable</a:t>
            </a:r>
            <a:r>
              <a:rPr lang="en-US" dirty="0">
                <a:ea typeface="Calibri"/>
                <a:cs typeface="Calibri"/>
              </a:rPr>
              <a:t> to the end-user.</a:t>
            </a:r>
          </a:p>
          <a:p>
            <a:r>
              <a:rPr lang="en-US">
                <a:ea typeface="Calibri"/>
                <a:cs typeface="Calibri"/>
              </a:rPr>
              <a:t>For that we have the @export tag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 imports show every dependency we need. We use @import for entire packages and @importFrom for specific functions we need.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102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We also need to provide dependencies to the DESCRIPTION File.</a:t>
            </a:r>
          </a:p>
          <a:p>
            <a:r>
              <a:rPr lang="en-US" dirty="0">
                <a:ea typeface="Calibri"/>
                <a:cs typeface="Calibri"/>
              </a:rPr>
              <a:t>Otherwise we get the following error.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Dependencies have their own fields in the DESCRIPTION-File based on what kind of dependency you require.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08115-CDAC-426A-BA70-74C9446C4634}" type="slidenum">
              <a:rPr lang="de-DE" altLang="de-DE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4072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55113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693620" y="2852920"/>
            <a:ext cx="7920347" cy="93675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84213" y="3860801"/>
            <a:ext cx="7920347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3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201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nseite mit Tex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684213" y="549275"/>
            <a:ext cx="6767512" cy="5746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84213" y="2000898"/>
            <a:ext cx="7488287" cy="92807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9"/>
          </p:nvPr>
        </p:nvSpPr>
        <p:spPr>
          <a:xfrm>
            <a:off x="684213" y="2928938"/>
            <a:ext cx="7488237" cy="3379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/>
            </a:lvl1pPr>
            <a:lvl2pPr marL="742950" indent="-285750">
              <a:buClr>
                <a:schemeClr val="accent1"/>
              </a:buClr>
              <a:buSzPct val="70000"/>
              <a:buFont typeface="Wingdings" pitchFamily="2" charset="2"/>
              <a:buChar char="è"/>
              <a:defRPr sz="1800"/>
            </a:lvl2pPr>
            <a:lvl3pPr>
              <a:buClr>
                <a:schemeClr val="accent1"/>
              </a:buClr>
              <a:defRPr sz="1800" baseline="0"/>
            </a:lvl3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0"/>
          </p:nvPr>
        </p:nvSpPr>
        <p:spPr>
          <a:xfrm>
            <a:off x="457200" y="65198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1"/>
          </p:nvPr>
        </p:nvSpPr>
        <p:spPr>
          <a:xfrm>
            <a:off x="6759575" y="6519863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524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nseite mit Text, Aufzähl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684213" y="549275"/>
            <a:ext cx="6767512" cy="5746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84213" y="2000898"/>
            <a:ext cx="5327987" cy="92807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6163365" y="5779036"/>
            <a:ext cx="2729235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9" name="Bildplatzhalter 28"/>
          <p:cNvSpPr>
            <a:spLocks noGrp="1"/>
          </p:cNvSpPr>
          <p:nvPr>
            <p:ph type="pic" sz="quarter" idx="17"/>
          </p:nvPr>
        </p:nvSpPr>
        <p:spPr>
          <a:xfrm>
            <a:off x="6156221" y="2928578"/>
            <a:ext cx="2736380" cy="2736380"/>
          </a:xfrm>
          <a:prstGeom prst="roundRect">
            <a:avLst>
              <a:gd name="adj" fmla="val 362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noProof="0" dirty="0"/>
              <a:t>Bild durch Klicken auf Symbol hinzufügen</a:t>
            </a:r>
            <a:endParaRPr lang="de-DE" noProof="0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84213" y="2928578"/>
            <a:ext cx="5327987" cy="3380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aseline="0"/>
            </a:lvl1pPr>
            <a:lvl2pPr marL="742950" indent="-285750">
              <a:buClr>
                <a:schemeClr val="accent1"/>
              </a:buClr>
              <a:buSzPct val="70000"/>
              <a:buFont typeface="Wingdings" pitchFamily="2" charset="2"/>
              <a:buChar char="è"/>
              <a:defRPr sz="1800"/>
            </a:lvl2pPr>
            <a:lvl3pPr marL="1200150" indent="-285750">
              <a:buClr>
                <a:schemeClr val="accent1"/>
              </a:buClr>
              <a:buFont typeface="Arial" pitchFamily="34" charset="0"/>
              <a:buChar char="•"/>
              <a:defRPr sz="1800"/>
            </a:lvl3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19"/>
          </p:nvPr>
        </p:nvSpPr>
        <p:spPr>
          <a:xfrm>
            <a:off x="457200" y="65198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41D45-2F75-43E8-B500-47D086927078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20"/>
          </p:nvPr>
        </p:nvSpPr>
        <p:spPr>
          <a:xfrm>
            <a:off x="6759575" y="6519863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F57CFF-1E0F-4477-BA3D-E13AB9EB39F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52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 flipH="1">
            <a:off x="267908" y="1840615"/>
            <a:ext cx="8876092" cy="5017385"/>
          </a:xfrm>
          <a:prstGeom prst="round1Rect">
            <a:avLst>
              <a:gd name="adj" fmla="val 1440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noProof="0" dirty="0"/>
              <a:t>Bild durch Klicken auf Symbol hinzufügen</a:t>
            </a:r>
            <a:endParaRPr lang="de-DE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684213" y="549275"/>
            <a:ext cx="6767512" cy="5746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802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189E9D-CC3C-4E07-B3C2-AFA21D45F580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181B44E-01E0-455D-B265-DCFF187A0FB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Textplatzhalter 1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è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693738" y="2852738"/>
            <a:ext cx="7920037" cy="9366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cs typeface="Arial"/>
              </a:rPr>
              <a:t>Sergej Ruff</a:t>
            </a:r>
            <a:endParaRPr lang="de-DE" dirty="0"/>
          </a:p>
        </p:txBody>
      </p:sp>
      <p:sp>
        <p:nvSpPr>
          <p:cNvPr id="7171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684213" y="3860800"/>
            <a:ext cx="7920037" cy="1772793"/>
          </a:xfrm>
        </p:spPr>
        <p:txBody>
          <a:bodyPr/>
          <a:lstStyle/>
          <a:p>
            <a:r>
              <a:rPr lang="de-DE" altLang="de-DE" b="1" dirty="0" err="1">
                <a:cs typeface="Arial"/>
              </a:rPr>
              <a:t>Developing</a:t>
            </a:r>
            <a:r>
              <a:rPr lang="de-DE" altLang="de-DE" b="1" dirty="0">
                <a:cs typeface="Arial"/>
              </a:rPr>
              <a:t> </a:t>
            </a:r>
            <a:r>
              <a:rPr lang="de-DE" altLang="de-DE" b="1" dirty="0" err="1">
                <a:cs typeface="Arial"/>
              </a:rPr>
              <a:t>your</a:t>
            </a:r>
            <a:r>
              <a:rPr lang="de-DE" altLang="de-DE" b="1" dirty="0">
                <a:cs typeface="Arial"/>
              </a:rPr>
              <a:t> own R Package</a:t>
            </a:r>
          </a:p>
          <a:p>
            <a:r>
              <a:rPr lang="de-DE" altLang="de-DE" dirty="0" err="1">
                <a:cs typeface="Arial"/>
              </a:rPr>
              <a:t>Introduction</a:t>
            </a:r>
            <a:r>
              <a:rPr lang="de-DE" altLang="de-DE" dirty="0">
                <a:cs typeface="Arial"/>
              </a:rPr>
              <a:t> </a:t>
            </a:r>
            <a:r>
              <a:rPr lang="de-DE" altLang="de-DE" dirty="0" err="1">
                <a:cs typeface="Arial"/>
              </a:rPr>
              <a:t>to</a:t>
            </a:r>
            <a:r>
              <a:rPr lang="de-DE" altLang="de-DE" dirty="0">
                <a:cs typeface="Arial"/>
              </a:rPr>
              <a:t> R Package Development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7D16054-F5E3-7C57-1FF3-F5AC89A5D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err="1">
                <a:cs typeface="Arial"/>
              </a:rPr>
              <a:t>Dependencies</a:t>
            </a:r>
            <a:r>
              <a:rPr lang="de-DE" b="0" dirty="0">
                <a:cs typeface="Arial"/>
              </a:rPr>
              <a:t> and </a:t>
            </a:r>
            <a:r>
              <a:rPr lang="de-DE" b="0" err="1">
                <a:cs typeface="Arial"/>
              </a:rPr>
              <a:t>the</a:t>
            </a:r>
            <a:r>
              <a:rPr lang="de-DE" b="0" dirty="0">
                <a:cs typeface="Arial"/>
              </a:rPr>
              <a:t> DESCRIPTION-File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A6AC4-B38F-5043-0192-A8C920AA7E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500" dirty="0" err="1">
                <a:cs typeface="Arial"/>
              </a:rPr>
              <a:t>Dependencies</a:t>
            </a:r>
            <a:r>
              <a:rPr lang="de-DE" sz="1500" dirty="0">
                <a:cs typeface="Arial"/>
              </a:rPr>
              <a:t> </a:t>
            </a:r>
            <a:r>
              <a:rPr lang="de-DE" sz="1500" dirty="0" err="1">
                <a:cs typeface="Arial"/>
              </a:rPr>
              <a:t>are</a:t>
            </a:r>
            <a:r>
              <a:rPr lang="de-DE" sz="1500" dirty="0">
                <a:cs typeface="Arial"/>
              </a:rPr>
              <a:t> </a:t>
            </a:r>
            <a:r>
              <a:rPr lang="de-DE" sz="1500" dirty="0" err="1">
                <a:cs typeface="Arial"/>
              </a:rPr>
              <a:t>specified</a:t>
            </a:r>
            <a:r>
              <a:rPr lang="de-DE" sz="1500" dirty="0">
                <a:cs typeface="Arial"/>
              </a:rPr>
              <a:t> in </a:t>
            </a:r>
            <a:r>
              <a:rPr lang="de-DE" sz="1500" dirty="0">
                <a:solidFill>
                  <a:srgbClr val="7030A0"/>
                </a:solidFill>
                <a:cs typeface="Arial"/>
              </a:rPr>
              <a:t>NAMESPACE</a:t>
            </a:r>
            <a:r>
              <a:rPr lang="de-DE" sz="1500" dirty="0">
                <a:cs typeface="Arial"/>
              </a:rPr>
              <a:t> and </a:t>
            </a:r>
            <a:r>
              <a:rPr lang="de-DE" sz="1500" dirty="0">
                <a:solidFill>
                  <a:srgbClr val="7030A0"/>
                </a:solidFill>
                <a:cs typeface="Arial"/>
              </a:rPr>
              <a:t>DESCRIPTION</a:t>
            </a:r>
            <a:r>
              <a:rPr lang="de-DE" sz="1500" dirty="0">
                <a:cs typeface="Arial"/>
              </a:rPr>
              <a:t>-File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2D1271-405F-323E-9D99-C833DD8336A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DB205-349F-A915-8AE1-27B55890CF4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10</a:t>
            </a:fld>
            <a:endParaRPr lang="de-DE" alt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D47D40E-4FE4-F478-1130-9CE0FBDE685D}"/>
              </a:ext>
            </a:extLst>
          </p:cNvPr>
          <p:cNvGrpSpPr/>
          <p:nvPr/>
        </p:nvGrpSpPr>
        <p:grpSpPr>
          <a:xfrm>
            <a:off x="683956" y="2967273"/>
            <a:ext cx="5814551" cy="2730380"/>
            <a:chOff x="683956" y="2967273"/>
            <a:chExt cx="5814551" cy="2730380"/>
          </a:xfrm>
        </p:grpSpPr>
        <p:pic>
          <p:nvPicPr>
            <p:cNvPr id="7" name="Grafik 7" descr="Ein Bild, das Text, Im Haus, Screenshot enthält.&#10;&#10;Beschreibung automatisch generiert.">
              <a:extLst>
                <a:ext uri="{FF2B5EF4-FFF2-40B4-BE49-F238E27FC236}">
                  <a16:creationId xmlns:a16="http://schemas.microsoft.com/office/drawing/2014/main" id="{32E21666-92B1-A0C7-EC5A-6B2B4DCF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956" y="2967273"/>
              <a:ext cx="5683659" cy="1909751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C56286A-8DC8-6671-864F-00F8209F7FBC}"/>
                </a:ext>
              </a:extLst>
            </p:cNvPr>
            <p:cNvSpPr txBox="1"/>
            <p:nvPr/>
          </p:nvSpPr>
          <p:spPr>
            <a:xfrm>
              <a:off x="700548" y="5051322"/>
              <a:ext cx="579795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dirty="0">
                  <a:latin typeface="Arial"/>
                  <a:cs typeface="Arial"/>
                </a:rPr>
                <a:t>NAMESPACE-File </a:t>
              </a:r>
              <a:r>
                <a:rPr lang="de-DE" dirty="0" err="1">
                  <a:latin typeface="Arial"/>
                  <a:cs typeface="Arial"/>
                </a:rPr>
                <a:t>alone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dirty="0" err="1">
                  <a:latin typeface="Arial"/>
                  <a:cs typeface="Arial"/>
                </a:rPr>
                <a:t>is</a:t>
              </a:r>
              <a:r>
                <a:rPr lang="de-DE" dirty="0">
                  <a:latin typeface="Arial"/>
                  <a:cs typeface="Arial"/>
                </a:rPr>
                <a:t> not </a:t>
              </a:r>
              <a:r>
                <a:rPr lang="de-DE" dirty="0" err="1">
                  <a:latin typeface="Arial"/>
                  <a:cs typeface="Arial"/>
                </a:rPr>
                <a:t>enough</a:t>
              </a:r>
              <a:endParaRPr lang="de-DE" dirty="0" err="1">
                <a:cs typeface="Arial"/>
              </a:endParaRPr>
            </a:p>
            <a:p>
              <a:r>
                <a:rPr lang="de-DE" err="1">
                  <a:latin typeface="Arial"/>
                  <a:cs typeface="Arial"/>
                </a:rPr>
                <a:t>You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err="1">
                  <a:latin typeface="Arial"/>
                  <a:cs typeface="Arial"/>
                </a:rPr>
                <a:t>need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err="1">
                  <a:latin typeface="Arial"/>
                  <a:cs typeface="Arial"/>
                </a:rPr>
                <a:t>to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err="1">
                  <a:latin typeface="Arial"/>
                  <a:cs typeface="Arial"/>
                </a:rPr>
                <a:t>edit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err="1">
                  <a:latin typeface="Arial"/>
                  <a:cs typeface="Arial"/>
                </a:rPr>
                <a:t>the</a:t>
              </a:r>
              <a:r>
                <a:rPr lang="de-DE" dirty="0">
                  <a:latin typeface="Arial"/>
                  <a:cs typeface="Arial"/>
                </a:rPr>
                <a:t> </a:t>
              </a:r>
              <a:r>
                <a:rPr lang="de-DE" dirty="0">
                  <a:solidFill>
                    <a:srgbClr val="7030A0"/>
                  </a:solidFill>
                  <a:latin typeface="Arial"/>
                  <a:cs typeface="Arial"/>
                </a:rPr>
                <a:t>DESCRIPTION</a:t>
              </a:r>
              <a:r>
                <a:rPr lang="de-DE" dirty="0">
                  <a:latin typeface="Arial"/>
                  <a:cs typeface="Arial"/>
                </a:rPr>
                <a:t>-File!</a:t>
              </a:r>
              <a:endParaRPr lang="de-DE" dirty="0">
                <a:cs typeface="Arial"/>
              </a:endParaRP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51EE220-ADFB-982D-F1F2-2167DD2F36B3}"/>
              </a:ext>
            </a:extLst>
          </p:cNvPr>
          <p:cNvSpPr txBox="1"/>
          <p:nvPr/>
        </p:nvSpPr>
        <p:spPr>
          <a:xfrm>
            <a:off x="6111361" y="6387895"/>
            <a:ext cx="2940459" cy="470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R Core Team. (2021). Writing R </a:t>
            </a:r>
            <a:r>
              <a:rPr lang="de-DE" sz="8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extensions</a:t>
            </a:r>
            <a:r>
              <a:rPr lang="de-DE" sz="8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. 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R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Foundation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for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Statistical Computing, Vienna, Austria. URL https://CRAN. R-Project.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org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/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doc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/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manuals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/R-exts.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html</a:t>
            </a:r>
            <a:r>
              <a:rPr lang="de-DE" sz="8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.</a:t>
            </a:r>
            <a:endParaRPr lang="de-DE" sz="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75778FA-12EA-65FC-9A23-97EF949BA420}"/>
              </a:ext>
            </a:extLst>
          </p:cNvPr>
          <p:cNvSpPr txBox="1"/>
          <p:nvPr/>
        </p:nvSpPr>
        <p:spPr>
          <a:xfrm>
            <a:off x="1520927" y="6415549"/>
            <a:ext cx="2424265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900" dirty="0">
                <a:latin typeface="Arial"/>
                <a:cs typeface="Arial"/>
              </a:rPr>
              <a:t>https://blog.thatbuthow.com/how-r-searches-and-finds-stuff/</a:t>
            </a:r>
            <a:endParaRPr lang="de-DE" sz="900">
              <a:cs typeface="Arial" panose="020B0604020202020204" pitchFamily="34" charset="0"/>
            </a:endParaRPr>
          </a:p>
          <a:p>
            <a:r>
              <a:rPr lang="de-DE" sz="900" dirty="0">
                <a:latin typeface="Arial"/>
                <a:cs typeface="Arial"/>
              </a:rPr>
              <a:t>01.05.2023 17:19</a:t>
            </a:r>
            <a:endParaRPr lang="de-DE" sz="900" dirty="0">
              <a:cs typeface="Arial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197BA90-7AEC-9928-7DCE-1FB4B17DAE4F}"/>
              </a:ext>
            </a:extLst>
          </p:cNvPr>
          <p:cNvGrpSpPr/>
          <p:nvPr/>
        </p:nvGrpSpPr>
        <p:grpSpPr>
          <a:xfrm>
            <a:off x="656303" y="2907921"/>
            <a:ext cx="8238816" cy="3475640"/>
            <a:chOff x="656303" y="2907921"/>
            <a:chExt cx="8238816" cy="347564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FD885C4-E401-0B1B-B055-9DDC13F1700A}"/>
                </a:ext>
              </a:extLst>
            </p:cNvPr>
            <p:cNvSpPr txBox="1"/>
            <p:nvPr/>
          </p:nvSpPr>
          <p:spPr>
            <a:xfrm>
              <a:off x="5337072" y="3180120"/>
              <a:ext cx="3558047" cy="313932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b="1" dirty="0">
                  <a:latin typeface="Arial"/>
                  <a:cs typeface="Arial"/>
                </a:rPr>
                <a:t>Imports</a:t>
              </a:r>
              <a:r>
                <a:rPr lang="de-DE" dirty="0">
                  <a:latin typeface="Arial"/>
                  <a:cs typeface="Arial"/>
                </a:rPr>
                <a:t> </a:t>
              </a:r>
              <a:endParaRPr lang="de-DE"/>
            </a:p>
            <a:p>
              <a:r>
                <a:rPr lang="de-DE" sz="1200" dirty="0" err="1">
                  <a:latin typeface="Arial"/>
                  <a:cs typeface="Arial"/>
                </a:rPr>
                <a:t>packages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that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are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required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for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your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package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to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function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properly</a:t>
              </a:r>
              <a:r>
                <a:rPr lang="de-DE" sz="1200" dirty="0">
                  <a:latin typeface="Arial"/>
                  <a:cs typeface="Arial"/>
                </a:rPr>
                <a:t>.</a:t>
              </a:r>
              <a:endParaRPr lang="de-DE"/>
            </a:p>
            <a:p>
              <a:pPr marL="171450" indent="-171450">
                <a:buFont typeface="Wingdings"/>
                <a:buChar char="Ø"/>
              </a:pPr>
              <a:r>
                <a:rPr lang="de-DE" sz="1200" err="1">
                  <a:latin typeface="Arial"/>
                  <a:cs typeface="Arial"/>
                </a:rPr>
                <a:t>Only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loads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the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packages</a:t>
              </a:r>
              <a:endParaRPr lang="de-DE" sz="1200">
                <a:cs typeface="Arial"/>
              </a:endParaRPr>
            </a:p>
            <a:p>
              <a:endParaRPr lang="de-DE" sz="1200" dirty="0">
                <a:cs typeface="Arial"/>
              </a:endParaRPr>
            </a:p>
            <a:p>
              <a:r>
                <a:rPr lang="de-DE" b="1" err="1">
                  <a:latin typeface="Arial"/>
                  <a:cs typeface="Arial"/>
                </a:rPr>
                <a:t>Depends</a:t>
              </a:r>
              <a:r>
                <a:rPr lang="de-DE" dirty="0">
                  <a:latin typeface="Arial"/>
                  <a:cs typeface="Arial"/>
                </a:rPr>
                <a:t>  </a:t>
              </a:r>
              <a:endParaRPr lang="de-DE" sz="1200" dirty="0">
                <a:latin typeface="Arial"/>
                <a:cs typeface="Arial"/>
              </a:endParaRPr>
            </a:p>
            <a:p>
              <a:r>
                <a:rPr lang="de-DE" sz="1200" dirty="0">
                  <a:latin typeface="Arial"/>
                  <a:cs typeface="Arial"/>
                </a:rPr>
                <a:t> This </a:t>
              </a:r>
              <a:r>
                <a:rPr lang="de-DE" sz="1200" err="1">
                  <a:latin typeface="Arial"/>
                  <a:cs typeface="Arial"/>
                </a:rPr>
                <a:t>field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is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used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to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list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packages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that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are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required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for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your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package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to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function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properly</a:t>
              </a:r>
              <a:endParaRPr lang="de-DE" sz="1200">
                <a:latin typeface="Arial"/>
                <a:cs typeface="Arial"/>
              </a:endParaRPr>
            </a:p>
            <a:p>
              <a:pPr marL="171450" indent="-171450">
                <a:buFont typeface="Wingdings"/>
                <a:buChar char="Ø"/>
              </a:pPr>
              <a:r>
                <a:rPr lang="de-DE" sz="1200" dirty="0">
                  <a:latin typeface="Arial"/>
                  <a:cs typeface="Arial"/>
                </a:rPr>
                <a:t>Loads and </a:t>
              </a:r>
              <a:r>
                <a:rPr lang="de-DE" sz="1200" err="1">
                  <a:solidFill>
                    <a:srgbClr val="7030A0"/>
                  </a:solidFill>
                  <a:latin typeface="Arial"/>
                  <a:cs typeface="Arial"/>
                </a:rPr>
                <a:t>attaches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to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search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path</a:t>
              </a:r>
              <a:endParaRPr lang="de-DE" sz="1200">
                <a:cs typeface="Arial"/>
              </a:endParaRPr>
            </a:p>
            <a:p>
              <a:pPr marL="171450" indent="-171450">
                <a:buFont typeface="Wingdings"/>
                <a:buChar char="Ø"/>
              </a:pPr>
              <a:endParaRPr lang="de-DE" sz="1200" dirty="0">
                <a:cs typeface="Arial"/>
              </a:endParaRPr>
            </a:p>
            <a:p>
              <a:r>
                <a:rPr lang="de-DE" b="1" dirty="0" err="1">
                  <a:latin typeface="Arial"/>
                  <a:cs typeface="Arial"/>
                </a:rPr>
                <a:t>Suggests</a:t>
              </a:r>
              <a:r>
                <a:rPr lang="de-DE" b="1" dirty="0">
                  <a:latin typeface="Arial"/>
                  <a:cs typeface="Arial"/>
                </a:rPr>
                <a:t> </a:t>
              </a:r>
              <a:r>
                <a:rPr lang="de-DE" sz="1200" dirty="0">
                  <a:latin typeface="Arial"/>
                  <a:cs typeface="Arial"/>
                </a:rPr>
                <a:t>-</a:t>
              </a:r>
            </a:p>
            <a:p>
              <a:r>
                <a:rPr lang="de-DE" sz="1200" dirty="0">
                  <a:latin typeface="Arial"/>
                  <a:cs typeface="Arial"/>
                </a:rPr>
                <a:t>This </a:t>
              </a:r>
              <a:r>
                <a:rPr lang="de-DE" sz="1200" dirty="0" err="1">
                  <a:latin typeface="Arial"/>
                  <a:cs typeface="Arial"/>
                </a:rPr>
                <a:t>field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is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used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to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list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packages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that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are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u="sng" dirty="0">
                  <a:latin typeface="Arial"/>
                  <a:cs typeface="Arial"/>
                </a:rPr>
                <a:t>not </a:t>
              </a:r>
              <a:r>
                <a:rPr lang="de-DE" sz="1200" dirty="0" err="1">
                  <a:latin typeface="Arial"/>
                  <a:cs typeface="Arial"/>
                </a:rPr>
                <a:t>required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for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your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package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to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function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properly</a:t>
              </a:r>
              <a:r>
                <a:rPr lang="de-DE" sz="1200" dirty="0">
                  <a:latin typeface="Arial"/>
                  <a:cs typeface="Arial"/>
                </a:rPr>
                <a:t>, but </a:t>
              </a:r>
              <a:r>
                <a:rPr lang="de-DE" sz="1200" dirty="0" err="1">
                  <a:latin typeface="Arial"/>
                  <a:cs typeface="Arial"/>
                </a:rPr>
                <a:t>may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be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useful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for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the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user</a:t>
              </a:r>
              <a:r>
                <a:rPr lang="de-DE" sz="1200" dirty="0">
                  <a:latin typeface="Arial"/>
                  <a:cs typeface="Arial"/>
                </a:rPr>
                <a:t>.</a:t>
              </a:r>
              <a:endParaRPr lang="de-DE" sz="1200">
                <a:cs typeface="Arial"/>
              </a:endParaRPr>
            </a:p>
            <a:p>
              <a:pPr marL="171450" indent="-171450">
                <a:buFont typeface="Wingdings"/>
                <a:buChar char="Ø"/>
              </a:pPr>
              <a:r>
                <a:rPr lang="de-DE" sz="1200" dirty="0">
                  <a:latin typeface="Arial"/>
                  <a:cs typeface="Arial"/>
                </a:rPr>
                <a:t>Packages </a:t>
              </a:r>
              <a:r>
                <a:rPr lang="de-DE" sz="1200" err="1">
                  <a:latin typeface="Arial"/>
                  <a:cs typeface="Arial"/>
                </a:rPr>
                <a:t>required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for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solidFill>
                    <a:srgbClr val="7030A0"/>
                  </a:solidFill>
                  <a:latin typeface="Arial"/>
                  <a:cs typeface="Arial"/>
                </a:rPr>
                <a:t>Examples</a:t>
              </a:r>
              <a:r>
                <a:rPr lang="de-DE" sz="1200" dirty="0">
                  <a:solidFill>
                    <a:srgbClr val="7030A0"/>
                  </a:solidFill>
                  <a:latin typeface="Arial"/>
                  <a:cs typeface="Arial"/>
                </a:rPr>
                <a:t> </a:t>
              </a:r>
            </a:p>
          </p:txBody>
        </p:sp>
        <p:pic>
          <p:nvPicPr>
            <p:cNvPr id="12" name="Grafik 12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5674FEF1-2E64-0F2A-641C-84A98CE6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303" y="2907921"/>
              <a:ext cx="4678925" cy="347564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8E33679F-F8BB-C89E-5935-EB41E34DB16C}"/>
              </a:ext>
            </a:extLst>
          </p:cNvPr>
          <p:cNvSpPr txBox="1"/>
          <p:nvPr/>
        </p:nvSpPr>
        <p:spPr>
          <a:xfrm>
            <a:off x="2120080" y="4525911"/>
            <a:ext cx="3087943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library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usethis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endParaRPr lang="de-DE" sz="1000" dirty="0">
              <a:solidFill>
                <a:srgbClr val="0000FF"/>
              </a:solidFill>
              <a:latin typeface="Lucida Console"/>
            </a:endParaRPr>
          </a:p>
          <a:p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usethis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::</a:t>
            </a:r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use_package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("</a:t>
            </a:r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dplyr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",</a:t>
            </a:r>
            <a:endParaRPr lang="de-DE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de-DE" sz="1000" dirty="0">
                <a:solidFill>
                  <a:srgbClr val="0000FF"/>
                </a:solidFill>
                <a:latin typeface="Lucida Console"/>
              </a:rPr>
              <a:t>type="Imports")</a:t>
            </a:r>
            <a:endParaRPr lang="de-DE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de-DE" sz="1000" dirty="0">
              <a:solidFill>
                <a:srgbClr val="0000FF"/>
              </a:solidFill>
              <a:latin typeface="Lucida Console"/>
            </a:endParaRPr>
          </a:p>
          <a:p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usethis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::</a:t>
            </a:r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use_package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("ggplot2",</a:t>
            </a:r>
            <a:endParaRPr lang="de-DE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de-DE" sz="1000" dirty="0">
                <a:solidFill>
                  <a:srgbClr val="0000FF"/>
                </a:solidFill>
                <a:latin typeface="Lucida Console"/>
              </a:rPr>
              <a:t>type="Imports",</a:t>
            </a:r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min_version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 = "3.4.1")</a:t>
            </a:r>
            <a:endParaRPr lang="de-DE" dirty="0">
              <a:cs typeface="Arial"/>
            </a:endParaRPr>
          </a:p>
        </p:txBody>
      </p:sp>
      <p:pic>
        <p:nvPicPr>
          <p:cNvPr id="15" name="Grafik 15" descr="Ein Bild, das Text enthält.&#10;&#10;Beschreibung automatisch generiert.">
            <a:extLst>
              <a:ext uri="{FF2B5EF4-FFF2-40B4-BE49-F238E27FC236}">
                <a16:creationId xmlns:a16="http://schemas.microsoft.com/office/drawing/2014/main" id="{27803FE1-C1F1-6DC0-F7DB-8B1A8475C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04" y="2906013"/>
            <a:ext cx="4577530" cy="33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B143B3-E455-0926-1C28-64A0333CC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dirty="0">
                <a:cs typeface="Arial"/>
              </a:rPr>
              <a:t>Set </a:t>
            </a:r>
            <a:r>
              <a:rPr lang="de-DE" b="0" dirty="0" err="1">
                <a:cs typeface="Arial"/>
              </a:rPr>
              <a:t>up</a:t>
            </a:r>
            <a:r>
              <a:rPr lang="de-DE" b="0" dirty="0">
                <a:cs typeface="Arial"/>
              </a:rPr>
              <a:t> </a:t>
            </a:r>
            <a:r>
              <a:rPr lang="de-DE" b="0" dirty="0" err="1">
                <a:cs typeface="Arial"/>
              </a:rPr>
              <a:t>the</a:t>
            </a:r>
            <a:r>
              <a:rPr lang="de-DE" b="0" dirty="0">
                <a:cs typeface="Arial"/>
              </a:rPr>
              <a:t> </a:t>
            </a:r>
            <a:r>
              <a:rPr lang="de-DE" b="0" dirty="0" err="1">
                <a:cs typeface="Arial"/>
              </a:rPr>
              <a:t>package</a:t>
            </a:r>
            <a:r>
              <a:rPr lang="de-DE" b="0" dirty="0">
                <a:cs typeface="Arial"/>
              </a:rPr>
              <a:t> DESCRIPTION File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68284F-5D60-2D56-C658-3B2FF6B81C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CRAN </a:t>
            </a:r>
            <a:r>
              <a:rPr lang="de-DE" dirty="0" err="1">
                <a:cs typeface="Arial"/>
              </a:rPr>
              <a:t>requires</a:t>
            </a:r>
            <a:r>
              <a:rPr lang="de-DE" dirty="0">
                <a:cs typeface="Arial"/>
              </a:rPr>
              <a:t> a </a:t>
            </a:r>
            <a:r>
              <a:rPr lang="de-DE" dirty="0" err="1">
                <a:cs typeface="Arial"/>
              </a:rPr>
              <a:t>complete</a:t>
            </a:r>
            <a:r>
              <a:rPr lang="de-DE" dirty="0">
                <a:cs typeface="Arial"/>
              </a:rPr>
              <a:t> and informative DESCRIPTION </a:t>
            </a:r>
            <a:r>
              <a:rPr lang="de-DE" dirty="0" err="1">
                <a:cs typeface="Arial"/>
              </a:rPr>
              <a:t>file</a:t>
            </a:r>
            <a:endParaRPr lang="de-DE" dirty="0" err="1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A07E09-CE94-BDC9-5D62-E44EACCF7B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E908A-385B-8504-68D8-9ABFCAFDEF3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A4BBB-D9DF-C806-0868-17C824EB233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11</a:t>
            </a:fld>
            <a:endParaRPr lang="de-DE" altLang="de-DE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283E8580-0FA1-5C6C-8F77-83F01057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60995"/>
            <a:ext cx="5674441" cy="22817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DD7A1F5-123B-BCF3-76FF-CBAB0A14F27F}"/>
              </a:ext>
            </a:extLst>
          </p:cNvPr>
          <p:cNvSpPr txBox="1"/>
          <p:nvPr/>
        </p:nvSpPr>
        <p:spPr>
          <a:xfrm>
            <a:off x="6083709" y="3235427"/>
            <a:ext cx="243348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000" err="1">
                <a:solidFill>
                  <a:srgbClr val="0000FF"/>
                </a:solidFill>
                <a:latin typeface="Lucida Console"/>
              </a:rPr>
              <a:t>usethis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::</a:t>
            </a:r>
            <a:r>
              <a:rPr lang="de-DE" sz="1000" err="1">
                <a:solidFill>
                  <a:srgbClr val="0000FF"/>
                </a:solidFill>
                <a:latin typeface="Lucida Console"/>
              </a:rPr>
              <a:t>use_version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()</a:t>
            </a:r>
          </a:p>
          <a:p>
            <a:endParaRPr lang="de-DE" sz="1000" dirty="0">
              <a:solidFill>
                <a:srgbClr val="0000FF"/>
              </a:solidFill>
              <a:latin typeface="Lucida Console"/>
            </a:endParaRPr>
          </a:p>
          <a:p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usethis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::</a:t>
            </a:r>
            <a:r>
              <a:rPr lang="de-DE" sz="1000" dirty="0" err="1">
                <a:solidFill>
                  <a:srgbClr val="0000FF"/>
                </a:solidFill>
                <a:latin typeface="Lucida Console"/>
              </a:rPr>
              <a:t>use_lgpl_license</a:t>
            </a:r>
            <a:r>
              <a:rPr lang="de-DE" sz="1000" dirty="0">
                <a:solidFill>
                  <a:srgbClr val="0000FF"/>
                </a:solidFill>
                <a:latin typeface="Lucida Console"/>
              </a:rPr>
              <a:t>()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9F68F30-4CBD-F021-ABA1-2696D6A1CB8B}"/>
              </a:ext>
            </a:extLst>
          </p:cNvPr>
          <p:cNvSpPr txBox="1"/>
          <p:nvPr/>
        </p:nvSpPr>
        <p:spPr>
          <a:xfrm>
            <a:off x="4396862" y="4000501"/>
            <a:ext cx="42862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b="1" dirty="0">
                <a:latin typeface="Arial"/>
                <a:cs typeface="Arial"/>
              </a:rPr>
              <a:t>Description </a:t>
            </a:r>
            <a:r>
              <a:rPr lang="de-DE" sz="1400" b="1" err="1">
                <a:latin typeface="Arial"/>
                <a:cs typeface="Arial"/>
              </a:rPr>
              <a:t>field</a:t>
            </a:r>
            <a:r>
              <a:rPr lang="de-DE" sz="1400" b="1" dirty="0">
                <a:latin typeface="Arial"/>
                <a:cs typeface="Arial"/>
              </a:rPr>
              <a:t>:</a:t>
            </a:r>
            <a:endParaRPr lang="de-DE" sz="1400" b="1">
              <a:cs typeface="Arial"/>
            </a:endParaRPr>
          </a:p>
          <a:p>
            <a:r>
              <a:rPr lang="de-DE" sz="1000" err="1">
                <a:latin typeface="Arial"/>
                <a:cs typeface="Arial"/>
              </a:rPr>
              <a:t>One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paragraph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description</a:t>
            </a:r>
            <a:r>
              <a:rPr lang="de-DE" sz="1000" dirty="0">
                <a:latin typeface="Arial"/>
                <a:cs typeface="Arial"/>
              </a:rPr>
              <a:t> 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of</a:t>
            </a:r>
            <a:b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</a:b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what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package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does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and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why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it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may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be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useful</a:t>
            </a:r>
            <a:endParaRPr lang="de-DE" sz="10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details</a:t>
            </a:r>
            <a:b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</a:b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about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package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functionality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and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implemented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methods</a:t>
            </a:r>
            <a:endParaRPr lang="de-DE" sz="1000">
              <a:solidFill>
                <a:srgbClr val="212121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package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names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, </a:t>
            </a:r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software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names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and API  </a:t>
            </a:r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names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 = </a:t>
            </a:r>
            <a:r>
              <a:rPr lang="de-DE" sz="1000" dirty="0" err="1">
                <a:solidFill>
                  <a:srgbClr val="7030A0"/>
                </a:solidFill>
                <a:latin typeface="Arial"/>
                <a:cs typeface="Arial"/>
              </a:rPr>
              <a:t>single</a:t>
            </a:r>
            <a:r>
              <a:rPr lang="de-DE" sz="10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de-DE" sz="1000" dirty="0" err="1">
                <a:solidFill>
                  <a:srgbClr val="7030A0"/>
                </a:solidFill>
                <a:latin typeface="Arial"/>
                <a:cs typeface="Arial"/>
              </a:rPr>
              <a:t>quotes</a:t>
            </a:r>
            <a:r>
              <a:rPr lang="de-DE" sz="1000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C198CD-68B6-A9A2-71EA-5F716C552BA8}"/>
              </a:ext>
            </a:extLst>
          </p:cNvPr>
          <p:cNvSpPr txBox="1"/>
          <p:nvPr/>
        </p:nvSpPr>
        <p:spPr>
          <a:xfrm>
            <a:off x="4396863" y="5447686"/>
            <a:ext cx="50144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Please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do not </a:t>
            </a:r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start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description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dirty="0" err="1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endParaRPr lang="de-DE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  <a:p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"</a:t>
            </a:r>
            <a:r>
              <a:rPr lang="de-DE" sz="1000" dirty="0">
                <a:solidFill>
                  <a:srgbClr val="7030A0"/>
                </a:solidFill>
                <a:latin typeface="Arial"/>
                <a:cs typeface="Arial"/>
              </a:rPr>
              <a:t>This </a:t>
            </a:r>
            <a:r>
              <a:rPr lang="de-DE" sz="1000" err="1">
                <a:solidFill>
                  <a:srgbClr val="7030A0"/>
                </a:solidFill>
                <a:latin typeface="Arial"/>
                <a:cs typeface="Arial"/>
              </a:rPr>
              <a:t>package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",</a:t>
            </a:r>
            <a:endParaRPr lang="de-DE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 "</a:t>
            </a:r>
            <a:r>
              <a:rPr lang="de-DE" sz="1000" err="1">
                <a:solidFill>
                  <a:srgbClr val="00B0F0"/>
                </a:solidFill>
                <a:latin typeface="Arial"/>
                <a:cs typeface="Arial"/>
              </a:rPr>
              <a:t>Functions</a:t>
            </a:r>
            <a:r>
              <a:rPr lang="de-DE" sz="100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", </a:t>
            </a:r>
            <a:endParaRPr lang="de-DE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de-DE" sz="1000" err="1">
                <a:solidFill>
                  <a:srgbClr val="00B050"/>
                </a:solidFill>
                <a:latin typeface="Arial"/>
                <a:cs typeface="Arial"/>
              </a:rPr>
              <a:t>package</a:t>
            </a:r>
            <a:r>
              <a:rPr lang="de-DE" sz="10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00B050"/>
                </a:solidFill>
                <a:latin typeface="Arial"/>
                <a:cs typeface="Arial"/>
              </a:rPr>
              <a:t>name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, </a:t>
            </a:r>
            <a:endParaRPr lang="de-DE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de-DE" sz="1000" dirty="0">
                <a:solidFill>
                  <a:srgbClr val="002060"/>
                </a:solidFill>
                <a:latin typeface="Arial"/>
                <a:cs typeface="Arial"/>
              </a:rPr>
              <a:t>title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or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de-DE" sz="1000" err="1">
                <a:solidFill>
                  <a:srgbClr val="212121"/>
                </a:solidFill>
                <a:latin typeface="Arial"/>
                <a:cs typeface="Arial"/>
              </a:rPr>
              <a:t>similar</a:t>
            </a:r>
            <a:r>
              <a:rPr lang="de-DE" sz="1000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lang="de-D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4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672A8A0-3BF3-09D9-8191-FE63B40BF2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dirty="0">
                <a:cs typeface="Arial"/>
              </a:rPr>
              <a:t> check and </a:t>
            </a:r>
            <a:r>
              <a:rPr lang="de-DE" b="0" dirty="0" err="1">
                <a:cs typeface="Arial"/>
              </a:rPr>
              <a:t>build</a:t>
            </a:r>
            <a:r>
              <a:rPr lang="de-DE" b="0" dirty="0">
                <a:cs typeface="Arial"/>
              </a:rPr>
              <a:t> </a:t>
            </a:r>
            <a:r>
              <a:rPr lang="de-DE" b="0" dirty="0" err="1">
                <a:cs typeface="Arial"/>
              </a:rPr>
              <a:t>the</a:t>
            </a:r>
            <a:r>
              <a:rPr lang="de-DE" b="0" dirty="0">
                <a:cs typeface="Arial"/>
              </a:rPr>
              <a:t> </a:t>
            </a:r>
            <a:r>
              <a:rPr lang="de-DE" b="0" dirty="0" err="1">
                <a:cs typeface="Arial"/>
              </a:rPr>
              <a:t>package</a:t>
            </a:r>
            <a:endParaRPr lang="de-DE" dirty="0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E8BA17-25B0-BAA7-2C7F-A3D881E61DA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213" y="1444882"/>
            <a:ext cx="3377125" cy="4790101"/>
          </a:xfrm>
        </p:spPr>
        <p:txBody>
          <a:bodyPr/>
          <a:lstStyle/>
          <a:p>
            <a:r>
              <a:rPr lang="de-DE" dirty="0">
                <a:cs typeface="Arial"/>
              </a:rPr>
              <a:t>2 Methods </a:t>
            </a:r>
            <a:r>
              <a:rPr lang="de-DE" dirty="0" err="1">
                <a:cs typeface="Arial"/>
              </a:rPr>
              <a:t>to</a:t>
            </a:r>
            <a:r>
              <a:rPr lang="de-DE" dirty="0">
                <a:cs typeface="Arial"/>
              </a:rPr>
              <a:t> check </a:t>
            </a:r>
            <a:r>
              <a:rPr lang="de-DE" dirty="0" err="1">
                <a:cs typeface="Arial"/>
              </a:rPr>
              <a:t>your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package</a:t>
            </a:r>
            <a:endParaRPr lang="de-DE">
              <a:cs typeface="Arial"/>
            </a:endParaRPr>
          </a:p>
          <a:p>
            <a:endParaRPr lang="de-DE" dirty="0">
              <a:cs typeface="Arial"/>
            </a:endParaRPr>
          </a:p>
          <a:p>
            <a:pPr marL="342900" indent="-342900">
              <a:buAutoNum type="arabicPeriod"/>
            </a:pPr>
            <a:r>
              <a:rPr lang="de-DE" err="1">
                <a:solidFill>
                  <a:srgbClr val="0000FF"/>
                </a:solidFill>
                <a:latin typeface="Arial"/>
                <a:cs typeface="Arial"/>
              </a:rPr>
              <a:t>devtools</a:t>
            </a:r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::check()</a:t>
            </a:r>
          </a:p>
          <a:p>
            <a:pPr marL="342900" indent="-342900">
              <a:buAutoNum type="arabicPeriod"/>
            </a:pPr>
            <a:endParaRPr lang="de-DE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rgbClr val="0000FF"/>
                </a:solidFill>
                <a:latin typeface="Arial"/>
                <a:cs typeface="Arial"/>
              </a:rPr>
              <a:t>Using</a:t>
            </a:r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Arial"/>
                <a:cs typeface="Arial"/>
              </a:rPr>
              <a:t>RStudio</a:t>
            </a:r>
          </a:p>
          <a:p>
            <a:endParaRPr lang="de-DE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       </a:t>
            </a:r>
            <a:r>
              <a:rPr lang="de-DE" dirty="0" err="1">
                <a:solidFill>
                  <a:srgbClr val="0000FF"/>
                </a:solidFill>
                <a:latin typeface="Arial"/>
                <a:cs typeface="Arial"/>
              </a:rPr>
              <a:t>Build</a:t>
            </a:r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 -&gt; Check</a:t>
            </a:r>
          </a:p>
          <a:p>
            <a:pPr marL="342900" indent="-342900">
              <a:buAutoNum type="arabicPeriod"/>
            </a:pPr>
            <a:endParaRPr lang="de-DE" sz="1000" dirty="0">
              <a:solidFill>
                <a:srgbClr val="0000FF"/>
              </a:solidFill>
              <a:latin typeface="Lucida Console"/>
              <a:cs typeface="Arial"/>
            </a:endParaRPr>
          </a:p>
          <a:p>
            <a:pPr marL="342900" indent="-342900">
              <a:buAutoNum type="arabicPeriod"/>
            </a:pPr>
            <a:endParaRPr lang="de-DE" sz="1000" dirty="0">
              <a:solidFill>
                <a:srgbClr val="0000FF"/>
              </a:solidFill>
              <a:latin typeface="Lucida Console"/>
              <a:cs typeface="Arial"/>
            </a:endParaRPr>
          </a:p>
          <a:p>
            <a:endParaRPr lang="de-DE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AA7FF-9074-E317-388D-BF6794BD295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3D218-88E3-4D47-21C8-75D76C839E9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12</a:t>
            </a:fld>
            <a:endParaRPr lang="de-DE" alt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04A8C8A-217B-9BCA-CF72-5D6D4F10ED81}"/>
              </a:ext>
            </a:extLst>
          </p:cNvPr>
          <p:cNvGrpSpPr/>
          <p:nvPr/>
        </p:nvGrpSpPr>
        <p:grpSpPr>
          <a:xfrm>
            <a:off x="324466" y="4964143"/>
            <a:ext cx="4300997" cy="1212366"/>
            <a:chOff x="324466" y="4964143"/>
            <a:chExt cx="4300997" cy="1212366"/>
          </a:xfrm>
        </p:grpSpPr>
        <p:pic>
          <p:nvPicPr>
            <p:cNvPr id="7" name="Grafik 7">
              <a:extLst>
                <a:ext uri="{FF2B5EF4-FFF2-40B4-BE49-F238E27FC236}">
                  <a16:creationId xmlns:a16="http://schemas.microsoft.com/office/drawing/2014/main" id="{D4A93DE1-8354-FFF1-183E-81A01A518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466" y="4964143"/>
              <a:ext cx="4300997" cy="847255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B779998-EAC0-E90D-DF0B-9058BE0D7506}"/>
                </a:ext>
              </a:extLst>
            </p:cNvPr>
            <p:cNvSpPr txBox="1"/>
            <p:nvPr/>
          </p:nvSpPr>
          <p:spPr>
            <a:xfrm>
              <a:off x="912556" y="5807177"/>
              <a:ext cx="2977330" cy="369332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>
                  <a:latin typeface="Arial"/>
                  <a:cs typeface="Arial"/>
                </a:rPr>
                <a:t>GOAL !</a:t>
              </a:r>
              <a:endParaRPr lang="de-DE">
                <a:cs typeface="Arial"/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FDB95623-2BA4-31ED-9CCF-D3C6B78BCFD2}"/>
              </a:ext>
            </a:extLst>
          </p:cNvPr>
          <p:cNvSpPr txBox="1"/>
          <p:nvPr/>
        </p:nvSpPr>
        <p:spPr>
          <a:xfrm>
            <a:off x="4682613" y="1456403"/>
            <a:ext cx="412954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Arial"/>
                <a:cs typeface="Arial"/>
              </a:rPr>
              <a:t>CRAN </a:t>
            </a:r>
            <a:r>
              <a:rPr lang="de-DE" err="1">
                <a:latin typeface="Arial"/>
                <a:cs typeface="Arial"/>
              </a:rPr>
              <a:t>requires</a:t>
            </a:r>
            <a:r>
              <a:rPr lang="de-DE" dirty="0">
                <a:latin typeface="Arial"/>
                <a:cs typeface="Arial"/>
              </a:rPr>
              <a:t> a </a:t>
            </a:r>
            <a:r>
              <a:rPr lang="de-DE" dirty="0">
                <a:solidFill>
                  <a:srgbClr val="00B050"/>
                </a:solidFill>
                <a:latin typeface="Arial"/>
                <a:cs typeface="Arial"/>
              </a:rPr>
              <a:t>R CMD </a:t>
            </a:r>
            <a:r>
              <a:rPr lang="de-DE" err="1">
                <a:solidFill>
                  <a:srgbClr val="00B050"/>
                </a:solidFill>
                <a:latin typeface="Arial"/>
                <a:cs typeface="Arial"/>
              </a:rPr>
              <a:t>build</a:t>
            </a:r>
            <a:endParaRPr lang="de-DE">
              <a:solidFill>
                <a:srgbClr val="00B050"/>
              </a:solidFill>
              <a:latin typeface="Arial"/>
              <a:cs typeface="Arial"/>
            </a:endParaRPr>
          </a:p>
          <a:p>
            <a:endParaRPr lang="de-DE" dirty="0">
              <a:latin typeface="Arial"/>
              <a:cs typeface="Arial"/>
            </a:endParaRPr>
          </a:p>
          <a:p>
            <a:r>
              <a:rPr lang="de-DE" dirty="0">
                <a:latin typeface="Arial"/>
                <a:cs typeface="Arial"/>
              </a:rPr>
              <a:t>2 Methods </a:t>
            </a:r>
            <a:r>
              <a:rPr lang="de-DE" dirty="0" err="1">
                <a:latin typeface="Arial"/>
                <a:cs typeface="Arial"/>
              </a:rPr>
              <a:t>to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build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your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package</a:t>
            </a:r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/>
            </a:endParaRPr>
          </a:p>
          <a:p>
            <a:endParaRPr lang="de-DE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8600">
              <a:buAutoNum type="arabicPeriod"/>
            </a:pPr>
            <a:r>
              <a:rPr lang="de-DE" err="1">
                <a:solidFill>
                  <a:srgbClr val="0000FF"/>
                </a:solidFill>
                <a:latin typeface="Arial"/>
                <a:cs typeface="Arial"/>
              </a:rPr>
              <a:t>devtools</a:t>
            </a:r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::</a:t>
            </a:r>
            <a:r>
              <a:rPr lang="de-DE" err="1">
                <a:solidFill>
                  <a:srgbClr val="0000FF"/>
                </a:solidFill>
                <a:latin typeface="Arial"/>
                <a:cs typeface="Arial"/>
              </a:rPr>
              <a:t>build</a:t>
            </a:r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()</a:t>
            </a:r>
            <a:endParaRPr lang="de-DE">
              <a:latin typeface="Arial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de-DE" dirty="0">
              <a:solidFill>
                <a:srgbClr val="0000FF"/>
              </a:solidFill>
              <a:latin typeface="Arial"/>
              <a:cs typeface="Arial"/>
            </a:endParaRPr>
          </a:p>
          <a:p>
            <a:pPr marL="228600" indent="-228600">
              <a:buAutoNum type="arabicPeriod"/>
            </a:pPr>
            <a:r>
              <a:rPr lang="de-DE" err="1">
                <a:solidFill>
                  <a:srgbClr val="0000FF"/>
                </a:solidFill>
                <a:latin typeface="Arial"/>
                <a:cs typeface="Arial"/>
              </a:rPr>
              <a:t>Using</a:t>
            </a:r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e-DE" err="1">
                <a:solidFill>
                  <a:srgbClr val="0000FF"/>
                </a:solidFill>
                <a:latin typeface="Arial"/>
                <a:cs typeface="Arial"/>
              </a:rPr>
              <a:t>RStudio</a:t>
            </a:r>
            <a:endParaRPr lang="de-DE" dirty="0">
              <a:solidFill>
                <a:srgbClr val="0000FF"/>
              </a:solidFill>
              <a:latin typeface="Arial"/>
              <a:cs typeface="Arial"/>
            </a:endParaRPr>
          </a:p>
          <a:p>
            <a:endParaRPr lang="de-DE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   </a:t>
            </a:r>
            <a:r>
              <a:rPr lang="de-DE" err="1">
                <a:solidFill>
                  <a:srgbClr val="0000FF"/>
                </a:solidFill>
                <a:latin typeface="Arial"/>
                <a:cs typeface="Arial"/>
              </a:rPr>
              <a:t>Build</a:t>
            </a:r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 -&gt; </a:t>
            </a:r>
            <a:r>
              <a:rPr lang="de-DE" err="1">
                <a:solidFill>
                  <a:srgbClr val="0000FF"/>
                </a:solidFill>
                <a:latin typeface="Arial"/>
                <a:cs typeface="Arial"/>
              </a:rPr>
              <a:t>Build</a:t>
            </a:r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 Source Package</a:t>
            </a:r>
          </a:p>
          <a:p>
            <a:endParaRPr lang="de-DE" dirty="0">
              <a:solidFill>
                <a:srgbClr val="0000FF"/>
              </a:solidFill>
              <a:cs typeface="Arial"/>
            </a:endParaRPr>
          </a:p>
          <a:p>
            <a:endParaRPr lang="de-DE" dirty="0">
              <a:solidFill>
                <a:srgbClr val="0000FF"/>
              </a:solidFill>
              <a:cs typeface="Arial"/>
            </a:endParaRPr>
          </a:p>
          <a:p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This will </a:t>
            </a:r>
            <a:r>
              <a:rPr lang="de-DE" err="1">
                <a:solidFill>
                  <a:srgbClr val="002060"/>
                </a:solidFill>
                <a:latin typeface="Arial"/>
                <a:cs typeface="Arial"/>
              </a:rPr>
              <a:t>generate</a:t>
            </a:r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 a </a:t>
            </a:r>
            <a:r>
              <a:rPr lang="de-DE" dirty="0">
                <a:solidFill>
                  <a:srgbClr val="7030A0"/>
                </a:solidFill>
                <a:latin typeface="Arial"/>
                <a:cs typeface="Times New Roman"/>
              </a:rPr>
              <a:t>.tar.gz</a:t>
            </a:r>
            <a:r>
              <a:rPr lang="de-DE" dirty="0">
                <a:solidFill>
                  <a:srgbClr val="002060"/>
                </a:solidFill>
                <a:latin typeface="Arial"/>
                <a:cs typeface="Times New Roman"/>
              </a:rPr>
              <a:t> </a:t>
            </a:r>
            <a:r>
              <a:rPr lang="de-DE" err="1">
                <a:solidFill>
                  <a:srgbClr val="002060"/>
                </a:solidFill>
                <a:latin typeface="Arial"/>
                <a:cs typeface="Times New Roman"/>
              </a:rPr>
              <a:t>file</a:t>
            </a:r>
            <a:r>
              <a:rPr lang="de-DE" dirty="0">
                <a:solidFill>
                  <a:srgbClr val="002060"/>
                </a:solidFill>
                <a:latin typeface="Arial"/>
                <a:cs typeface="Times New Roman"/>
              </a:rPr>
              <a:t> </a:t>
            </a:r>
            <a:r>
              <a:rPr lang="de-DE" err="1">
                <a:solidFill>
                  <a:srgbClr val="002060"/>
                </a:solidFill>
                <a:latin typeface="Arial"/>
                <a:cs typeface="Times New Roman"/>
              </a:rPr>
              <a:t>which</a:t>
            </a:r>
            <a:r>
              <a:rPr lang="de-DE" dirty="0">
                <a:solidFill>
                  <a:srgbClr val="002060"/>
                </a:solidFill>
                <a:latin typeface="Arial"/>
                <a:cs typeface="Times New Roman"/>
              </a:rPr>
              <a:t> </a:t>
            </a:r>
            <a:r>
              <a:rPr lang="de-DE" err="1">
                <a:solidFill>
                  <a:srgbClr val="002060"/>
                </a:solidFill>
                <a:latin typeface="Arial"/>
                <a:cs typeface="Times New Roman"/>
              </a:rPr>
              <a:t>can</a:t>
            </a:r>
            <a:r>
              <a:rPr lang="de-DE" dirty="0">
                <a:solidFill>
                  <a:srgbClr val="002060"/>
                </a:solidFill>
                <a:latin typeface="Arial"/>
                <a:cs typeface="Times New Roman"/>
              </a:rPr>
              <a:t> </a:t>
            </a:r>
            <a:r>
              <a:rPr lang="de-DE" err="1">
                <a:solidFill>
                  <a:srgbClr val="002060"/>
                </a:solidFill>
                <a:latin typeface="Arial"/>
                <a:cs typeface="Times New Roman"/>
              </a:rPr>
              <a:t>be</a:t>
            </a:r>
            <a:r>
              <a:rPr lang="de-DE" dirty="0">
                <a:solidFill>
                  <a:srgbClr val="002060"/>
                </a:solidFill>
                <a:latin typeface="Arial"/>
                <a:cs typeface="Times New Roman"/>
              </a:rPr>
              <a:t> </a:t>
            </a:r>
            <a:r>
              <a:rPr lang="de-DE" err="1">
                <a:solidFill>
                  <a:srgbClr val="002060"/>
                </a:solidFill>
                <a:latin typeface="Arial"/>
                <a:cs typeface="Times New Roman"/>
              </a:rPr>
              <a:t>submitted</a:t>
            </a:r>
            <a:r>
              <a:rPr lang="de-DE" dirty="0">
                <a:solidFill>
                  <a:srgbClr val="002060"/>
                </a:solidFill>
                <a:latin typeface="Arial"/>
                <a:cs typeface="Times New Roman"/>
              </a:rPr>
              <a:t> </a:t>
            </a:r>
            <a:r>
              <a:rPr lang="de-DE" err="1">
                <a:solidFill>
                  <a:srgbClr val="002060"/>
                </a:solidFill>
                <a:latin typeface="Arial"/>
                <a:cs typeface="Times New Roman"/>
              </a:rPr>
              <a:t>to</a:t>
            </a:r>
            <a:r>
              <a:rPr lang="de-DE" dirty="0">
                <a:solidFill>
                  <a:srgbClr val="002060"/>
                </a:solidFill>
                <a:latin typeface="Arial"/>
                <a:cs typeface="Times New Roman"/>
              </a:rPr>
              <a:t> CRAN.</a:t>
            </a:r>
            <a:endParaRPr lang="de-DE" dirty="0">
              <a:solidFill>
                <a:srgbClr val="002060"/>
              </a:solidFill>
              <a:latin typeface="Arial"/>
              <a:cs typeface="Arial"/>
            </a:endParaRPr>
          </a:p>
          <a:p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CDD93E2-AFAF-C169-D073-0C6826907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err="1">
                <a:cs typeface="Arial"/>
              </a:rPr>
              <a:t>Commom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Mistake</a:t>
            </a:r>
            <a:r>
              <a:rPr lang="de-DE" b="0" dirty="0">
                <a:cs typeface="Arial"/>
              </a:rPr>
              <a:t> #1 – </a:t>
            </a:r>
            <a:r>
              <a:rPr lang="de-DE" b="0" err="1">
                <a:cs typeface="Arial"/>
              </a:rPr>
              <a:t>character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limits</a:t>
            </a:r>
            <a:endParaRPr lang="de-DE" b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4C2B6-4492-B976-895B-B780A20C63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R </a:t>
            </a:r>
            <a:r>
              <a:rPr lang="de-DE" dirty="0" err="1">
                <a:cs typeface="Arial"/>
              </a:rPr>
              <a:t>documentation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has</a:t>
            </a:r>
            <a:r>
              <a:rPr lang="de-DE" dirty="0">
                <a:cs typeface="Arial"/>
              </a:rPr>
              <a:t> a maximum </a:t>
            </a:r>
            <a:r>
              <a:rPr lang="de-DE" dirty="0" err="1">
                <a:cs typeface="Arial"/>
              </a:rPr>
              <a:t>line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width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100 </a:t>
            </a:r>
            <a:r>
              <a:rPr lang="de-DE" dirty="0" err="1">
                <a:cs typeface="Arial"/>
              </a:rPr>
              <a:t>characters</a:t>
            </a:r>
            <a:endParaRPr lang="de-DE" dirty="0" err="1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B85ACB-5D71-8775-0236-573B0C3AB1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213" y="5445381"/>
            <a:ext cx="6299149" cy="771167"/>
          </a:xfrm>
        </p:spPr>
        <p:txBody>
          <a:bodyPr/>
          <a:lstStyle/>
          <a:p>
            <a:r>
              <a:rPr lang="de-DE" dirty="0">
                <a:cs typeface="Arial"/>
              </a:rPr>
              <a:t>The print-</a:t>
            </a:r>
            <a:r>
              <a:rPr lang="de-DE" dirty="0" err="1">
                <a:cs typeface="Arial"/>
              </a:rPr>
              <a:t>function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exceeds</a:t>
            </a:r>
            <a:r>
              <a:rPr lang="de-DE" dirty="0">
                <a:cs typeface="Arial"/>
              </a:rPr>
              <a:t> 100 </a:t>
            </a:r>
            <a:r>
              <a:rPr lang="de-DE" dirty="0" err="1">
                <a:cs typeface="Arial"/>
              </a:rPr>
              <a:t>characters</a:t>
            </a:r>
            <a:endParaRPr lang="de-DE" dirty="0" err="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9F2603-2EEF-3547-6543-2A9DA5347FF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DC32D-D061-9CBD-91F6-3EC93FB5A4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13</a:t>
            </a:fld>
            <a:endParaRPr lang="de-DE" altLang="de-DE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0AE2DB1E-8BD8-604C-D712-F7F2318B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6" y="2926467"/>
            <a:ext cx="7776087" cy="2332420"/>
          </a:xfrm>
          <a:prstGeom prst="rect">
            <a:avLst/>
          </a:prstGeom>
        </p:spPr>
      </p:pic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7242C3D6-3BA6-B691-E9E7-157F100A5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56" y="2883979"/>
            <a:ext cx="5333385" cy="2186952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A5C5311-69B4-DD3D-6A19-7F2BAC437F71}"/>
              </a:ext>
            </a:extLst>
          </p:cNvPr>
          <p:cNvGrpSpPr/>
          <p:nvPr/>
        </p:nvGrpSpPr>
        <p:grpSpPr>
          <a:xfrm>
            <a:off x="683956" y="1456403"/>
            <a:ext cx="7914353" cy="4558972"/>
            <a:chOff x="683956" y="1456403"/>
            <a:chExt cx="7914353" cy="4558972"/>
          </a:xfrm>
        </p:grpSpPr>
        <p:pic>
          <p:nvPicPr>
            <p:cNvPr id="10" name="Grafik 10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93AB3E10-DF9E-776B-1066-3EF3E8425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956" y="2326680"/>
              <a:ext cx="7914353" cy="368869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10C4120-B1D9-67E2-C451-B39857532385}"/>
                </a:ext>
              </a:extLst>
            </p:cNvPr>
            <p:cNvSpPr txBox="1"/>
            <p:nvPr/>
          </p:nvSpPr>
          <p:spPr>
            <a:xfrm>
              <a:off x="1649976" y="1456403"/>
              <a:ext cx="5844048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dirty="0">
                  <a:latin typeface="Arial"/>
                  <a:cs typeface="Arial"/>
                </a:rPr>
                <a:t>Simple Solution – </a:t>
              </a:r>
              <a:r>
                <a:rPr lang="de-DE" dirty="0" err="1">
                  <a:latin typeface="Arial"/>
                  <a:cs typeface="Arial"/>
                </a:rPr>
                <a:t>make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dirty="0" err="1">
                  <a:latin typeface="Arial"/>
                  <a:cs typeface="Arial"/>
                </a:rPr>
                <a:t>sure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dirty="0" err="1">
                  <a:latin typeface="Arial"/>
                  <a:cs typeface="Arial"/>
                </a:rPr>
                <a:t>the</a:t>
              </a:r>
              <a:r>
                <a:rPr lang="de-DE" dirty="0">
                  <a:latin typeface="Arial"/>
                  <a:cs typeface="Arial"/>
                </a:rPr>
                <a:t> code </a:t>
              </a:r>
              <a:r>
                <a:rPr lang="de-DE" dirty="0" err="1">
                  <a:latin typeface="Arial"/>
                  <a:cs typeface="Arial"/>
                </a:rPr>
                <a:t>doesn't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dirty="0" err="1">
                  <a:latin typeface="Arial"/>
                  <a:cs typeface="Arial"/>
                </a:rPr>
                <a:t>exceed</a:t>
              </a:r>
              <a:r>
                <a:rPr lang="de-DE" dirty="0">
                  <a:latin typeface="Arial"/>
                  <a:cs typeface="Arial"/>
                </a:rPr>
                <a:t> 100 </a:t>
              </a:r>
              <a:r>
                <a:rPr lang="de-DE" dirty="0" err="1">
                  <a:latin typeface="Arial"/>
                  <a:cs typeface="Arial"/>
                </a:rPr>
                <a:t>characters</a:t>
              </a:r>
              <a:r>
                <a:rPr lang="de-DE" dirty="0">
                  <a:latin typeface="Arial"/>
                  <a:cs typeface="Arial"/>
                </a:rPr>
                <a:t>.</a:t>
              </a:r>
              <a:endParaRPr lang="de-DE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0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A3B50D0-6734-2551-98AC-BC31FDDE5F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dirty="0" err="1">
                <a:cs typeface="Arial"/>
              </a:rPr>
              <a:t>Commom</a:t>
            </a:r>
            <a:r>
              <a:rPr lang="de-DE" b="0" dirty="0">
                <a:cs typeface="Arial"/>
              </a:rPr>
              <a:t> </a:t>
            </a:r>
            <a:r>
              <a:rPr lang="de-DE" b="0" dirty="0" err="1">
                <a:cs typeface="Arial"/>
              </a:rPr>
              <a:t>Mistake</a:t>
            </a:r>
            <a:r>
              <a:rPr lang="de-DE" b="0" dirty="0">
                <a:cs typeface="Arial"/>
              </a:rPr>
              <a:t> #2 - ? + </a:t>
            </a:r>
            <a:r>
              <a:rPr lang="de-DE" b="0" dirty="0" err="1">
                <a:cs typeface="Arial"/>
              </a:rPr>
              <a:t>packagename</a:t>
            </a:r>
            <a:r>
              <a:rPr lang="de-DE" b="0" dirty="0">
                <a:cs typeface="Arial"/>
              </a:rPr>
              <a:t> </a:t>
            </a:r>
            <a:r>
              <a:rPr lang="de-DE" b="0" dirty="0" err="1">
                <a:cs typeface="Arial"/>
              </a:rPr>
              <a:t>doesn´t</a:t>
            </a:r>
            <a:r>
              <a:rPr lang="de-DE" b="0" dirty="0">
                <a:cs typeface="Arial"/>
              </a:rPr>
              <a:t> </a:t>
            </a:r>
            <a:r>
              <a:rPr lang="de-DE" b="0" dirty="0" err="1">
                <a:cs typeface="Arial"/>
              </a:rPr>
              <a:t>work</a:t>
            </a:r>
            <a:endParaRPr lang="de-DE" dirty="0" err="1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EF0957-341C-792F-26F5-2BB083A07A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213" y="2793623"/>
            <a:ext cx="7488287" cy="928077"/>
          </a:xfrm>
        </p:spPr>
        <p:txBody>
          <a:bodyPr/>
          <a:lstStyle/>
          <a:p>
            <a:r>
              <a:rPr lang="de-DE" err="1">
                <a:cs typeface="Arial"/>
              </a:rPr>
              <a:t>Each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packages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needs</a:t>
            </a:r>
            <a:r>
              <a:rPr lang="de-DE" dirty="0">
                <a:cs typeface="Arial"/>
              </a:rPr>
              <a:t> a </a:t>
            </a:r>
            <a:r>
              <a:rPr lang="de-DE" err="1">
                <a:cs typeface="Arial"/>
              </a:rPr>
              <a:t>package</a:t>
            </a:r>
            <a:r>
              <a:rPr lang="de-DE" dirty="0">
                <a:cs typeface="Arial"/>
              </a:rPr>
              <a:t>-level </a:t>
            </a:r>
            <a:r>
              <a:rPr lang="de-DE" err="1">
                <a:cs typeface="Arial"/>
              </a:rPr>
              <a:t>documentation</a:t>
            </a:r>
            <a:r>
              <a:rPr lang="de-DE" dirty="0">
                <a:cs typeface="Arial"/>
              </a:rPr>
              <a:t>!</a:t>
            </a:r>
          </a:p>
          <a:p>
            <a:r>
              <a:rPr lang="de-DE" dirty="0">
                <a:cs typeface="Arial"/>
              </a:rPr>
              <a:t>And </a:t>
            </a:r>
            <a:r>
              <a:rPr lang="de-DE" dirty="0" err="1">
                <a:cs typeface="Arial"/>
              </a:rPr>
              <a:t>you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need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to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provide</a:t>
            </a:r>
            <a:r>
              <a:rPr lang="de-DE" dirty="0">
                <a:cs typeface="Arial"/>
              </a:rPr>
              <a:t> 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 </a:t>
            </a:r>
            <a:r>
              <a:rPr lang="de-DE" dirty="0" err="1">
                <a:cs typeface="Arial"/>
              </a:rPr>
              <a:t>documentation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E55132-05D4-FA56-7380-2B56BB86E3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213" y="1500188"/>
            <a:ext cx="7488237" cy="1112223"/>
          </a:xfrm>
        </p:spPr>
        <p:txBody>
          <a:bodyPr/>
          <a:lstStyle/>
          <a:p>
            <a:r>
              <a:rPr lang="de-DE" dirty="0">
                <a:solidFill>
                  <a:srgbClr val="0000FF"/>
                </a:solidFill>
                <a:latin typeface="Arial"/>
                <a:cs typeface="Arial"/>
              </a:rPr>
              <a:t>&gt; ?mypackage
</a:t>
            </a:r>
            <a:r>
              <a:rPr lang="de-DE" err="1">
                <a:solidFill>
                  <a:srgbClr val="7030A0"/>
                </a:solidFill>
                <a:latin typeface="Arial"/>
                <a:cs typeface="Arial"/>
              </a:rPr>
              <a:t>No</a:t>
            </a:r>
            <a:r>
              <a:rPr lang="de-DE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de-DE" err="1">
                <a:solidFill>
                  <a:srgbClr val="7030A0"/>
                </a:solidFill>
                <a:latin typeface="Arial"/>
                <a:cs typeface="Arial"/>
              </a:rPr>
              <a:t>documentation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for</a:t>
            </a:r>
            <a:r>
              <a:rPr lang="de-DE" dirty="0">
                <a:latin typeface="Arial"/>
                <a:cs typeface="Arial"/>
              </a:rPr>
              <a:t> ‘</a:t>
            </a:r>
            <a:r>
              <a:rPr lang="de-DE" err="1">
                <a:latin typeface="Arial"/>
                <a:cs typeface="Arial"/>
              </a:rPr>
              <a:t>mypackage</a:t>
            </a:r>
            <a:r>
              <a:rPr lang="de-DE" dirty="0">
                <a:latin typeface="Arial"/>
                <a:cs typeface="Arial"/>
              </a:rPr>
              <a:t>’ in </a:t>
            </a:r>
            <a:r>
              <a:rPr lang="de-DE" err="1">
                <a:latin typeface="Arial"/>
                <a:cs typeface="Arial"/>
              </a:rPr>
              <a:t>specified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packages</a:t>
            </a:r>
            <a:r>
              <a:rPr lang="de-DE" dirty="0">
                <a:latin typeface="Arial"/>
                <a:cs typeface="Arial"/>
              </a:rPr>
              <a:t> and </a:t>
            </a:r>
            <a:r>
              <a:rPr lang="de-DE" err="1">
                <a:latin typeface="Arial"/>
                <a:cs typeface="Arial"/>
              </a:rPr>
              <a:t>libraries:</a:t>
            </a:r>
            <a:r>
              <a:rPr lang="de-DE" dirty="0">
                <a:latin typeface="Arial"/>
                <a:cs typeface="Arial"/>
              </a:rPr>
              <a:t>
</a:t>
            </a:r>
            <a:r>
              <a:rPr lang="de-DE" err="1">
                <a:latin typeface="Arial"/>
                <a:cs typeface="Arial"/>
              </a:rPr>
              <a:t>you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could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try</a:t>
            </a:r>
            <a:r>
              <a:rPr lang="de-DE" dirty="0">
                <a:latin typeface="Arial"/>
                <a:cs typeface="Arial"/>
              </a:rPr>
              <a:t> ‘??</a:t>
            </a:r>
            <a:r>
              <a:rPr lang="de-DE" err="1">
                <a:latin typeface="Arial"/>
                <a:cs typeface="Arial"/>
              </a:rPr>
              <a:t>mypackage</a:t>
            </a:r>
            <a:r>
              <a:rPr lang="de-DE" dirty="0">
                <a:latin typeface="Arial"/>
                <a:cs typeface="Arial"/>
              </a:rPr>
              <a:t>’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3DB3BF-7A67-1173-AEDE-F7882200B43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18D3-7613-F04E-4DA9-5F354E222F6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14</a:t>
            </a:fld>
            <a:endParaRPr lang="de-DE" alt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735281F-F4B1-3272-AAC0-19353EBB45DF}"/>
              </a:ext>
            </a:extLst>
          </p:cNvPr>
          <p:cNvSpPr txBox="1"/>
          <p:nvPr/>
        </p:nvSpPr>
        <p:spPr>
          <a:xfrm>
            <a:off x="682112" y="4249378"/>
            <a:ext cx="76415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latin typeface="Arial"/>
                <a:cs typeface="Arial"/>
              </a:rPr>
              <a:t>Creat</a:t>
            </a:r>
            <a:r>
              <a:rPr lang="de-DE" dirty="0">
                <a:latin typeface="Arial"/>
                <a:cs typeface="Arial"/>
              </a:rPr>
              <a:t> a </a:t>
            </a:r>
            <a:r>
              <a:rPr lang="de-DE" err="1">
                <a:latin typeface="Arial"/>
                <a:cs typeface="Arial"/>
              </a:rPr>
              <a:t>new</a:t>
            </a:r>
            <a:r>
              <a:rPr lang="de-DE" dirty="0">
                <a:latin typeface="Arial"/>
                <a:cs typeface="Arial"/>
              </a:rPr>
              <a:t> R </a:t>
            </a:r>
            <a:r>
              <a:rPr lang="de-DE" err="1">
                <a:latin typeface="Arial"/>
                <a:cs typeface="Arial"/>
              </a:rPr>
              <a:t>script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with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name</a:t>
            </a:r>
            <a:r>
              <a:rPr lang="de-DE" dirty="0">
                <a:latin typeface="Arial"/>
                <a:cs typeface="Arial"/>
              </a:rPr>
              <a:t> </a:t>
            </a:r>
            <a:r>
              <a:rPr lang="de-DE" err="1">
                <a:solidFill>
                  <a:srgbClr val="7030A0"/>
                </a:solidFill>
                <a:latin typeface="Arial"/>
                <a:cs typeface="Arial"/>
              </a:rPr>
              <a:t>packagename</a:t>
            </a:r>
            <a:r>
              <a:rPr lang="de-DE" err="1">
                <a:latin typeface="Arial"/>
                <a:cs typeface="Arial"/>
              </a:rPr>
              <a:t>-package.R</a:t>
            </a:r>
            <a:endParaRPr lang="de-DE" err="1"/>
          </a:p>
        </p:txBody>
      </p:sp>
      <p:pic>
        <p:nvPicPr>
          <p:cNvPr id="9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6D02FE2D-E614-436E-64C0-1263645C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4" y="1456977"/>
            <a:ext cx="4522224" cy="4644595"/>
          </a:xfrm>
          <a:prstGeom prst="rect">
            <a:avLst/>
          </a:prstGeom>
        </p:spPr>
      </p:pic>
      <p:pic>
        <p:nvPicPr>
          <p:cNvPr id="10" name="Grafik 10" descr="Ein Bild, das Text enthält.&#10;&#10;Beschreibung automatisch generiert.">
            <a:extLst>
              <a:ext uri="{FF2B5EF4-FFF2-40B4-BE49-F238E27FC236}">
                <a16:creationId xmlns:a16="http://schemas.microsoft.com/office/drawing/2014/main" id="{73AD947D-A9C5-DCE1-FBA2-37A74987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89" y="1411695"/>
            <a:ext cx="4734231" cy="47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B63E32-3A85-59A2-374A-94CA392A2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err="1">
                <a:cs typeface="Arial"/>
              </a:rPr>
              <a:t>How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to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use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Bioconductor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Dependencies</a:t>
            </a:r>
            <a:r>
              <a:rPr lang="de-DE" b="0" dirty="0">
                <a:cs typeface="Arial"/>
              </a:rPr>
              <a:t> and </a:t>
            </a:r>
            <a:r>
              <a:rPr lang="de-DE" b="0" err="1">
                <a:cs typeface="Arial"/>
              </a:rPr>
              <a:t>Suggested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Dependencies</a:t>
            </a:r>
            <a:endParaRPr lang="de-DE" b="0" err="1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41CEB2-82F7-82F6-CACA-18C6D5AF80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>
                <a:cs typeface="Arial"/>
              </a:rPr>
              <a:t>It's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recommended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to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make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the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use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Suggested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Dependencies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conditional</a:t>
            </a:r>
            <a:r>
              <a:rPr lang="de-DE" dirty="0">
                <a:cs typeface="Arial"/>
              </a:rPr>
              <a:t> via </a:t>
            </a:r>
            <a:r>
              <a:rPr lang="de-DE" b="0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de-DE" b="0" err="1">
                <a:solidFill>
                  <a:srgbClr val="7030A0"/>
                </a:solidFill>
                <a:latin typeface="Arial"/>
                <a:cs typeface="Arial"/>
              </a:rPr>
              <a:t>if</a:t>
            </a:r>
            <a:r>
              <a:rPr lang="de-DE" b="0" dirty="0">
                <a:solidFill>
                  <a:srgbClr val="7030A0"/>
                </a:solidFill>
                <a:latin typeface="Arial"/>
                <a:cs typeface="Arial"/>
              </a:rPr>
              <a:t>(</a:t>
            </a:r>
            <a:r>
              <a:rPr lang="de-DE" b="0" err="1">
                <a:solidFill>
                  <a:srgbClr val="7030A0"/>
                </a:solidFill>
                <a:latin typeface="Arial"/>
                <a:cs typeface="Arial"/>
              </a:rPr>
              <a:t>require</a:t>
            </a:r>
            <a:r>
              <a:rPr lang="de-DE" b="0" dirty="0">
                <a:solidFill>
                  <a:srgbClr val="7030A0"/>
                </a:solidFill>
                <a:latin typeface="Arial"/>
                <a:cs typeface="Arial"/>
              </a:rPr>
              <a:t>("</a:t>
            </a:r>
            <a:r>
              <a:rPr lang="de-DE" b="0" u="sng" err="1">
                <a:solidFill>
                  <a:srgbClr val="7030A0"/>
                </a:solidFill>
                <a:latin typeface="Arial"/>
                <a:cs typeface="Arial"/>
              </a:rPr>
              <a:t>pkgname</a:t>
            </a:r>
            <a:r>
              <a:rPr lang="de-DE" b="0" dirty="0">
                <a:solidFill>
                  <a:srgbClr val="7030A0"/>
                </a:solidFill>
                <a:latin typeface="Arial"/>
                <a:cs typeface="Arial"/>
              </a:rPr>
              <a:t>"))</a:t>
            </a:r>
            <a:r>
              <a:rPr lang="de-DE" b="0" dirty="0">
                <a:solidFill>
                  <a:srgbClr val="7030A0"/>
                </a:solidFill>
                <a:latin typeface="Arial"/>
                <a:cs typeface="Times New Roman"/>
              </a:rPr>
              <a:t>: </a:t>
            </a:r>
            <a:endParaRPr lang="de-DE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7B9CC0-5507-E9D8-1F85-389EF020FE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C5198-7EED-56D7-902D-531FA2A8FB1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15</a:t>
            </a:fld>
            <a:endParaRPr lang="de-DE" alt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FC2863E-31D4-607E-8100-FBECED9F1902}"/>
              </a:ext>
            </a:extLst>
          </p:cNvPr>
          <p:cNvGrpSpPr/>
          <p:nvPr/>
        </p:nvGrpSpPr>
        <p:grpSpPr>
          <a:xfrm>
            <a:off x="683956" y="2988495"/>
            <a:ext cx="4265970" cy="2899693"/>
            <a:chOff x="683956" y="2988495"/>
            <a:chExt cx="4265970" cy="2899693"/>
          </a:xfrm>
        </p:grpSpPr>
        <p:pic>
          <p:nvPicPr>
            <p:cNvPr id="8" name="Grafik 8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2D47FA84-9061-ABA6-A360-7B85602A4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956" y="2988495"/>
              <a:ext cx="3969159" cy="289969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40D7682-E34F-5D1B-7575-F9D153DD5653}"/>
                </a:ext>
              </a:extLst>
            </p:cNvPr>
            <p:cNvSpPr txBox="1"/>
            <p:nvPr/>
          </p:nvSpPr>
          <p:spPr>
            <a:xfrm>
              <a:off x="1861983" y="4913055"/>
              <a:ext cx="3087943" cy="92333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err="1">
                  <a:latin typeface="Arial"/>
                  <a:cs typeface="Arial"/>
                </a:rPr>
                <a:t>Example</a:t>
              </a:r>
              <a:endParaRPr lang="de-DE" err="1">
                <a:cs typeface="Arial" panose="020B0604020202020204" pitchFamily="34" charset="0"/>
              </a:endParaRPr>
            </a:p>
            <a:p>
              <a:pPr algn="ctr"/>
              <a:r>
                <a:rPr lang="de-DE" err="1">
                  <a:solidFill>
                    <a:srgbClr val="7030A0"/>
                  </a:solidFill>
                  <a:latin typeface="Arial"/>
                  <a:cs typeface="Arial"/>
                </a:rPr>
                <a:t>Limma</a:t>
              </a:r>
              <a:r>
                <a:rPr lang="de-DE" dirty="0">
                  <a:solidFill>
                    <a:srgbClr val="7030A0"/>
                  </a:solidFill>
                  <a:latin typeface="Arial"/>
                  <a:cs typeface="Arial"/>
                </a:rPr>
                <a:t> </a:t>
              </a:r>
              <a:r>
                <a:rPr lang="de-DE" err="1">
                  <a:latin typeface="Arial"/>
                  <a:cs typeface="Arial"/>
                </a:rPr>
                <a:t>Bioconductor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err="1">
                  <a:latin typeface="Arial"/>
                  <a:cs typeface="Arial"/>
                </a:rPr>
                <a:t>dependency</a:t>
              </a:r>
              <a:r>
                <a:rPr lang="de-DE" dirty="0">
                  <a:latin typeface="Arial"/>
                  <a:cs typeface="Arial"/>
                </a:rPr>
                <a:t> in </a:t>
              </a:r>
              <a:r>
                <a:rPr lang="de-DE" err="1">
                  <a:solidFill>
                    <a:srgbClr val="0070C0"/>
                  </a:solidFill>
                  <a:latin typeface="Arial"/>
                  <a:cs typeface="Arial"/>
                </a:rPr>
                <a:t>Suggests</a:t>
              </a:r>
              <a:endParaRPr lang="de-DE" err="1">
                <a:solidFill>
                  <a:srgbClr val="0070C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1" name="Grafik 11" descr="Ein Bild, das Text enthält.&#10;&#10;Beschreibung automatisch generiert.">
            <a:extLst>
              <a:ext uri="{FF2B5EF4-FFF2-40B4-BE49-F238E27FC236}">
                <a16:creationId xmlns:a16="http://schemas.microsoft.com/office/drawing/2014/main" id="{CBEC6E84-B659-5D91-F6B4-2506F87D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6" y="2989697"/>
            <a:ext cx="7776087" cy="2961816"/>
          </a:xfrm>
          <a:prstGeom prst="rect">
            <a:avLst/>
          </a:prstGeom>
        </p:spPr>
      </p:pic>
      <p:pic>
        <p:nvPicPr>
          <p:cNvPr id="12" name="Grafik 12" descr="Ein Bild, das Text enthält.&#10;&#10;Beschreibung automatisch generiert.">
            <a:extLst>
              <a:ext uri="{FF2B5EF4-FFF2-40B4-BE49-F238E27FC236}">
                <a16:creationId xmlns:a16="http://schemas.microsoft.com/office/drawing/2014/main" id="{D83683C1-00C6-4F20-9FD3-71B86811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957" y="1877777"/>
            <a:ext cx="4568312" cy="452197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11184AB-958A-1C33-F086-E2A7A767FCC0}"/>
              </a:ext>
            </a:extLst>
          </p:cNvPr>
          <p:cNvSpPr txBox="1"/>
          <p:nvPr/>
        </p:nvSpPr>
        <p:spPr>
          <a:xfrm>
            <a:off x="6111361" y="6387895"/>
            <a:ext cx="2940459" cy="470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R Core Team. (2021). Writing R </a:t>
            </a:r>
            <a:r>
              <a:rPr lang="de-DE" sz="8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extensions</a:t>
            </a:r>
            <a:r>
              <a:rPr lang="de-DE" sz="8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. 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R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Foundation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for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Statistical Computing, Vienna, Austria. URL https://CRAN. R-Project.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org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/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doc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/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manuals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/R-exts.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html</a:t>
            </a:r>
            <a:r>
              <a:rPr lang="de-DE" sz="8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202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F3272EC-C0A1-82FF-6B9B-95FD4D991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dirty="0">
                <a:cs typeface="Arial"/>
              </a:rPr>
              <a:t>Sources</a:t>
            </a:r>
            <a:endParaRPr lang="de-DE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1BED99-641E-8294-94BC-DC81764826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99011" y="1583148"/>
            <a:ext cx="7488237" cy="3379787"/>
          </a:xfrm>
        </p:spPr>
        <p:txBody>
          <a:bodyPr/>
          <a:lstStyle/>
          <a:p>
            <a:endParaRPr lang="de-DE" sz="1000" dirty="0">
              <a:solidFill>
                <a:srgbClr val="222222"/>
              </a:solidFill>
              <a:cs typeface="Arial"/>
            </a:endParaRPr>
          </a:p>
          <a:p>
            <a:pPr marL="171450" indent="-171450">
              <a:buChar char="•"/>
            </a:pPr>
            <a:r>
              <a:rPr lang="de-DE" sz="1000" dirty="0">
                <a:solidFill>
                  <a:srgbClr val="000000"/>
                </a:solidFill>
                <a:cs typeface="Arial"/>
              </a:rPr>
              <a:t>https://blog.thatbuthow.com/how-r-searches-and-finds-stuff/ 01.05.2023 17:19</a:t>
            </a:r>
            <a:endParaRPr lang="de-DE" sz="1000" dirty="0">
              <a:solidFill>
                <a:srgbClr val="222222"/>
              </a:solidFill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000000"/>
                </a:solidFill>
                <a:cs typeface="Arial"/>
              </a:rPr>
              <a:t>Hadley Wickham, Peter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Danenberg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, Gábor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Csárdi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and Manuel Eugster (2022). roxygen2: In-Line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Documentation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for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R. R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package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version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7.2.3. https://CRAN.R-project.org/package=roxygen2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000000"/>
                </a:solidFill>
                <a:cs typeface="Arial"/>
              </a:rPr>
              <a:t>Hadley Wickham, Jim Hester, Winston Chang and Jennifer Bryan (2022).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devtools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: Tools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to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Make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Developing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R Packages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Easier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. R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package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cs typeface="Arial"/>
              </a:rPr>
              <a:t>version</a:t>
            </a:r>
            <a:r>
              <a:rPr lang="de-DE" sz="1000" dirty="0">
                <a:solidFill>
                  <a:srgbClr val="000000"/>
                </a:solidFill>
                <a:cs typeface="Arial"/>
              </a:rPr>
              <a:t> 2.4.5. https://CRAN.R-project.org/package=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devtools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Hadley Wickham, Jennifer Bryan and Malcolm Barrett (2022). </a:t>
            </a:r>
            <a:r>
              <a:rPr lang="de-DE" sz="1000" dirty="0" err="1">
                <a:solidFill>
                  <a:srgbClr val="000000"/>
                </a:solidFill>
                <a:latin typeface="Arial"/>
                <a:cs typeface="Arial"/>
              </a:rPr>
              <a:t>usethis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: </a:t>
            </a:r>
            <a:r>
              <a:rPr lang="de-DE" sz="1000" dirty="0" err="1">
                <a:solidFill>
                  <a:srgbClr val="000000"/>
                </a:solidFill>
                <a:latin typeface="Arial"/>
                <a:cs typeface="Arial"/>
              </a:rPr>
              <a:t>Automate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Package and Project Setup. R </a:t>
            </a:r>
            <a:r>
              <a:rPr lang="de-DE" sz="1000" dirty="0" err="1">
                <a:solidFill>
                  <a:srgbClr val="000000"/>
                </a:solidFill>
                <a:latin typeface="Arial"/>
                <a:cs typeface="Arial"/>
              </a:rPr>
              <a:t>package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de-DE" sz="1000" dirty="0" err="1">
                <a:solidFill>
                  <a:srgbClr val="000000"/>
                </a:solidFill>
                <a:latin typeface="Arial"/>
                <a:cs typeface="Arial"/>
              </a:rPr>
              <a:t>version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2.1.6. https://CRAN.R-project.org/package=usethis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Marwick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, B., </a:t>
            </a: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Boettiger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, C., &amp; Mullen, L. (2018). </a:t>
            </a: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Packaging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 </a:t>
            </a: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 </a:t>
            </a: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analytical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 </a:t>
            </a: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work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 </a:t>
            </a: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reproducibly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 </a:t>
            </a: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using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 R (and </a:t>
            </a: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friends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). 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The American </a:t>
            </a:r>
            <a:r>
              <a:rPr lang="de-DE" sz="1000" i="1" dirty="0" err="1">
                <a:solidFill>
                  <a:srgbClr val="222222"/>
                </a:solidFill>
                <a:latin typeface="Arial"/>
                <a:cs typeface="Arial"/>
              </a:rPr>
              <a:t>Statistician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, 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72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(1), 80-88.</a:t>
            </a:r>
            <a:endParaRPr lang="de-DE" sz="1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Posit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team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(2023).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RStudio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: Integrated Development Environment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R.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Posit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Software, PBC, Boston, MA. URL http://www.posit.co/.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R Core Team (2022). R: A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and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statistical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computing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. R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Foundation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de-DE" sz="1000" err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Statistical Computing, Vienna,</a:t>
            </a:r>
            <a:b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de-DE" sz="1000" dirty="0">
                <a:solidFill>
                  <a:srgbClr val="000000"/>
                </a:solidFill>
                <a:latin typeface="Arial"/>
                <a:cs typeface="Arial"/>
              </a:rPr>
              <a:t>  Austria. URL https://www.R-project.org/.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R Core Team. (2021). Writing R </a:t>
            </a:r>
            <a:r>
              <a:rPr lang="de-DE" sz="1000" err="1">
                <a:solidFill>
                  <a:srgbClr val="222222"/>
                </a:solidFill>
                <a:latin typeface="Arial"/>
                <a:cs typeface="Arial"/>
              </a:rPr>
              <a:t>extensions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. 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R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Foundation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 Statistical Computing, Vienna, Austria. URL https://CRAN. R-Project.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org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doc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manuals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/R-exts.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Html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de-DE" sz="1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Char char="•"/>
            </a:pP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Wickham, H. (2015). 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R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packages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: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organize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,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test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,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document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, and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share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 </a:t>
            </a:r>
            <a:r>
              <a:rPr lang="de-DE" sz="1000" i="1" err="1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 code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. " O'Reilly Media, Inc.".</a:t>
            </a:r>
            <a:endParaRPr lang="de-DE" sz="9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rgbClr val="000000"/>
              </a:solidFill>
              <a:latin typeface="Lucida Console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rgbClr val="000000"/>
              </a:solidFill>
              <a:cs typeface="Arial"/>
            </a:endParaRPr>
          </a:p>
          <a:p>
            <a:pPr marL="171450" indent="-171450">
              <a:buFont typeface="Calibri" panose="020B0604020202020204" pitchFamily="34" charset="0"/>
              <a:buChar char="-"/>
            </a:pPr>
            <a:endParaRPr lang="de-DE" sz="1000" dirty="0">
              <a:solidFill>
                <a:srgbClr val="222222"/>
              </a:solidFill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5FD6C8-4490-5CB0-5BC0-BF607999931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0D2FC-DA11-5E7E-3B3D-2CE2DCBC46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0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de-DE" b="0" dirty="0" err="1">
                <a:ea typeface="+mn-lt"/>
                <a:cs typeface="+mn-lt"/>
              </a:rPr>
              <a:t>Developing</a:t>
            </a:r>
            <a:r>
              <a:rPr lang="de-DE" b="0" dirty="0">
                <a:ea typeface="+mn-lt"/>
                <a:cs typeface="+mn-lt"/>
              </a:rPr>
              <a:t> </a:t>
            </a:r>
            <a:r>
              <a:rPr lang="de-DE" b="0" dirty="0" err="1">
                <a:ea typeface="+mn-lt"/>
                <a:cs typeface="+mn-lt"/>
              </a:rPr>
              <a:t>your</a:t>
            </a:r>
            <a:r>
              <a:rPr lang="de-DE" b="0" dirty="0">
                <a:ea typeface="+mn-lt"/>
                <a:cs typeface="+mn-lt"/>
              </a:rPr>
              <a:t> own R Package</a:t>
            </a:r>
            <a:r>
              <a:rPr lang="de-DE" b="0" dirty="0">
                <a:solidFill>
                  <a:srgbClr val="939398"/>
                </a:solidFill>
              </a:rPr>
              <a:t> </a:t>
            </a:r>
            <a:r>
              <a:rPr lang="de-DE" b="0" dirty="0"/>
              <a:t>– Contents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20"/>
          </p:nvPr>
        </p:nvSpPr>
        <p:spPr/>
        <p:txBody>
          <a:bodyPr/>
          <a:lstStyle/>
          <a:p>
            <a:pPr>
              <a:defRPr/>
            </a:pPr>
            <a:fld id="{F6E339B8-CB17-43FF-A2A8-B432BD264127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8197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è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C1EE9B-6F73-40C7-A422-633395021DD6}" type="slidenum">
              <a:rPr lang="de-DE" altLang="de-DE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8198" name="Textplatzhalter 5"/>
          <p:cNvSpPr>
            <a:spLocks noGrp="1"/>
          </p:cNvSpPr>
          <p:nvPr>
            <p:ph type="body" sz="quarter" idx="19"/>
          </p:nvPr>
        </p:nvSpPr>
        <p:spPr>
          <a:xfrm>
            <a:off x="684213" y="1340710"/>
            <a:ext cx="7488237" cy="4968015"/>
          </a:xfrm>
        </p:spPr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err="1">
                <a:cs typeface="Arial"/>
              </a:rPr>
              <a:t>Developing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your</a:t>
            </a:r>
            <a:r>
              <a:rPr lang="de-DE" dirty="0">
                <a:cs typeface="Arial"/>
              </a:rPr>
              <a:t> own R Package – Motivation</a:t>
            </a:r>
            <a:endParaRPr lang="de-DE" altLang="de-DE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cs typeface="Arial"/>
              </a:rPr>
              <a:t>Developing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your</a:t>
            </a:r>
            <a:r>
              <a:rPr lang="de-DE" dirty="0">
                <a:cs typeface="Arial"/>
              </a:rPr>
              <a:t> own R Package – 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cs typeface="Arial"/>
              </a:rPr>
              <a:t>Developing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your</a:t>
            </a:r>
            <a:r>
              <a:rPr lang="de-DE" dirty="0">
                <a:cs typeface="Arial"/>
              </a:rPr>
              <a:t> own R Package – </a:t>
            </a:r>
            <a:r>
              <a:rPr lang="de-DE" err="1">
                <a:cs typeface="Arial"/>
              </a:rPr>
              <a:t>general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steps</a:t>
            </a:r>
            <a:endParaRPr lang="de-DE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Set </a:t>
            </a:r>
            <a:r>
              <a:rPr lang="de-DE" err="1">
                <a:cs typeface="Arial"/>
              </a:rPr>
              <a:t>up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your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package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directory</a:t>
            </a:r>
            <a:endParaRPr lang="de-DE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Write </a:t>
            </a:r>
            <a:r>
              <a:rPr lang="de-DE" err="1">
                <a:cs typeface="Arial"/>
              </a:rPr>
              <a:t>the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package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documentation</a:t>
            </a:r>
            <a:endParaRPr lang="de-DE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cs typeface="Arial"/>
              </a:rPr>
              <a:t>Creating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the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documentation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for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your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function</a:t>
            </a:r>
            <a:endParaRPr lang="de-DE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cs typeface="Arial"/>
              </a:rPr>
              <a:t>Dependencies</a:t>
            </a:r>
            <a:r>
              <a:rPr lang="de-DE" dirty="0">
                <a:cs typeface="Arial"/>
              </a:rPr>
              <a:t> and </a:t>
            </a:r>
            <a:r>
              <a:rPr lang="de-DE" err="1">
                <a:cs typeface="Arial"/>
              </a:rPr>
              <a:t>the</a:t>
            </a:r>
            <a:r>
              <a:rPr lang="de-DE" dirty="0">
                <a:cs typeface="Arial"/>
              </a:rPr>
              <a:t> NAMESPACE-File</a:t>
            </a:r>
            <a:r>
              <a:rPr lang="de-DE" b="1" dirty="0">
                <a:cs typeface="Arial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cs typeface="Arial"/>
              </a:rPr>
              <a:t>Dependencies</a:t>
            </a:r>
            <a:r>
              <a:rPr lang="de-DE" dirty="0">
                <a:cs typeface="Arial"/>
              </a:rPr>
              <a:t> and </a:t>
            </a:r>
            <a:r>
              <a:rPr lang="de-DE" err="1">
                <a:cs typeface="Arial"/>
              </a:rPr>
              <a:t>the</a:t>
            </a:r>
            <a:r>
              <a:rPr lang="de-DE" dirty="0">
                <a:cs typeface="Arial"/>
              </a:rPr>
              <a:t> DESCRIPTION-File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Set </a:t>
            </a:r>
            <a:r>
              <a:rPr lang="de-DE" err="1">
                <a:cs typeface="Arial"/>
              </a:rPr>
              <a:t>up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the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package</a:t>
            </a:r>
            <a:r>
              <a:rPr lang="de-DE" dirty="0">
                <a:cs typeface="Arial"/>
              </a:rPr>
              <a:t> DESCRIPTION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check and </a:t>
            </a:r>
            <a:r>
              <a:rPr lang="de-DE" dirty="0" err="1">
                <a:cs typeface="Arial"/>
              </a:rPr>
              <a:t>build</a:t>
            </a:r>
            <a:r>
              <a:rPr lang="de-DE" dirty="0">
                <a:cs typeface="Arial"/>
              </a:rPr>
              <a:t> 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 </a:t>
            </a:r>
            <a:r>
              <a:rPr lang="de-DE" dirty="0" err="1">
                <a:cs typeface="Arial"/>
              </a:rPr>
              <a:t>package</a:t>
            </a:r>
            <a:endParaRPr lang="de-DE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cs typeface="Arial"/>
              </a:rPr>
              <a:t>Some</a:t>
            </a:r>
            <a:r>
              <a:rPr lang="de-DE" dirty="0">
                <a:solidFill>
                  <a:srgbClr val="000000"/>
                </a:solidFill>
                <a:cs typeface="Arial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Arial"/>
              </a:rPr>
              <a:t>common</a:t>
            </a:r>
            <a:r>
              <a:rPr lang="de-DE" dirty="0">
                <a:solidFill>
                  <a:srgbClr val="000000"/>
                </a:solidFill>
                <a:cs typeface="Arial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Arial"/>
              </a:rPr>
              <a:t>mistakes</a:t>
            </a:r>
            <a:r>
              <a:rPr lang="de-DE" dirty="0">
                <a:solidFill>
                  <a:srgbClr val="000000"/>
                </a:solidFill>
                <a:cs typeface="Arial"/>
              </a:rPr>
              <a:t> and </a:t>
            </a:r>
            <a:r>
              <a:rPr lang="de-DE" dirty="0" err="1">
                <a:solidFill>
                  <a:srgbClr val="000000"/>
                </a:solidFill>
                <a:cs typeface="Arial"/>
              </a:rPr>
              <a:t>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939398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97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E54B529-16C1-F372-1CF5-7A1881CFA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err="1">
                <a:cs typeface="Arial"/>
              </a:rPr>
              <a:t>Developing</a:t>
            </a:r>
            <a:r>
              <a:rPr lang="de-DE" b="0" dirty="0">
                <a:cs typeface="Arial"/>
              </a:rPr>
              <a:t> </a:t>
            </a:r>
            <a:r>
              <a:rPr lang="de-DE" b="0" err="1">
                <a:cs typeface="Arial"/>
              </a:rPr>
              <a:t>your</a:t>
            </a:r>
            <a:r>
              <a:rPr lang="de-DE" b="0" dirty="0">
                <a:cs typeface="Arial"/>
              </a:rPr>
              <a:t> own R Package – Motivation 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10F63F-144D-41F3-1CE5-07DA560CB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213" y="1447833"/>
            <a:ext cx="7488287" cy="928077"/>
          </a:xfrm>
        </p:spPr>
        <p:txBody>
          <a:bodyPr/>
          <a:lstStyle/>
          <a:p>
            <a:r>
              <a:rPr lang="de-DE" dirty="0" err="1">
                <a:cs typeface="Arial"/>
              </a:rPr>
              <a:t>Why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should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you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creat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your</a:t>
            </a:r>
            <a:r>
              <a:rPr lang="de-DE" dirty="0">
                <a:cs typeface="Arial"/>
              </a:rPr>
              <a:t> own r </a:t>
            </a:r>
            <a:r>
              <a:rPr lang="de-DE" dirty="0" err="1">
                <a:cs typeface="Arial"/>
              </a:rPr>
              <a:t>packages</a:t>
            </a:r>
            <a:r>
              <a:rPr lang="de-DE" dirty="0">
                <a:cs typeface="Arial"/>
              </a:rPr>
              <a:t>?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993AE0-5F30-FAB4-89DF-B3D1AC5922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084" y="2560228"/>
            <a:ext cx="7488237" cy="337978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DE" b="1" dirty="0">
                <a:cs typeface="Arial"/>
              </a:rPr>
              <a:t>Code </a:t>
            </a:r>
            <a:r>
              <a:rPr lang="de-DE" b="1" err="1">
                <a:cs typeface="Arial"/>
              </a:rPr>
              <a:t>reuse</a:t>
            </a:r>
            <a:r>
              <a:rPr lang="de-DE" b="1" dirty="0">
                <a:cs typeface="Arial"/>
              </a:rPr>
              <a:t> and </a:t>
            </a:r>
            <a:r>
              <a:rPr lang="de-DE" b="1" err="1">
                <a:cs typeface="Arial"/>
              </a:rPr>
              <a:t>sharing</a:t>
            </a:r>
            <a:endParaRPr lang="de-DE" b="1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de-DE" sz="1100" dirty="0">
                <a:ea typeface="+mn-lt"/>
                <a:cs typeface="+mn-lt"/>
              </a:rPr>
              <a:t>By </a:t>
            </a:r>
            <a:r>
              <a:rPr lang="de-DE" sz="1100" err="1">
                <a:ea typeface="+mn-lt"/>
                <a:cs typeface="+mn-lt"/>
              </a:rPr>
              <a:t>packaging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your</a:t>
            </a:r>
            <a:r>
              <a:rPr lang="de-DE" sz="1100" dirty="0">
                <a:ea typeface="+mn-lt"/>
                <a:cs typeface="+mn-lt"/>
              </a:rPr>
              <a:t> R code </a:t>
            </a:r>
            <a:r>
              <a:rPr lang="de-DE" sz="1100" err="1">
                <a:ea typeface="+mn-lt"/>
                <a:cs typeface="+mn-lt"/>
              </a:rPr>
              <a:t>into</a:t>
            </a:r>
            <a:r>
              <a:rPr lang="de-DE" sz="1100" dirty="0">
                <a:ea typeface="+mn-lt"/>
                <a:cs typeface="+mn-lt"/>
              </a:rPr>
              <a:t> a well-</a:t>
            </a:r>
            <a:r>
              <a:rPr lang="de-DE" sz="1100" err="1">
                <a:ea typeface="+mn-lt"/>
                <a:cs typeface="+mn-lt"/>
              </a:rPr>
              <a:t>defined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package</a:t>
            </a:r>
            <a:r>
              <a:rPr lang="de-DE" sz="1100" dirty="0">
                <a:ea typeface="+mn-lt"/>
                <a:cs typeface="+mn-lt"/>
              </a:rPr>
              <a:t>, </a:t>
            </a:r>
            <a:r>
              <a:rPr lang="de-DE" sz="1100" err="1">
                <a:ea typeface="+mn-lt"/>
                <a:cs typeface="+mn-lt"/>
              </a:rPr>
              <a:t>it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becomes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easier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to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reuse</a:t>
            </a:r>
            <a:r>
              <a:rPr lang="de-DE" sz="1100" dirty="0">
                <a:ea typeface="+mn-lt"/>
                <a:cs typeface="+mn-lt"/>
              </a:rPr>
              <a:t> and </a:t>
            </a:r>
            <a:r>
              <a:rPr lang="de-DE" sz="1100" err="1">
                <a:ea typeface="+mn-lt"/>
                <a:cs typeface="+mn-lt"/>
              </a:rPr>
              <a:t>share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your</a:t>
            </a:r>
            <a:r>
              <a:rPr lang="de-DE" sz="1100" dirty="0">
                <a:ea typeface="+mn-lt"/>
                <a:cs typeface="+mn-lt"/>
              </a:rPr>
              <a:t> code </a:t>
            </a:r>
            <a:r>
              <a:rPr lang="de-DE" sz="1100" err="1">
                <a:ea typeface="+mn-lt"/>
                <a:cs typeface="+mn-lt"/>
              </a:rPr>
              <a:t>with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others</a:t>
            </a:r>
            <a:r>
              <a:rPr lang="de-DE" sz="1100" dirty="0">
                <a:ea typeface="+mn-lt"/>
                <a:cs typeface="+mn-lt"/>
              </a:rPr>
              <a:t>.</a:t>
            </a:r>
            <a:endParaRPr lang="de-DE" sz="1100">
              <a:cs typeface="Arial"/>
            </a:endParaRPr>
          </a:p>
          <a:p>
            <a:r>
              <a:rPr lang="de-DE" dirty="0">
                <a:cs typeface="Arial"/>
              </a:rPr>
              <a:t>2.   </a:t>
            </a:r>
            <a:r>
              <a:rPr lang="de-DE" b="1" dirty="0" err="1">
                <a:cs typeface="Arial"/>
              </a:rPr>
              <a:t>Saves</a:t>
            </a:r>
            <a:r>
              <a:rPr lang="de-DE" b="1" dirty="0">
                <a:cs typeface="Arial"/>
              </a:rPr>
              <a:t> Time</a:t>
            </a:r>
          </a:p>
          <a:p>
            <a:pPr marL="171450" indent="-171450">
              <a:buFont typeface="Wingdings" panose="020B0604020202020204" pitchFamily="34" charset="0"/>
              <a:buChar char="Ø"/>
            </a:pPr>
            <a:r>
              <a:rPr lang="de-DE" sz="1100" err="1">
                <a:ea typeface="+mn-lt"/>
                <a:cs typeface="+mn-lt"/>
              </a:rPr>
              <a:t>others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can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use</a:t>
            </a:r>
            <a:r>
              <a:rPr lang="de-DE" sz="1100" dirty="0">
                <a:ea typeface="+mn-lt"/>
                <a:cs typeface="+mn-lt"/>
              </a:rPr>
              <a:t> and </a:t>
            </a:r>
            <a:r>
              <a:rPr lang="de-DE" sz="1100" err="1">
                <a:ea typeface="+mn-lt"/>
                <a:cs typeface="+mn-lt"/>
              </a:rPr>
              <a:t>build</a:t>
            </a:r>
            <a:r>
              <a:rPr lang="de-DE" sz="1100" dirty="0">
                <a:ea typeface="+mn-lt"/>
                <a:cs typeface="+mn-lt"/>
              </a:rPr>
              <a:t> on </a:t>
            </a:r>
            <a:r>
              <a:rPr lang="de-DE" sz="1100" err="1">
                <a:ea typeface="+mn-lt"/>
                <a:cs typeface="+mn-lt"/>
              </a:rPr>
              <a:t>your</a:t>
            </a:r>
            <a:r>
              <a:rPr lang="de-DE" sz="1100" dirty="0">
                <a:ea typeface="+mn-lt"/>
                <a:cs typeface="+mn-lt"/>
              </a:rPr>
              <a:t> code, </a:t>
            </a:r>
            <a:r>
              <a:rPr lang="de-DE" sz="1100" err="1">
                <a:ea typeface="+mn-lt"/>
                <a:cs typeface="+mn-lt"/>
              </a:rPr>
              <a:t>rather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than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reinventing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the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wheel</a:t>
            </a:r>
            <a:r>
              <a:rPr lang="de-DE" sz="1100" dirty="0">
                <a:ea typeface="+mn-lt"/>
                <a:cs typeface="+mn-lt"/>
              </a:rPr>
              <a:t>.</a:t>
            </a:r>
            <a:endParaRPr lang="de-DE" sz="1100">
              <a:cs typeface="Arial"/>
            </a:endParaRPr>
          </a:p>
          <a:p>
            <a:r>
              <a:rPr lang="de-DE" dirty="0">
                <a:cs typeface="Arial"/>
              </a:rPr>
              <a:t>3. </a:t>
            </a:r>
            <a:r>
              <a:rPr lang="de-DE" dirty="0">
                <a:ea typeface="+mn-lt"/>
                <a:cs typeface="+mn-lt"/>
              </a:rPr>
              <a:t>  </a:t>
            </a:r>
            <a:r>
              <a:rPr lang="de-DE" b="1" dirty="0">
                <a:ea typeface="+mn-lt"/>
                <a:cs typeface="+mn-lt"/>
              </a:rPr>
              <a:t>Code </a:t>
            </a:r>
            <a:r>
              <a:rPr lang="de-DE" b="1" dirty="0" err="1">
                <a:ea typeface="+mn-lt"/>
                <a:cs typeface="+mn-lt"/>
              </a:rPr>
              <a:t>organization</a:t>
            </a:r>
            <a:endParaRPr lang="de-DE" b="1" dirty="0">
              <a:ea typeface="+mn-lt"/>
              <a:cs typeface="+mn-lt"/>
            </a:endParaRPr>
          </a:p>
          <a:p>
            <a:pPr marL="171450" indent="-171450">
              <a:buFont typeface="Wingdings" panose="020B0604020202020204" pitchFamily="34" charset="0"/>
              <a:buChar char="Ø"/>
            </a:pPr>
            <a:r>
              <a:rPr lang="de-DE" sz="1100" err="1">
                <a:ea typeface="+mn-lt"/>
                <a:cs typeface="+mn-lt"/>
              </a:rPr>
              <a:t>Developing</a:t>
            </a:r>
            <a:r>
              <a:rPr lang="de-DE" sz="1100" dirty="0">
                <a:ea typeface="+mn-lt"/>
                <a:cs typeface="+mn-lt"/>
              </a:rPr>
              <a:t> a </a:t>
            </a:r>
            <a:r>
              <a:rPr lang="de-DE" sz="1100" err="1">
                <a:ea typeface="+mn-lt"/>
                <a:cs typeface="+mn-lt"/>
              </a:rPr>
              <a:t>package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can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help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you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to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organize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your</a:t>
            </a:r>
            <a:r>
              <a:rPr lang="de-DE" sz="1100" dirty="0">
                <a:ea typeface="+mn-lt"/>
                <a:cs typeface="+mn-lt"/>
              </a:rPr>
              <a:t> own code </a:t>
            </a:r>
            <a:r>
              <a:rPr lang="de-DE" sz="1100" err="1">
                <a:ea typeface="+mn-lt"/>
                <a:cs typeface="+mn-lt"/>
              </a:rPr>
              <a:t>more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effectively</a:t>
            </a:r>
            <a:r>
              <a:rPr lang="de-DE" sz="1100" dirty="0">
                <a:ea typeface="+mn-lt"/>
                <a:cs typeface="+mn-lt"/>
              </a:rPr>
              <a:t>, </a:t>
            </a:r>
            <a:r>
              <a:rPr lang="de-DE" sz="1100" err="1">
                <a:ea typeface="+mn-lt"/>
                <a:cs typeface="+mn-lt"/>
              </a:rPr>
              <a:t>making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it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easier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to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maintain</a:t>
            </a:r>
            <a:r>
              <a:rPr lang="de-DE" sz="1100" dirty="0">
                <a:ea typeface="+mn-lt"/>
                <a:cs typeface="+mn-lt"/>
              </a:rPr>
              <a:t> and update </a:t>
            </a:r>
            <a:r>
              <a:rPr lang="de-DE" sz="1100" err="1">
                <a:ea typeface="+mn-lt"/>
                <a:cs typeface="+mn-lt"/>
              </a:rPr>
              <a:t>your</a:t>
            </a:r>
            <a:r>
              <a:rPr lang="de-DE" sz="1100" dirty="0">
                <a:ea typeface="+mn-lt"/>
                <a:cs typeface="+mn-lt"/>
              </a:rPr>
              <a:t> code </a:t>
            </a:r>
            <a:r>
              <a:rPr lang="de-DE" sz="1100" err="1">
                <a:ea typeface="+mn-lt"/>
                <a:cs typeface="+mn-lt"/>
              </a:rPr>
              <a:t>over</a:t>
            </a:r>
            <a:r>
              <a:rPr lang="de-DE" sz="1100" dirty="0">
                <a:ea typeface="+mn-lt"/>
                <a:cs typeface="+mn-lt"/>
              </a:rPr>
              <a:t> time.</a:t>
            </a:r>
            <a:endParaRPr lang="de-DE" sz="1100" b="1">
              <a:cs typeface="Arial"/>
            </a:endParaRPr>
          </a:p>
          <a:p>
            <a:r>
              <a:rPr lang="de-DE" dirty="0">
                <a:cs typeface="Arial"/>
              </a:rPr>
              <a:t>4. </a:t>
            </a:r>
            <a:r>
              <a:rPr lang="de-DE" dirty="0">
                <a:ea typeface="+mn-lt"/>
                <a:cs typeface="+mn-lt"/>
              </a:rPr>
              <a:t>  </a:t>
            </a:r>
            <a:r>
              <a:rPr lang="de-DE" b="1" dirty="0" err="1">
                <a:ea typeface="+mn-lt"/>
                <a:cs typeface="+mn-lt"/>
              </a:rPr>
              <a:t>Reproducibility</a:t>
            </a:r>
          </a:p>
          <a:p>
            <a:pPr marL="171450" indent="-171450">
              <a:buFont typeface="Wingdings" panose="020B0604020202020204" pitchFamily="34" charset="0"/>
              <a:buChar char="Ø"/>
            </a:pPr>
            <a:r>
              <a:rPr lang="de-DE" sz="1100" dirty="0">
                <a:ea typeface="+mn-lt"/>
                <a:cs typeface="+mn-lt"/>
              </a:rPr>
              <a:t>By </a:t>
            </a:r>
            <a:r>
              <a:rPr lang="de-DE" sz="1100" err="1">
                <a:ea typeface="+mn-lt"/>
                <a:cs typeface="+mn-lt"/>
              </a:rPr>
              <a:t>packaging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your</a:t>
            </a:r>
            <a:r>
              <a:rPr lang="de-DE" sz="1100" dirty="0">
                <a:ea typeface="+mn-lt"/>
                <a:cs typeface="+mn-lt"/>
              </a:rPr>
              <a:t> code and </a:t>
            </a:r>
            <a:r>
              <a:rPr lang="de-DE" sz="1100" err="1">
                <a:ea typeface="+mn-lt"/>
                <a:cs typeface="+mn-lt"/>
              </a:rPr>
              <a:t>data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into</a:t>
            </a:r>
            <a:r>
              <a:rPr lang="de-DE" sz="1100" dirty="0">
                <a:ea typeface="+mn-lt"/>
                <a:cs typeface="+mn-lt"/>
              </a:rPr>
              <a:t> a </a:t>
            </a:r>
            <a:r>
              <a:rPr lang="de-DE" sz="1100" err="1">
                <a:ea typeface="+mn-lt"/>
                <a:cs typeface="+mn-lt"/>
              </a:rPr>
              <a:t>self-contained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package</a:t>
            </a:r>
            <a:r>
              <a:rPr lang="de-DE" sz="1100" dirty="0">
                <a:ea typeface="+mn-lt"/>
                <a:cs typeface="+mn-lt"/>
              </a:rPr>
              <a:t>, </a:t>
            </a:r>
            <a:r>
              <a:rPr lang="de-DE" sz="1100" err="1">
                <a:ea typeface="+mn-lt"/>
                <a:cs typeface="+mn-lt"/>
              </a:rPr>
              <a:t>you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can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ensure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that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your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research</a:t>
            </a:r>
            <a:r>
              <a:rPr lang="de-DE" sz="1100" dirty="0">
                <a:ea typeface="+mn-lt"/>
                <a:cs typeface="+mn-lt"/>
              </a:rPr>
              <a:t> and </a:t>
            </a:r>
            <a:r>
              <a:rPr lang="de-DE" sz="1100" err="1">
                <a:ea typeface="+mn-lt"/>
                <a:cs typeface="+mn-lt"/>
              </a:rPr>
              <a:t>analyses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are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reproducible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by</a:t>
            </a:r>
            <a:r>
              <a:rPr lang="de-DE" sz="1100" dirty="0">
                <a:ea typeface="+mn-lt"/>
                <a:cs typeface="+mn-lt"/>
              </a:rPr>
              <a:t> </a:t>
            </a:r>
            <a:r>
              <a:rPr lang="de-DE" sz="1100" err="1">
                <a:ea typeface="+mn-lt"/>
                <a:cs typeface="+mn-lt"/>
              </a:rPr>
              <a:t>others</a:t>
            </a:r>
            <a:r>
              <a:rPr lang="de-DE" sz="1100" dirty="0">
                <a:ea typeface="+mn-lt"/>
                <a:cs typeface="+mn-lt"/>
              </a:rPr>
              <a:t>.</a:t>
            </a:r>
          </a:p>
          <a:p>
            <a:pPr marL="171450" indent="-171450">
              <a:buFont typeface="Wingdings" panose="020B0604020202020204" pitchFamily="34" charset="0"/>
              <a:buChar char="Ø"/>
            </a:pPr>
            <a:endParaRPr lang="de-DE" dirty="0">
              <a:cs typeface="Arial"/>
            </a:endParaRPr>
          </a:p>
          <a:p>
            <a:r>
              <a:rPr lang="de-DE" dirty="0">
                <a:ea typeface="+mn-lt"/>
                <a:cs typeface="+mn-lt"/>
              </a:rPr>
              <a:t>Overall, R </a:t>
            </a:r>
            <a:r>
              <a:rPr lang="de-DE" err="1">
                <a:ea typeface="+mn-lt"/>
                <a:cs typeface="+mn-lt"/>
              </a:rPr>
              <a:t>packages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provide</a:t>
            </a:r>
            <a:r>
              <a:rPr lang="de-DE" dirty="0">
                <a:ea typeface="+mn-lt"/>
                <a:cs typeface="+mn-lt"/>
              </a:rPr>
              <a:t> a powerful and flexible </a:t>
            </a:r>
            <a:r>
              <a:rPr lang="de-DE" err="1">
                <a:ea typeface="+mn-lt"/>
                <a:cs typeface="+mn-lt"/>
              </a:rPr>
              <a:t>framework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developing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sharing</a:t>
            </a:r>
            <a:r>
              <a:rPr lang="de-DE" dirty="0">
                <a:ea typeface="+mn-lt"/>
                <a:cs typeface="+mn-lt"/>
              </a:rPr>
              <a:t>, and </a:t>
            </a:r>
            <a:r>
              <a:rPr lang="de-DE" err="1">
                <a:ea typeface="+mn-lt"/>
                <a:cs typeface="+mn-lt"/>
              </a:rPr>
              <a:t>collaborating</a:t>
            </a:r>
            <a:r>
              <a:rPr lang="de-DE" dirty="0">
                <a:ea typeface="+mn-lt"/>
                <a:cs typeface="+mn-lt"/>
              </a:rPr>
              <a:t> on code in R.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FAB94C-7161-0A21-0838-BA8517A204D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1A967-CA8C-6BB2-58FA-FF1F2D2AB9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3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7E4A8A-3584-3096-3C01-885706A7A1BF}"/>
              </a:ext>
            </a:extLst>
          </p:cNvPr>
          <p:cNvSpPr txBox="1"/>
          <p:nvPr/>
        </p:nvSpPr>
        <p:spPr>
          <a:xfrm>
            <a:off x="6231192" y="6194321"/>
            <a:ext cx="24519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0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Marwick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, B., </a:t>
            </a:r>
            <a:r>
              <a:rPr lang="de-DE" sz="10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Boettiger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, C., &amp; Mullen, L. (2018). </a:t>
            </a:r>
            <a:r>
              <a:rPr lang="de-DE" sz="10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Packaging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0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data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0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analytical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0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work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0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reproducibly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0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using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R (and </a:t>
            </a:r>
            <a:r>
              <a:rPr lang="de-DE" sz="10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friends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). </a:t>
            </a:r>
            <a:r>
              <a:rPr lang="de-DE" sz="10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The American </a:t>
            </a:r>
            <a:r>
              <a:rPr lang="de-DE" sz="10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Statistician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, </a:t>
            </a:r>
            <a:r>
              <a:rPr lang="de-DE" sz="10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72</a:t>
            </a:r>
            <a:r>
              <a:rPr lang="de-DE" sz="10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(1), 80-88.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748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E756743-DFC4-BEC9-3B78-0390F1092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dirty="0" err="1">
                <a:cs typeface="Arial"/>
              </a:rPr>
              <a:t>Developing</a:t>
            </a:r>
            <a:r>
              <a:rPr lang="de-DE" b="0" dirty="0">
                <a:cs typeface="Arial"/>
              </a:rPr>
              <a:t> </a:t>
            </a:r>
            <a:r>
              <a:rPr lang="de-DE" b="0" dirty="0" err="1">
                <a:cs typeface="Arial"/>
              </a:rPr>
              <a:t>your</a:t>
            </a:r>
            <a:r>
              <a:rPr lang="de-DE" b="0" dirty="0">
                <a:cs typeface="Arial"/>
              </a:rPr>
              <a:t> own R Package – Packages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8CEB39-F9C3-F6DC-3A54-766C10D4EA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213" y="1509406"/>
            <a:ext cx="7488237" cy="3379787"/>
          </a:xfrm>
        </p:spPr>
        <p:txBody>
          <a:bodyPr/>
          <a:lstStyle/>
          <a:p>
            <a:r>
              <a:rPr lang="de-DE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library</a:t>
            </a:r>
            <a:r>
              <a:rPr lang="de-DE" dirty="0">
                <a:ea typeface="+mn-lt"/>
                <a:cs typeface="+mn-lt"/>
              </a:rPr>
              <a:t> ( "</a:t>
            </a:r>
            <a:r>
              <a:rPr lang="de-DE" b="1" dirty="0">
                <a:ea typeface="+mn-lt"/>
                <a:cs typeface="+mn-lt"/>
              </a:rPr>
              <a:t>roxygen2</a:t>
            </a:r>
            <a:r>
              <a:rPr lang="de-DE" dirty="0">
                <a:ea typeface="+mn-lt"/>
                <a:cs typeface="+mn-lt"/>
              </a:rPr>
              <a:t>" )</a:t>
            </a:r>
          </a:p>
          <a:p>
            <a:r>
              <a:rPr lang="de-DE" sz="1400" dirty="0">
                <a:solidFill>
                  <a:srgbClr val="000000"/>
                </a:solidFill>
                <a:cs typeface="Arial"/>
              </a:rPr>
              <a:t>Version: 7.2.3</a:t>
            </a:r>
          </a:p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library</a:t>
            </a:r>
            <a:r>
              <a:rPr lang="de-DE" dirty="0">
                <a:cs typeface="Arial"/>
              </a:rPr>
              <a:t> ( "</a:t>
            </a:r>
            <a:r>
              <a:rPr lang="de-DE" b="1" dirty="0" err="1">
                <a:cs typeface="Arial"/>
              </a:rPr>
              <a:t>devtools</a:t>
            </a:r>
            <a:r>
              <a:rPr lang="de-DE" dirty="0">
                <a:cs typeface="Arial"/>
              </a:rPr>
              <a:t>" )  </a:t>
            </a:r>
          </a:p>
          <a:p>
            <a:r>
              <a:rPr lang="de-DE" sz="1400" dirty="0">
                <a:cs typeface="Arial"/>
              </a:rPr>
              <a:t>Version: 2.4.5</a:t>
            </a:r>
          </a:p>
          <a:p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library</a:t>
            </a:r>
            <a:r>
              <a:rPr lang="de-DE" dirty="0">
                <a:cs typeface="Arial"/>
              </a:rPr>
              <a:t> ( "</a:t>
            </a:r>
            <a:r>
              <a:rPr lang="de-DE" b="1" dirty="0" err="1">
                <a:cs typeface="Arial"/>
              </a:rPr>
              <a:t>usethis</a:t>
            </a:r>
            <a:r>
              <a:rPr lang="de-DE" dirty="0">
                <a:cs typeface="Arial"/>
              </a:rPr>
              <a:t>" )  </a:t>
            </a:r>
            <a:endParaRPr lang="de-DE" dirty="0"/>
          </a:p>
          <a:p>
            <a:r>
              <a:rPr lang="de-DE" sz="1400" dirty="0">
                <a:cs typeface="Arial"/>
              </a:rPr>
              <a:t>Version: 2.1.6</a:t>
            </a:r>
          </a:p>
          <a:p>
            <a:endParaRPr lang="de-DE" sz="1400" dirty="0">
              <a:latin typeface="Arial"/>
              <a:cs typeface="Arial"/>
            </a:endParaRPr>
          </a:p>
          <a:p>
            <a:r>
              <a:rPr lang="de-DE" b="1" dirty="0">
                <a:latin typeface="Arial"/>
                <a:cs typeface="Arial"/>
              </a:rPr>
              <a:t>R </a:t>
            </a:r>
            <a:endParaRPr lang="de-DE" b="1">
              <a:latin typeface="Arial"/>
              <a:cs typeface="Arial"/>
            </a:endParaRPr>
          </a:p>
          <a:p>
            <a:r>
              <a:rPr lang="de-DE" sz="1400" dirty="0">
                <a:latin typeface="Arial"/>
                <a:cs typeface="Arial"/>
              </a:rPr>
              <a:t>Version: 4.1.3 (2022-03-10)</a:t>
            </a:r>
          </a:p>
          <a:p>
            <a:endParaRPr lang="de-DE" sz="1400" dirty="0">
              <a:cs typeface="Arial"/>
            </a:endParaRPr>
          </a:p>
          <a:p>
            <a:r>
              <a:rPr lang="de-DE" b="1" err="1">
                <a:cs typeface="Arial"/>
              </a:rPr>
              <a:t>RStudio</a:t>
            </a:r>
            <a:endParaRPr lang="de-DE" b="1">
              <a:cs typeface="Arial"/>
            </a:endParaRPr>
          </a:p>
          <a:p>
            <a:r>
              <a:rPr lang="de-DE" sz="1400" dirty="0">
                <a:cs typeface="Arial"/>
              </a:rPr>
              <a:t>Version: </a:t>
            </a:r>
            <a:r>
              <a:rPr lang="de-DE" sz="1400" dirty="0">
                <a:latin typeface="Arial"/>
                <a:cs typeface="Arial"/>
              </a:rPr>
              <a:t>2023.03.0+386</a:t>
            </a:r>
          </a:p>
          <a:p>
            <a:endParaRPr lang="de-DE" sz="1400" dirty="0"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9966-3723-4FAC-AC2F-620BFC09BCA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3F01D-3E7F-02A4-818F-C0342192575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D71D55-C3BF-5519-3532-E1E476DC0A58}"/>
              </a:ext>
            </a:extLst>
          </p:cNvPr>
          <p:cNvSpPr txBox="1"/>
          <p:nvPr/>
        </p:nvSpPr>
        <p:spPr>
          <a:xfrm>
            <a:off x="3032638" y="1456403"/>
            <a:ext cx="60560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latin typeface="Arial"/>
                <a:cs typeface="Arial"/>
              </a:rPr>
              <a:t>Hadley Wickham, Peter </a:t>
            </a:r>
            <a:r>
              <a:rPr lang="de-DE" sz="1000" err="1">
                <a:latin typeface="Arial"/>
                <a:cs typeface="Arial"/>
              </a:rPr>
              <a:t>Danenberg</a:t>
            </a:r>
            <a:r>
              <a:rPr lang="de-DE" sz="1000" dirty="0">
                <a:latin typeface="Arial"/>
                <a:cs typeface="Arial"/>
              </a:rPr>
              <a:t>, Gábor </a:t>
            </a:r>
            <a:r>
              <a:rPr lang="de-DE" sz="1000" err="1">
                <a:latin typeface="Arial"/>
                <a:cs typeface="Arial"/>
              </a:rPr>
              <a:t>Csárdi</a:t>
            </a:r>
            <a:r>
              <a:rPr lang="de-DE" sz="1000" dirty="0">
                <a:latin typeface="Arial"/>
                <a:cs typeface="Arial"/>
              </a:rPr>
              <a:t> and Manuel Eugster (2022). roxygen2: In-Line </a:t>
            </a:r>
            <a:r>
              <a:rPr lang="de-DE" sz="1000" err="1">
                <a:latin typeface="Arial"/>
                <a:cs typeface="Arial"/>
              </a:rPr>
              <a:t>Documentation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for</a:t>
            </a:r>
            <a:r>
              <a:rPr lang="de-DE" sz="1000" dirty="0">
                <a:latin typeface="Arial"/>
                <a:cs typeface="Arial"/>
              </a:rPr>
              <a:t> R. R </a:t>
            </a:r>
            <a:r>
              <a:rPr lang="de-DE" sz="1000" err="1">
                <a:latin typeface="Arial"/>
                <a:cs typeface="Arial"/>
              </a:rPr>
              <a:t>package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version</a:t>
            </a:r>
            <a:r>
              <a:rPr lang="de-DE" sz="1000" dirty="0">
                <a:latin typeface="Arial"/>
                <a:cs typeface="Arial"/>
              </a:rPr>
              <a:t> 7.2.3. https://CRAN.R-project.org/package=roxygen2 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AA9D69-E2C9-4414-6B63-87B9BA1FD929}"/>
              </a:ext>
            </a:extLst>
          </p:cNvPr>
          <p:cNvSpPr txBox="1"/>
          <p:nvPr/>
        </p:nvSpPr>
        <p:spPr>
          <a:xfrm>
            <a:off x="2986548" y="1991032"/>
            <a:ext cx="62035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latin typeface="Arial"/>
                <a:cs typeface="Arial"/>
              </a:rPr>
              <a:t>Hadley Wickham, Jim Hester, Winston Chang and Jennifer Bryan (2022). </a:t>
            </a:r>
            <a:r>
              <a:rPr lang="de-DE" sz="1000" dirty="0" err="1">
                <a:latin typeface="Arial"/>
                <a:cs typeface="Arial"/>
              </a:rPr>
              <a:t>devtools</a:t>
            </a:r>
            <a:r>
              <a:rPr lang="de-DE" sz="1000" dirty="0">
                <a:latin typeface="Arial"/>
                <a:cs typeface="Arial"/>
              </a:rPr>
              <a:t>: Tools </a:t>
            </a:r>
            <a:r>
              <a:rPr lang="de-DE" sz="1000" dirty="0" err="1">
                <a:latin typeface="Arial"/>
                <a:cs typeface="Arial"/>
              </a:rPr>
              <a:t>to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dirty="0" err="1">
                <a:latin typeface="Arial"/>
                <a:cs typeface="Arial"/>
              </a:rPr>
              <a:t>Make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dirty="0" err="1">
                <a:latin typeface="Arial"/>
                <a:cs typeface="Arial"/>
              </a:rPr>
              <a:t>Developing</a:t>
            </a:r>
            <a:r>
              <a:rPr lang="de-DE" sz="1000" dirty="0">
                <a:latin typeface="Arial"/>
                <a:cs typeface="Arial"/>
              </a:rPr>
              <a:t> R Packages </a:t>
            </a:r>
            <a:r>
              <a:rPr lang="de-DE" sz="1000" dirty="0" err="1">
                <a:latin typeface="Arial"/>
                <a:cs typeface="Arial"/>
              </a:rPr>
              <a:t>Easier</a:t>
            </a:r>
            <a:r>
              <a:rPr lang="de-DE" sz="1000" dirty="0">
                <a:latin typeface="Arial"/>
                <a:cs typeface="Arial"/>
              </a:rPr>
              <a:t>. R </a:t>
            </a:r>
            <a:r>
              <a:rPr lang="de-DE" sz="1000" dirty="0" err="1">
                <a:latin typeface="Arial"/>
                <a:cs typeface="Arial"/>
              </a:rPr>
              <a:t>package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dirty="0" err="1">
                <a:latin typeface="Arial"/>
                <a:cs typeface="Arial"/>
              </a:rPr>
              <a:t>version</a:t>
            </a:r>
            <a:r>
              <a:rPr lang="de-DE" sz="1000" dirty="0">
                <a:latin typeface="Arial"/>
                <a:cs typeface="Arial"/>
              </a:rPr>
              <a:t> 2.4.5. https://CRAN.R-project.org/package=</a:t>
            </a:r>
            <a:r>
              <a:rPr lang="de-DE" sz="1000" dirty="0">
                <a:latin typeface="Lucida Console"/>
              </a:rPr>
              <a:t>devtools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9E5184-1F1A-7979-1DC8-539F26593A3B}"/>
              </a:ext>
            </a:extLst>
          </p:cNvPr>
          <p:cNvSpPr txBox="1"/>
          <p:nvPr/>
        </p:nvSpPr>
        <p:spPr>
          <a:xfrm>
            <a:off x="2986549" y="2645492"/>
            <a:ext cx="60560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latin typeface="Arial"/>
                <a:cs typeface="Arial"/>
              </a:rPr>
              <a:t>Hadley Wickham, Jennifer Bryan and Malcolm Barrett (2022). </a:t>
            </a:r>
            <a:r>
              <a:rPr lang="de-DE" sz="1000" err="1">
                <a:latin typeface="Arial"/>
                <a:cs typeface="Arial"/>
              </a:rPr>
              <a:t>usethis</a:t>
            </a:r>
            <a:r>
              <a:rPr lang="de-DE" sz="1000" dirty="0">
                <a:latin typeface="Arial"/>
                <a:cs typeface="Arial"/>
              </a:rPr>
              <a:t>: </a:t>
            </a:r>
            <a:r>
              <a:rPr lang="de-DE" sz="1000" err="1">
                <a:latin typeface="Arial"/>
                <a:cs typeface="Arial"/>
              </a:rPr>
              <a:t>Automate</a:t>
            </a:r>
            <a:r>
              <a:rPr lang="de-DE" sz="1000" dirty="0">
                <a:latin typeface="Arial"/>
                <a:cs typeface="Arial"/>
              </a:rPr>
              <a:t> Package and Project Setup. R </a:t>
            </a:r>
            <a:r>
              <a:rPr lang="de-DE" sz="1000" err="1">
                <a:latin typeface="Arial"/>
                <a:cs typeface="Arial"/>
              </a:rPr>
              <a:t>package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version</a:t>
            </a:r>
            <a:r>
              <a:rPr lang="de-DE" sz="1000">
                <a:latin typeface="Arial"/>
                <a:cs typeface="Arial"/>
              </a:rPr>
              <a:t> 2.1.6. https://CRAN.R-project.org/package=usethis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BF018B-2F6D-9BD9-FE54-1143DD4504F3}"/>
              </a:ext>
            </a:extLst>
          </p:cNvPr>
          <p:cNvSpPr txBox="1"/>
          <p:nvPr/>
        </p:nvSpPr>
        <p:spPr>
          <a:xfrm>
            <a:off x="3032637" y="3677879"/>
            <a:ext cx="5797959" cy="571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latin typeface="Arial"/>
                <a:cs typeface="Arial"/>
              </a:rPr>
              <a:t>R Core Team (2022). R: A </a:t>
            </a:r>
            <a:r>
              <a:rPr lang="de-DE" sz="1000" err="1">
                <a:latin typeface="Arial"/>
                <a:cs typeface="Arial"/>
              </a:rPr>
              <a:t>language</a:t>
            </a:r>
            <a:r>
              <a:rPr lang="de-DE" sz="1000" dirty="0">
                <a:latin typeface="Arial"/>
                <a:cs typeface="Arial"/>
              </a:rPr>
              <a:t> and </a:t>
            </a:r>
            <a:r>
              <a:rPr lang="de-DE" sz="1000" err="1">
                <a:latin typeface="Arial"/>
                <a:cs typeface="Arial"/>
              </a:rPr>
              <a:t>environment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for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statistical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computing</a:t>
            </a:r>
            <a:r>
              <a:rPr lang="de-DE" sz="1000" dirty="0">
                <a:latin typeface="Arial"/>
                <a:cs typeface="Arial"/>
              </a:rPr>
              <a:t>. R </a:t>
            </a:r>
            <a:r>
              <a:rPr lang="de-DE" sz="1000" err="1">
                <a:latin typeface="Arial"/>
                <a:cs typeface="Arial"/>
              </a:rPr>
              <a:t>Foundation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for</a:t>
            </a:r>
            <a:r>
              <a:rPr lang="de-DE" sz="1000" dirty="0">
                <a:latin typeface="Arial"/>
                <a:cs typeface="Arial"/>
              </a:rPr>
              <a:t> Statistical Computing, Vienna,
  Austria. URL https://www.R-project.org/.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477EE8-FAD6-7EF0-9EC2-7461EEEFA14B}"/>
              </a:ext>
            </a:extLst>
          </p:cNvPr>
          <p:cNvSpPr txBox="1"/>
          <p:nvPr/>
        </p:nvSpPr>
        <p:spPr>
          <a:xfrm>
            <a:off x="3032637" y="4442951"/>
            <a:ext cx="56873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err="1">
                <a:latin typeface="Arial"/>
                <a:cs typeface="Arial"/>
              </a:rPr>
              <a:t>Posit</a:t>
            </a:r>
            <a:r>
              <a:rPr lang="de-DE" sz="1000" dirty="0">
                <a:latin typeface="Arial"/>
                <a:cs typeface="Arial"/>
              </a:rPr>
              <a:t> </a:t>
            </a:r>
            <a:r>
              <a:rPr lang="de-DE" sz="1000" err="1">
                <a:latin typeface="Arial"/>
                <a:cs typeface="Arial"/>
              </a:rPr>
              <a:t>team</a:t>
            </a:r>
            <a:r>
              <a:rPr lang="de-DE" sz="1000">
                <a:latin typeface="Arial"/>
                <a:cs typeface="Arial"/>
              </a:rPr>
              <a:t> (2023). RStudio: Integrated Development Environment for R. Posit Software, PBC, Boston, MA. URL http://www.posit.co/.</a:t>
            </a:r>
            <a:endParaRPr lang="de-D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40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7F6C62-4C53-658B-D774-8C5C77DC1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err="1">
                <a:cs typeface="Arial"/>
              </a:rPr>
              <a:t>Developing</a:t>
            </a:r>
            <a:r>
              <a:rPr lang="de-DE" b="0" dirty="0">
                <a:cs typeface="Arial"/>
              </a:rPr>
              <a:t> </a:t>
            </a:r>
            <a:r>
              <a:rPr lang="de-DE" b="0" err="1">
                <a:cs typeface="Arial"/>
              </a:rPr>
              <a:t>your</a:t>
            </a:r>
            <a:r>
              <a:rPr lang="de-DE" b="0" dirty="0">
                <a:cs typeface="Arial"/>
              </a:rPr>
              <a:t> own R Package – </a:t>
            </a:r>
            <a:r>
              <a:rPr lang="de-DE" b="0" err="1">
                <a:cs typeface="Arial"/>
              </a:rPr>
              <a:t>general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steps</a:t>
            </a:r>
            <a:endParaRPr lang="de-DE" b="0" err="1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E76E4-2D58-8FC0-5E81-F63DC0891D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The 7 </a:t>
            </a:r>
            <a:r>
              <a:rPr lang="de-DE" dirty="0" err="1">
                <a:cs typeface="Arial"/>
              </a:rPr>
              <a:t>Steps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 </a:t>
            </a:r>
            <a:r>
              <a:rPr lang="de-DE" dirty="0" err="1">
                <a:cs typeface="Arial"/>
              </a:rPr>
              <a:t>Developing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your</a:t>
            </a:r>
            <a:r>
              <a:rPr lang="de-DE" dirty="0">
                <a:cs typeface="Arial"/>
              </a:rPr>
              <a:t> own R Package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7F1E9-E2A7-5498-FA26-9FD22648C95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42736-8B50-BDE3-9FD5-C411443D10F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61CCE1-190A-18D4-EC23-121F93A5F14F}"/>
              </a:ext>
            </a:extLst>
          </p:cNvPr>
          <p:cNvSpPr txBox="1"/>
          <p:nvPr/>
        </p:nvSpPr>
        <p:spPr>
          <a:xfrm>
            <a:off x="746636" y="2931241"/>
            <a:ext cx="2415047" cy="64633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de-DE" dirty="0">
                <a:latin typeface="Arial"/>
                <a:cs typeface="Arial"/>
              </a:rPr>
              <a:t>Set </a:t>
            </a:r>
            <a:r>
              <a:rPr lang="de-DE" err="1">
                <a:latin typeface="Arial"/>
                <a:cs typeface="Arial"/>
              </a:rPr>
              <a:t>up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your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package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directory</a:t>
            </a:r>
            <a:endParaRPr lang="de-DE" err="1"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C0914F-A0CA-7E65-E05A-DC1AF0C0CBAD}"/>
              </a:ext>
            </a:extLst>
          </p:cNvPr>
          <p:cNvSpPr txBox="1"/>
          <p:nvPr/>
        </p:nvSpPr>
        <p:spPr>
          <a:xfrm>
            <a:off x="746635" y="4175635"/>
            <a:ext cx="2415047" cy="64633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Arial"/>
              </a:rPr>
              <a:t>2. 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Write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code</a:t>
            </a:r>
            <a:endParaRPr lang="de-DE">
              <a:solidFill>
                <a:schemeClr val="bg1"/>
              </a:solidFill>
              <a:cs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3360BA6-99F1-346C-7B25-DE9A36C4547F}"/>
              </a:ext>
            </a:extLst>
          </p:cNvPr>
          <p:cNvSpPr txBox="1"/>
          <p:nvPr/>
        </p:nvSpPr>
        <p:spPr>
          <a:xfrm>
            <a:off x="746634" y="5493771"/>
            <a:ext cx="2415047" cy="64633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Arial"/>
              </a:rPr>
              <a:t>3. 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Write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documentation</a:t>
            </a:r>
            <a:endParaRPr lang="de-DE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EDFE0F6-E63A-6FB6-FBAC-6129FFBC0B42}"/>
              </a:ext>
            </a:extLst>
          </p:cNvPr>
          <p:cNvSpPr txBox="1"/>
          <p:nvPr/>
        </p:nvSpPr>
        <p:spPr>
          <a:xfrm>
            <a:off x="6351020" y="2931238"/>
            <a:ext cx="2415047" cy="36933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Arial"/>
              </a:rPr>
              <a:t>5. 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Build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endParaRPr lang="de-DE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370D53-3EEC-934E-29AD-0A6A8C77382E}"/>
              </a:ext>
            </a:extLst>
          </p:cNvPr>
          <p:cNvSpPr txBox="1"/>
          <p:nvPr/>
        </p:nvSpPr>
        <p:spPr>
          <a:xfrm>
            <a:off x="6351020" y="4175633"/>
            <a:ext cx="2415047" cy="64633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Arial"/>
              </a:rPr>
              <a:t>6. 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Test and check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endParaRPr lang="de-DE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DDE12B-70FE-90BB-7564-F33E114ECCF3}"/>
              </a:ext>
            </a:extLst>
          </p:cNvPr>
          <p:cNvSpPr txBox="1"/>
          <p:nvPr/>
        </p:nvSpPr>
        <p:spPr>
          <a:xfrm>
            <a:off x="6351020" y="5493770"/>
            <a:ext cx="2415047" cy="36933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Arial"/>
              </a:rPr>
              <a:t>7. 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Share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endParaRPr lang="de-DE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F0836B0-9094-F794-0368-B6F4A35829B1}"/>
              </a:ext>
            </a:extLst>
          </p:cNvPr>
          <p:cNvSpPr txBox="1"/>
          <p:nvPr/>
        </p:nvSpPr>
        <p:spPr>
          <a:xfrm>
            <a:off x="3622569" y="4175633"/>
            <a:ext cx="2415047" cy="64633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Arial"/>
              </a:rPr>
              <a:t>4. 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Set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up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DESCRIPTION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file</a:t>
            </a:r>
            <a:endParaRPr lang="de-DE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0FE9BC8-9AFE-6DDD-2E5B-CB4ABB172D02}"/>
              </a:ext>
            </a:extLst>
          </p:cNvPr>
          <p:cNvGrpSpPr/>
          <p:nvPr/>
        </p:nvGrpSpPr>
        <p:grpSpPr>
          <a:xfrm>
            <a:off x="1335651" y="3981142"/>
            <a:ext cx="6610962" cy="2158793"/>
            <a:chOff x="1335651" y="3981142"/>
            <a:chExt cx="6610962" cy="2158793"/>
          </a:xfrm>
        </p:grpSpPr>
        <p:sp>
          <p:nvSpPr>
            <p:cNvPr id="16" name="Multiplikationszeichen 15">
              <a:extLst>
                <a:ext uri="{FF2B5EF4-FFF2-40B4-BE49-F238E27FC236}">
                  <a16:creationId xmlns:a16="http://schemas.microsoft.com/office/drawing/2014/main" id="{E90EE04E-5B5C-7FEE-72EE-E721447CBC2D}"/>
                </a:ext>
              </a:extLst>
            </p:cNvPr>
            <p:cNvSpPr/>
            <p:nvPr/>
          </p:nvSpPr>
          <p:spPr>
            <a:xfrm>
              <a:off x="1335651" y="3981142"/>
              <a:ext cx="1052664" cy="1025011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cs typeface="Arial"/>
              </a:endParaRPr>
            </a:p>
          </p:txBody>
        </p:sp>
        <p:sp>
          <p:nvSpPr>
            <p:cNvPr id="17" name="Multiplikationszeichen 16">
              <a:extLst>
                <a:ext uri="{FF2B5EF4-FFF2-40B4-BE49-F238E27FC236}">
                  <a16:creationId xmlns:a16="http://schemas.microsoft.com/office/drawing/2014/main" id="{BAE1888B-8691-B61B-79C4-FEF18E21671A}"/>
                </a:ext>
              </a:extLst>
            </p:cNvPr>
            <p:cNvSpPr/>
            <p:nvPr/>
          </p:nvSpPr>
          <p:spPr>
            <a:xfrm>
              <a:off x="7032214" y="5225536"/>
              <a:ext cx="914399" cy="91439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cs typeface="Arial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BF43711E-B518-C9BD-8DC7-6506CFD00EE2}"/>
              </a:ext>
            </a:extLst>
          </p:cNvPr>
          <p:cNvSpPr txBox="1"/>
          <p:nvPr/>
        </p:nvSpPr>
        <p:spPr>
          <a:xfrm>
            <a:off x="2461137" y="6240410"/>
            <a:ext cx="714374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Wickham, H. (2015). 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R </a:t>
            </a:r>
            <a:r>
              <a:rPr lang="de-DE" sz="1000" i="1" dirty="0" err="1">
                <a:solidFill>
                  <a:srgbClr val="222222"/>
                </a:solidFill>
                <a:latin typeface="Arial"/>
                <a:cs typeface="Arial"/>
              </a:rPr>
              <a:t>packages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: </a:t>
            </a:r>
            <a:r>
              <a:rPr lang="de-DE" sz="1000" i="1" dirty="0" err="1">
                <a:solidFill>
                  <a:srgbClr val="222222"/>
                </a:solidFill>
                <a:latin typeface="Arial"/>
                <a:cs typeface="Arial"/>
              </a:rPr>
              <a:t>organize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de-DE" sz="1000" i="1" dirty="0" err="1">
                <a:solidFill>
                  <a:srgbClr val="222222"/>
                </a:solidFill>
                <a:latin typeface="Arial"/>
                <a:cs typeface="Arial"/>
              </a:rPr>
              <a:t>test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de-DE" sz="1000" i="1" dirty="0" err="1">
                <a:solidFill>
                  <a:srgbClr val="222222"/>
                </a:solidFill>
                <a:latin typeface="Arial"/>
                <a:cs typeface="Arial"/>
              </a:rPr>
              <a:t>document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, and </a:t>
            </a:r>
            <a:r>
              <a:rPr lang="de-DE" sz="1000" i="1" dirty="0" err="1">
                <a:solidFill>
                  <a:srgbClr val="222222"/>
                </a:solidFill>
                <a:latin typeface="Arial"/>
                <a:cs typeface="Arial"/>
              </a:rPr>
              <a:t>share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de-DE" sz="1000" i="1" dirty="0" err="1">
                <a:solidFill>
                  <a:srgbClr val="222222"/>
                </a:solidFill>
                <a:latin typeface="Arial"/>
                <a:cs typeface="Arial"/>
              </a:rPr>
              <a:t>your</a:t>
            </a:r>
            <a:r>
              <a:rPr lang="de-DE" sz="1000" i="1" dirty="0">
                <a:solidFill>
                  <a:srgbClr val="222222"/>
                </a:solidFill>
                <a:latin typeface="Arial"/>
                <a:cs typeface="Arial"/>
              </a:rPr>
              <a:t> code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. " O'Reilly Media, Inc.". (</a:t>
            </a:r>
            <a:r>
              <a:rPr lang="de-DE" sz="1000" dirty="0" err="1">
                <a:solidFill>
                  <a:srgbClr val="222222"/>
                </a:solidFill>
                <a:latin typeface="Arial"/>
                <a:cs typeface="Arial"/>
              </a:rPr>
              <a:t>Modified</a:t>
            </a:r>
            <a:r>
              <a:rPr lang="de-DE" sz="1000" dirty="0">
                <a:solidFill>
                  <a:srgbClr val="222222"/>
                </a:solidFill>
                <a:latin typeface="Arial"/>
                <a:cs typeface="Arial"/>
              </a:rPr>
              <a:t>)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4254CD4-4EC1-AE05-394B-B5C0C1988F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dirty="0">
                <a:solidFill>
                  <a:schemeClr val="bg1">
                    <a:lumMod val="65000"/>
                  </a:schemeClr>
                </a:solidFill>
                <a:cs typeface="Arial"/>
              </a:rPr>
              <a:t>Set </a:t>
            </a:r>
            <a:r>
              <a:rPr lang="de-DE" b="0" err="1">
                <a:solidFill>
                  <a:schemeClr val="bg1">
                    <a:lumMod val="65000"/>
                  </a:schemeClr>
                </a:solidFill>
                <a:cs typeface="Arial"/>
              </a:rPr>
              <a:t>up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cs typeface="Arial"/>
              </a:rPr>
              <a:t> </a:t>
            </a:r>
            <a:r>
              <a:rPr lang="de-DE" b="0" err="1">
                <a:solidFill>
                  <a:schemeClr val="bg1">
                    <a:lumMod val="65000"/>
                  </a:schemeClr>
                </a:solidFill>
                <a:cs typeface="Arial"/>
              </a:rPr>
              <a:t>your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cs typeface="Arial"/>
              </a:rPr>
              <a:t> </a:t>
            </a:r>
            <a:r>
              <a:rPr lang="de-DE" b="0" err="1">
                <a:solidFill>
                  <a:schemeClr val="bg1">
                    <a:lumMod val="65000"/>
                  </a:schemeClr>
                </a:solidFill>
                <a:cs typeface="Arial"/>
              </a:rPr>
              <a:t>package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cs typeface="Arial"/>
              </a:rPr>
              <a:t> </a:t>
            </a:r>
            <a:r>
              <a:rPr lang="de-DE" b="0" err="1">
                <a:solidFill>
                  <a:schemeClr val="bg1">
                    <a:lumMod val="65000"/>
                  </a:schemeClr>
                </a:solidFill>
                <a:cs typeface="Arial"/>
              </a:rPr>
              <a:t>directory</a:t>
            </a:r>
            <a:endParaRPr lang="de-DE" err="1">
              <a:solidFill>
                <a:schemeClr val="bg1">
                  <a:lumMod val="65000"/>
                </a:schemeClr>
              </a:solidFill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1382E8-8DD1-95CD-34E8-B292608DE5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213" y="1346438"/>
            <a:ext cx="7488287" cy="928077"/>
          </a:xfrm>
        </p:spPr>
        <p:txBody>
          <a:bodyPr/>
          <a:lstStyle/>
          <a:p>
            <a:r>
              <a:rPr lang="de-DE" dirty="0" err="1">
                <a:cs typeface="Arial"/>
              </a:rPr>
              <a:t>Creat</a:t>
            </a:r>
            <a:r>
              <a:rPr lang="de-DE" dirty="0">
                <a:cs typeface="Arial"/>
              </a:rPr>
              <a:t> a </a:t>
            </a:r>
            <a:r>
              <a:rPr lang="de-DE" dirty="0" err="1">
                <a:cs typeface="Arial"/>
              </a:rPr>
              <a:t>new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directory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for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your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package</a:t>
            </a:r>
            <a:r>
              <a:rPr lang="de-DE" dirty="0">
                <a:cs typeface="Arial"/>
              </a:rPr>
              <a:t> 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992C4D-10F9-C809-B29D-9668F446DB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1866" y="2311350"/>
            <a:ext cx="4197504" cy="4034246"/>
          </a:xfrm>
        </p:spPr>
        <p:txBody>
          <a:bodyPr/>
          <a:lstStyle/>
          <a:p>
            <a:r>
              <a:rPr lang="de-DE" sz="1400" dirty="0">
                <a:latin typeface="Arial"/>
                <a:cs typeface="Arial"/>
              </a:rPr>
              <a:t>2 Methods </a:t>
            </a:r>
            <a:r>
              <a:rPr lang="de-DE" sz="1400" err="1">
                <a:latin typeface="Arial"/>
                <a:cs typeface="Arial"/>
              </a:rPr>
              <a:t>to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creat</a:t>
            </a:r>
            <a:r>
              <a:rPr lang="de-DE" sz="1400" dirty="0">
                <a:latin typeface="Arial"/>
                <a:cs typeface="Arial"/>
              </a:rPr>
              <a:t> a </a:t>
            </a:r>
            <a:r>
              <a:rPr lang="de-DE" sz="1400" err="1">
                <a:latin typeface="Arial"/>
                <a:cs typeface="Arial"/>
              </a:rPr>
              <a:t>new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directory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for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your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package</a:t>
            </a:r>
            <a:endParaRPr lang="de-DE" sz="1400">
              <a:latin typeface="Arial"/>
              <a:cs typeface="Arial"/>
            </a:endParaRPr>
          </a:p>
          <a:p>
            <a:endParaRPr lang="de-DE" sz="1000" dirty="0">
              <a:solidFill>
                <a:srgbClr val="0000FF"/>
              </a:solidFill>
              <a:latin typeface="Lucida Console"/>
              <a:cs typeface="Arial"/>
            </a:endParaRPr>
          </a:p>
          <a:p>
            <a:endParaRPr lang="de-DE" sz="1000" dirty="0">
              <a:solidFill>
                <a:srgbClr val="0000FF"/>
              </a:solidFill>
              <a:latin typeface="Lucida Console"/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06096B-56A9-A0A7-0755-B7706E04CD5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E4286-607C-9818-2CC3-69D689FB143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6</a:t>
            </a:fld>
            <a:endParaRPr lang="de-DE" alt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1D6698-598B-5C7D-A1F2-DEBEE32737E1}"/>
              </a:ext>
            </a:extLst>
          </p:cNvPr>
          <p:cNvSpPr txBox="1"/>
          <p:nvPr/>
        </p:nvSpPr>
        <p:spPr>
          <a:xfrm>
            <a:off x="4977581" y="2313653"/>
            <a:ext cx="3825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lang="de-DE" b="1" err="1">
                <a:solidFill>
                  <a:schemeClr val="tx2"/>
                </a:solidFill>
                <a:latin typeface="Arial"/>
                <a:cs typeface="Arial"/>
              </a:rPr>
              <a:t>Structure</a:t>
            </a:r>
            <a:r>
              <a:rPr lang="de-DE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de-DE" b="1" err="1">
                <a:solidFill>
                  <a:schemeClr val="tx2"/>
                </a:solidFill>
                <a:latin typeface="Arial"/>
                <a:cs typeface="Arial"/>
              </a:rPr>
              <a:t>of</a:t>
            </a:r>
            <a:r>
              <a:rPr lang="de-DE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de-DE" b="1" err="1">
                <a:solidFill>
                  <a:schemeClr val="tx2"/>
                </a:solidFill>
                <a:latin typeface="Arial"/>
                <a:cs typeface="Arial"/>
              </a:rPr>
              <a:t>your</a:t>
            </a:r>
            <a:r>
              <a:rPr lang="de-DE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de-DE" b="1" err="1">
                <a:solidFill>
                  <a:schemeClr val="tx2"/>
                </a:solidFill>
                <a:latin typeface="Arial"/>
                <a:cs typeface="Arial"/>
              </a:rPr>
              <a:t>package</a:t>
            </a:r>
            <a:r>
              <a:rPr lang="de-DE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de-DE" b="1" err="1">
                <a:solidFill>
                  <a:schemeClr val="tx2"/>
                </a:solidFill>
                <a:latin typeface="Arial"/>
                <a:cs typeface="Arial"/>
              </a:rPr>
              <a:t>directory</a:t>
            </a:r>
            <a:r>
              <a:rPr lang="de-DE" b="1" dirty="0">
                <a:solidFill>
                  <a:schemeClr val="tx2"/>
                </a:solidFill>
                <a:latin typeface="Arial"/>
                <a:cs typeface="Arial"/>
              </a:rPr>
              <a:t> </a:t>
            </a:r>
            <a:r>
              <a:rPr lang="de-DE" b="1" err="1">
                <a:solidFill>
                  <a:schemeClr val="tx2"/>
                </a:solidFill>
                <a:latin typeface="Arial"/>
                <a:cs typeface="Arial"/>
              </a:rPr>
              <a:t>is</a:t>
            </a:r>
            <a:r>
              <a:rPr lang="de-DE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de-DE" b="1" err="1">
                <a:solidFill>
                  <a:schemeClr val="tx2"/>
                </a:solidFill>
                <a:latin typeface="Arial"/>
                <a:cs typeface="Arial"/>
              </a:rPr>
              <a:t>the</a:t>
            </a:r>
            <a:r>
              <a:rPr lang="de-DE" b="1" dirty="0">
                <a:solidFill>
                  <a:schemeClr val="tx2"/>
                </a:solidFill>
                <a:latin typeface="Arial"/>
                <a:cs typeface="Arial"/>
              </a:rPr>
              <a:t> same</a:t>
            </a:r>
            <a:endParaRPr lang="de-DE" b="1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16B3D6-7F82-4CB1-A32F-54A5315CA47C}"/>
              </a:ext>
            </a:extLst>
          </p:cNvPr>
          <p:cNvSpPr txBox="1"/>
          <p:nvPr/>
        </p:nvSpPr>
        <p:spPr>
          <a:xfrm>
            <a:off x="728201" y="2811411"/>
            <a:ext cx="4157201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de-DE" sz="1000" err="1">
                <a:solidFill>
                  <a:srgbClr val="0000FF"/>
                </a:solidFill>
                <a:latin typeface="Lucida Console"/>
                <a:cs typeface="Arial"/>
              </a:rPr>
              <a:t>library</a:t>
            </a:r>
            <a:r>
              <a:rPr lang="de-DE" sz="1000">
                <a:solidFill>
                  <a:srgbClr val="0000FF"/>
                </a:solidFill>
                <a:latin typeface="Lucida Console"/>
                <a:cs typeface="Arial"/>
              </a:rPr>
              <a:t>(</a:t>
            </a:r>
            <a:r>
              <a:rPr lang="de-DE" sz="1000" err="1">
                <a:solidFill>
                  <a:srgbClr val="0000FF"/>
                </a:solidFill>
                <a:latin typeface="Lucida Console"/>
                <a:cs typeface="Arial"/>
              </a:rPr>
              <a:t>devtools</a:t>
            </a:r>
            <a:r>
              <a:rPr lang="de-DE" sz="1000">
                <a:solidFill>
                  <a:srgbClr val="0000FF"/>
                </a:solidFill>
                <a:latin typeface="Lucida Console"/>
                <a:cs typeface="Arial"/>
              </a:rPr>
              <a:t>)</a:t>
            </a:r>
            <a:endParaRPr lang="de-DE" sz="1000" dirty="0">
              <a:solidFill>
                <a:srgbClr val="0000FF"/>
              </a:solidFill>
              <a:latin typeface="Lucida Console"/>
              <a:cs typeface="Arial"/>
            </a:endParaRPr>
          </a:p>
          <a:p>
            <a:pPr>
              <a:spcBef>
                <a:spcPct val="20000"/>
              </a:spcBef>
            </a:pPr>
            <a:endParaRPr lang="de-DE" sz="1000" dirty="0">
              <a:solidFill>
                <a:srgbClr val="0000FF"/>
              </a:solidFill>
              <a:latin typeface="Lucida Console"/>
              <a:cs typeface="Arial"/>
            </a:endParaRPr>
          </a:p>
          <a:p>
            <a:pPr>
              <a:spcBef>
                <a:spcPct val="20000"/>
              </a:spcBef>
            </a:pPr>
            <a:r>
              <a:rPr lang="de-DE" sz="1000" dirty="0" err="1">
                <a:solidFill>
                  <a:srgbClr val="0000FF"/>
                </a:solidFill>
                <a:latin typeface="Lucida Console"/>
                <a:cs typeface="Arial"/>
              </a:rPr>
              <a:t>devtools</a:t>
            </a:r>
            <a:r>
              <a:rPr lang="de-DE" sz="1000" dirty="0">
                <a:solidFill>
                  <a:srgbClr val="0000FF"/>
                </a:solidFill>
                <a:latin typeface="Lucida Console"/>
                <a:cs typeface="Arial"/>
              </a:rPr>
              <a:t>::</a:t>
            </a:r>
            <a:r>
              <a:rPr lang="de-DE" sz="1000" dirty="0" err="1">
                <a:solidFill>
                  <a:srgbClr val="0000FF"/>
                </a:solidFill>
                <a:latin typeface="Lucida Console"/>
                <a:cs typeface="Arial"/>
              </a:rPr>
              <a:t>create</a:t>
            </a:r>
            <a:r>
              <a:rPr lang="de-DE" sz="1000" dirty="0">
                <a:solidFill>
                  <a:srgbClr val="0000FF"/>
                </a:solidFill>
                <a:latin typeface="Lucida Console"/>
                <a:cs typeface="Arial"/>
              </a:rPr>
              <a:t>("A:/</a:t>
            </a:r>
            <a:r>
              <a:rPr lang="de-DE" sz="1000" dirty="0" err="1">
                <a:solidFill>
                  <a:srgbClr val="0000FF"/>
                </a:solidFill>
                <a:latin typeface="Lucida Console"/>
                <a:cs typeface="Arial"/>
              </a:rPr>
              <a:t>Prasentationfiles</a:t>
            </a:r>
            <a:r>
              <a:rPr lang="de-DE" sz="1000" dirty="0">
                <a:solidFill>
                  <a:srgbClr val="0000FF"/>
                </a:solidFill>
                <a:latin typeface="Lucida Console"/>
                <a:cs typeface="Arial"/>
              </a:rPr>
              <a:t>/</a:t>
            </a:r>
            <a:r>
              <a:rPr lang="de-DE" sz="1000" dirty="0" err="1">
                <a:solidFill>
                  <a:srgbClr val="0000FF"/>
                </a:solidFill>
                <a:latin typeface="Lucida Console"/>
                <a:cs typeface="Arial"/>
              </a:rPr>
              <a:t>mypackage</a:t>
            </a:r>
            <a:r>
              <a:rPr lang="de-DE" sz="1000" dirty="0">
                <a:solidFill>
                  <a:srgbClr val="0000FF"/>
                </a:solidFill>
                <a:latin typeface="Lucida Console"/>
                <a:cs typeface="Arial"/>
              </a:rPr>
              <a:t>")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2B5AFB1-1405-92FC-34C9-D8C93EA7D913}"/>
              </a:ext>
            </a:extLst>
          </p:cNvPr>
          <p:cNvGrpSpPr/>
          <p:nvPr/>
        </p:nvGrpSpPr>
        <p:grpSpPr>
          <a:xfrm>
            <a:off x="723900" y="2807110"/>
            <a:ext cx="4157201" cy="3734408"/>
            <a:chOff x="723900" y="2807110"/>
            <a:chExt cx="4157201" cy="3734408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17E1C92-5016-894F-35CA-8D40C0679B9C}"/>
                </a:ext>
              </a:extLst>
            </p:cNvPr>
            <p:cNvSpPr txBox="1"/>
            <p:nvPr/>
          </p:nvSpPr>
          <p:spPr>
            <a:xfrm>
              <a:off x="723900" y="2807110"/>
              <a:ext cx="4157201" cy="61555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Using</a:t>
              </a:r>
              <a:r>
                <a:rPr lang="de-DE" sz="1000" dirty="0">
                  <a:solidFill>
                    <a:srgbClr val="0000FF"/>
                  </a:solidFill>
                  <a:latin typeface="Lucida Console"/>
                  <a:cs typeface="Arial"/>
                </a:rPr>
                <a:t> </a:t>
              </a:r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RStudio</a:t>
              </a:r>
            </a:p>
            <a:p>
              <a:pPr>
                <a:spcBef>
                  <a:spcPct val="20000"/>
                </a:spcBef>
              </a:pPr>
              <a:endParaRPr lang="de-DE" sz="1000" dirty="0">
                <a:solidFill>
                  <a:srgbClr val="0000FF"/>
                </a:solidFill>
                <a:latin typeface="Lucida Console"/>
                <a:cs typeface="Arial"/>
              </a:endParaRPr>
            </a:p>
            <a:p>
              <a:pPr>
                <a:spcBef>
                  <a:spcPct val="20000"/>
                </a:spcBef>
              </a:pPr>
              <a:r>
                <a:rPr lang="de-DE" sz="1000" dirty="0">
                  <a:solidFill>
                    <a:srgbClr val="0000FF"/>
                  </a:solidFill>
                  <a:latin typeface="Lucida Console"/>
                  <a:cs typeface="Arial"/>
                </a:rPr>
                <a:t>File -&gt; New Project... -&gt; New Directory -&gt; R Package</a:t>
              </a:r>
            </a:p>
          </p:txBody>
        </p:sp>
        <p:pic>
          <p:nvPicPr>
            <p:cNvPr id="12" name="Grafik 12">
              <a:extLst>
                <a:ext uri="{FF2B5EF4-FFF2-40B4-BE49-F238E27FC236}">
                  <a16:creationId xmlns:a16="http://schemas.microsoft.com/office/drawing/2014/main" id="{217397A4-196A-8A3B-450B-17DBADC63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06" y="3515035"/>
              <a:ext cx="4006029" cy="3026483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7357624-1066-603D-664D-A8ABF8BCF6CB}"/>
              </a:ext>
            </a:extLst>
          </p:cNvPr>
          <p:cNvGrpSpPr/>
          <p:nvPr/>
        </p:nvGrpSpPr>
        <p:grpSpPr>
          <a:xfrm>
            <a:off x="958646" y="3511958"/>
            <a:ext cx="3751621" cy="2003841"/>
            <a:chOff x="958646" y="3511958"/>
            <a:chExt cx="3751621" cy="200384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8DB7A11B-77B1-3191-684D-7EE5733682CE}"/>
                </a:ext>
              </a:extLst>
            </p:cNvPr>
            <p:cNvGrpSpPr/>
            <p:nvPr/>
          </p:nvGrpSpPr>
          <p:grpSpPr>
            <a:xfrm>
              <a:off x="958646" y="5208022"/>
              <a:ext cx="867387" cy="307777"/>
              <a:chOff x="958646" y="5208022"/>
              <a:chExt cx="867387" cy="307777"/>
            </a:xfrm>
          </p:grpSpPr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A2DF283-F116-4DA6-0B7E-AF90BEE28E83}"/>
                  </a:ext>
                </a:extLst>
              </p:cNvPr>
              <p:cNvSpPr txBox="1"/>
              <p:nvPr/>
            </p:nvSpPr>
            <p:spPr>
              <a:xfrm>
                <a:off x="958646" y="5208022"/>
                <a:ext cx="580719" cy="30777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de-DE" sz="1400" err="1">
                    <a:latin typeface="Arial"/>
                    <a:cs typeface="Arial"/>
                  </a:rPr>
                  <a:t>path</a:t>
                </a:r>
                <a:endParaRPr lang="de-DE" sz="1400" err="1"/>
              </a:p>
            </p:txBody>
          </p: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75E8A072-93F4-4745-2001-84DA49E64BD0}"/>
                  </a:ext>
                </a:extLst>
              </p:cNvPr>
              <p:cNvCxnSpPr/>
              <p:nvPr/>
            </p:nvCxnSpPr>
            <p:spPr>
              <a:xfrm>
                <a:off x="1501570" y="5317714"/>
                <a:ext cx="324463" cy="294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8E06B75-28F9-1E50-1ABB-8FFB2D74B9A9}"/>
                </a:ext>
              </a:extLst>
            </p:cNvPr>
            <p:cNvSpPr txBox="1"/>
            <p:nvPr/>
          </p:nvSpPr>
          <p:spPr>
            <a:xfrm>
              <a:off x="2092427" y="3511958"/>
              <a:ext cx="2617840" cy="784830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900" b="1" dirty="0">
                  <a:solidFill>
                    <a:srgbClr val="D1D5DB"/>
                  </a:solidFill>
                  <a:latin typeface="Arial"/>
                  <a:cs typeface="Arial"/>
                </a:rPr>
                <a:t>Letters (</a:t>
              </a:r>
              <a:r>
                <a:rPr lang="de-DE" sz="900" b="1" err="1">
                  <a:solidFill>
                    <a:srgbClr val="D1D5DB"/>
                  </a:solidFill>
                  <a:latin typeface="Arial"/>
                  <a:cs typeface="Arial"/>
                </a:rPr>
                <a:t>upper</a:t>
              </a:r>
              <a:r>
                <a:rPr lang="de-DE" sz="900" b="1" dirty="0">
                  <a:solidFill>
                    <a:srgbClr val="D1D5DB"/>
                  </a:solidFill>
                  <a:latin typeface="Arial"/>
                  <a:cs typeface="Arial"/>
                </a:rPr>
                <a:t> </a:t>
              </a:r>
              <a:r>
                <a:rPr lang="de-DE" sz="900" b="1" err="1">
                  <a:solidFill>
                    <a:srgbClr val="D1D5DB"/>
                  </a:solidFill>
                  <a:latin typeface="Arial"/>
                  <a:cs typeface="Arial"/>
                </a:rPr>
                <a:t>or</a:t>
              </a:r>
              <a:r>
                <a:rPr lang="de-DE" sz="900" b="1" dirty="0">
                  <a:solidFill>
                    <a:srgbClr val="D1D5DB"/>
                  </a:solidFill>
                  <a:latin typeface="Arial"/>
                  <a:cs typeface="Arial"/>
                </a:rPr>
                <a:t> </a:t>
              </a:r>
              <a:r>
                <a:rPr lang="de-DE" sz="900" b="1" err="1">
                  <a:solidFill>
                    <a:srgbClr val="D1D5DB"/>
                  </a:solidFill>
                  <a:latin typeface="Arial"/>
                  <a:cs typeface="Arial"/>
                </a:rPr>
                <a:t>lowercase</a:t>
              </a:r>
              <a:r>
                <a:rPr lang="de-DE" sz="900" b="1" dirty="0">
                  <a:solidFill>
                    <a:srgbClr val="D1D5DB"/>
                  </a:solidFill>
                  <a:latin typeface="Arial"/>
                  <a:cs typeface="Arial"/>
                </a:rPr>
                <a:t>)</a:t>
              </a:r>
              <a:endParaRPr lang="de-DE" sz="900" b="1">
                <a:latin typeface="Arial"/>
                <a:cs typeface="Arial"/>
              </a:endParaRPr>
            </a:p>
            <a:p>
              <a:r>
                <a:rPr lang="de-DE" sz="900" b="1" dirty="0">
                  <a:solidFill>
                    <a:srgbClr val="D1D5DB"/>
                  </a:solidFill>
                  <a:latin typeface="Arial"/>
                  <a:cs typeface="Arial"/>
                </a:rPr>
                <a:t>Numbers (0-9)</a:t>
              </a:r>
              <a:endParaRPr lang="de-DE" sz="900" b="1">
                <a:latin typeface="Arial"/>
                <a:cs typeface="Arial"/>
              </a:endParaRPr>
            </a:p>
            <a:p>
              <a:r>
                <a:rPr lang="de-DE" sz="900" b="1" err="1">
                  <a:solidFill>
                    <a:srgbClr val="D1D5DB"/>
                  </a:solidFill>
                  <a:latin typeface="Arial"/>
                  <a:cs typeface="Arial"/>
                </a:rPr>
                <a:t>Dots</a:t>
              </a:r>
              <a:r>
                <a:rPr lang="de-DE" sz="900" b="1" dirty="0">
                  <a:solidFill>
                    <a:srgbClr val="D1D5DB"/>
                  </a:solidFill>
                  <a:latin typeface="Arial"/>
                  <a:cs typeface="Arial"/>
                </a:rPr>
                <a:t> (.) </a:t>
              </a:r>
              <a:r>
                <a:rPr lang="de-DE" sz="900" b="1" err="1">
                  <a:solidFill>
                    <a:srgbClr val="D1D5DB"/>
                  </a:solidFill>
                  <a:latin typeface="Arial"/>
                  <a:cs typeface="Arial"/>
                </a:rPr>
                <a:t>for</a:t>
              </a:r>
              <a:r>
                <a:rPr lang="de-DE" sz="900" b="1" dirty="0">
                  <a:solidFill>
                    <a:srgbClr val="D1D5DB"/>
                  </a:solidFill>
                  <a:latin typeface="Arial"/>
                  <a:cs typeface="Arial"/>
                </a:rPr>
                <a:t> </a:t>
              </a:r>
              <a:r>
                <a:rPr lang="de-DE" sz="900" b="1" err="1">
                  <a:solidFill>
                    <a:srgbClr val="D1D5DB"/>
                  </a:solidFill>
                  <a:latin typeface="Arial"/>
                  <a:cs typeface="Arial"/>
                </a:rPr>
                <a:t>separating</a:t>
              </a:r>
              <a:r>
                <a:rPr lang="de-DE" sz="900" b="1" dirty="0">
                  <a:solidFill>
                    <a:srgbClr val="D1D5DB"/>
                  </a:solidFill>
                  <a:latin typeface="Arial"/>
                  <a:cs typeface="Arial"/>
                </a:rPr>
                <a:t> </a:t>
              </a:r>
              <a:r>
                <a:rPr lang="de-DE" sz="900" b="1" err="1">
                  <a:solidFill>
                    <a:srgbClr val="D1D5DB"/>
                  </a:solidFill>
                  <a:latin typeface="Arial"/>
                  <a:cs typeface="Arial"/>
                </a:rPr>
                <a:t>words</a:t>
              </a:r>
              <a:endParaRPr lang="de-DE" sz="900" b="1" err="1">
                <a:latin typeface="Arial"/>
                <a:cs typeface="Arial"/>
              </a:endParaRPr>
            </a:p>
            <a:p>
              <a:pPr algn="l"/>
              <a:endParaRPr lang="de-DE" dirty="0">
                <a:cs typeface="Arial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107E819-5EA3-E051-42BB-75B2A072A11E}"/>
              </a:ext>
            </a:extLst>
          </p:cNvPr>
          <p:cNvGrpSpPr/>
          <p:nvPr/>
        </p:nvGrpSpPr>
        <p:grpSpPr>
          <a:xfrm>
            <a:off x="5051323" y="2994077"/>
            <a:ext cx="3723967" cy="3489105"/>
            <a:chOff x="5051323" y="2994077"/>
            <a:chExt cx="3723967" cy="3489105"/>
          </a:xfrm>
        </p:grpSpPr>
        <p:pic>
          <p:nvPicPr>
            <p:cNvPr id="21" name="Grafik 21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74936AB8-8DB1-3D4A-159A-C674CDB1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625" y="2994077"/>
              <a:ext cx="2019300" cy="1533525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5829353-1C11-7A2C-3C23-47D7BA926F2B}"/>
                </a:ext>
              </a:extLst>
            </p:cNvPr>
            <p:cNvSpPr txBox="1"/>
            <p:nvPr/>
          </p:nvSpPr>
          <p:spPr>
            <a:xfrm>
              <a:off x="5051323" y="4636523"/>
              <a:ext cx="3723967" cy="1846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de-DE" sz="1200" b="1" dirty="0">
                  <a:latin typeface="Arial"/>
                  <a:cs typeface="Arial"/>
                </a:rPr>
                <a:t>R:</a:t>
              </a:r>
              <a:r>
                <a:rPr lang="de-DE" sz="1200" dirty="0">
                  <a:latin typeface="Arial"/>
                  <a:cs typeface="Arial"/>
                </a:rPr>
                <a:t> This </a:t>
              </a:r>
              <a:r>
                <a:rPr lang="de-DE" sz="1200" err="1">
                  <a:latin typeface="Arial"/>
                  <a:cs typeface="Arial"/>
                </a:rPr>
                <a:t>directory</a:t>
              </a:r>
              <a:r>
                <a:rPr lang="de-DE" sz="1200" dirty="0">
                  <a:latin typeface="Arial"/>
                  <a:cs typeface="Arial"/>
                </a:rPr>
                <a:t> will </a:t>
              </a:r>
              <a:r>
                <a:rPr lang="de-DE" sz="1200" err="1">
                  <a:latin typeface="Arial"/>
                  <a:cs typeface="Arial"/>
                </a:rPr>
                <a:t>contain</a:t>
              </a:r>
              <a:r>
                <a:rPr lang="de-DE" sz="1200" dirty="0">
                  <a:latin typeface="Arial"/>
                  <a:cs typeface="Arial"/>
                </a:rPr>
                <a:t> all </a:t>
              </a:r>
              <a:r>
                <a:rPr lang="de-DE" sz="1200" err="1">
                  <a:latin typeface="Arial"/>
                  <a:cs typeface="Arial"/>
                </a:rPr>
                <a:t>of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err="1">
                  <a:latin typeface="Arial"/>
                  <a:cs typeface="Arial"/>
                </a:rPr>
                <a:t>your</a:t>
              </a:r>
              <a:r>
                <a:rPr lang="de-DE" sz="1200" dirty="0">
                  <a:latin typeface="Arial"/>
                  <a:cs typeface="Arial"/>
                </a:rPr>
                <a:t> R code </a:t>
              </a:r>
              <a:r>
                <a:rPr lang="de-DE" sz="1200" err="1">
                  <a:latin typeface="Arial"/>
                  <a:cs typeface="Arial"/>
                </a:rPr>
                <a:t>files</a:t>
              </a:r>
              <a:r>
                <a:rPr lang="de-DE" sz="1200" dirty="0">
                  <a:latin typeface="Arial"/>
                  <a:cs typeface="Arial"/>
                </a:rPr>
                <a:t>.</a:t>
              </a:r>
              <a:endParaRPr lang="de-DE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de-DE" sz="1200" b="1" dirty="0">
                  <a:latin typeface="Arial"/>
                  <a:cs typeface="Arial"/>
                </a:rPr>
                <a:t>man:</a:t>
              </a:r>
              <a:r>
                <a:rPr lang="de-DE" sz="1200" dirty="0">
                  <a:latin typeface="Arial"/>
                  <a:cs typeface="Arial"/>
                </a:rPr>
                <a:t> This </a:t>
              </a:r>
              <a:r>
                <a:rPr lang="de-DE" sz="1200" dirty="0" err="1">
                  <a:latin typeface="Arial"/>
                  <a:cs typeface="Arial"/>
                </a:rPr>
                <a:t>directory</a:t>
              </a:r>
              <a:r>
                <a:rPr lang="de-DE" sz="1200" dirty="0">
                  <a:latin typeface="Arial"/>
                  <a:cs typeface="Arial"/>
                </a:rPr>
                <a:t> will </a:t>
              </a:r>
              <a:r>
                <a:rPr lang="de-DE" sz="1200" dirty="0" err="1">
                  <a:latin typeface="Arial"/>
                  <a:cs typeface="Arial"/>
                </a:rPr>
                <a:t>contain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the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documentation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for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your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package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functions</a:t>
              </a:r>
              <a:r>
                <a:rPr lang="de-DE" sz="1200" dirty="0">
                  <a:latin typeface="Arial"/>
                  <a:cs typeface="Arial"/>
                </a:rPr>
                <a:t>.</a:t>
              </a:r>
              <a:endParaRPr lang="de-DE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de-DE" sz="1200" b="1" dirty="0">
                  <a:latin typeface="Arial"/>
                  <a:cs typeface="Arial"/>
                </a:rPr>
                <a:t>DESCRIPTION: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contains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metadata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about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your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package</a:t>
              </a:r>
              <a:endParaRPr lang="de-DE" sz="1200" dirty="0"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de-DE" sz="1200" b="1" dirty="0">
                  <a:latin typeface="Arial"/>
                  <a:cs typeface="Arial"/>
                </a:rPr>
                <a:t>NAMESPACE: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controls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visibility</a:t>
              </a:r>
              <a:r>
                <a:rPr lang="de-DE" sz="1200" dirty="0">
                  <a:latin typeface="Arial"/>
                  <a:cs typeface="Arial"/>
                </a:rPr>
                <a:t> and </a:t>
              </a:r>
              <a:r>
                <a:rPr lang="de-DE" sz="1200" dirty="0" err="1">
                  <a:latin typeface="Arial"/>
                  <a:cs typeface="Arial"/>
                </a:rPr>
                <a:t>scope</a:t>
              </a:r>
              <a:r>
                <a:rPr lang="de-DE" sz="1200" dirty="0">
                  <a:latin typeface="Arial"/>
                  <a:cs typeface="Arial"/>
                </a:rPr>
                <a:t> </a:t>
              </a:r>
              <a:r>
                <a:rPr lang="de-DE" sz="1200" dirty="0" err="1">
                  <a:latin typeface="Arial"/>
                  <a:cs typeface="Arial"/>
                </a:rPr>
                <a:t>of</a:t>
              </a:r>
              <a:r>
                <a:rPr lang="de-DE" sz="1200" dirty="0">
                  <a:latin typeface="Arial"/>
                  <a:cs typeface="Arial"/>
                </a:rPr>
                <a:t> </a:t>
              </a:r>
              <a:r>
                <a:rPr lang="de-DE" sz="1200" dirty="0" err="1">
                  <a:latin typeface="Arial"/>
                  <a:cs typeface="Arial"/>
                </a:rPr>
                <a:t>objects</a:t>
              </a:r>
              <a:r>
                <a:rPr lang="de-DE" sz="1200" dirty="0">
                  <a:latin typeface="Arial"/>
                  <a:cs typeface="Arial"/>
                </a:rPr>
                <a:t> </a:t>
              </a:r>
              <a:endParaRPr lang="de-DE" sz="1200" dirty="0">
                <a:cs typeface="Arial"/>
              </a:endParaRPr>
            </a:p>
            <a:p>
              <a:endParaRPr lang="de-DE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99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49B9ACE-9D73-EDE7-5B58-88AB6CAB23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dirty="0">
                <a:cs typeface="Arial"/>
              </a:rPr>
              <a:t>Write </a:t>
            </a:r>
            <a:r>
              <a:rPr lang="de-DE" b="0" err="1">
                <a:cs typeface="Arial"/>
              </a:rPr>
              <a:t>the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package</a:t>
            </a:r>
            <a:r>
              <a:rPr lang="de-DE" b="0" dirty="0">
                <a:cs typeface="Arial"/>
              </a:rPr>
              <a:t> </a:t>
            </a:r>
            <a:r>
              <a:rPr lang="de-DE" b="0" err="1">
                <a:cs typeface="Arial"/>
              </a:rPr>
              <a:t>documentation</a:t>
            </a:r>
            <a:endParaRPr lang="de-DE" b="0" err="1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F0F62-1B06-4583-B943-D6217F02EB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213" y="1337221"/>
            <a:ext cx="7488287" cy="928077"/>
          </a:xfrm>
        </p:spPr>
        <p:txBody>
          <a:bodyPr/>
          <a:lstStyle/>
          <a:p>
            <a:r>
              <a:rPr lang="de-DE" dirty="0">
                <a:cs typeface="Arial"/>
              </a:rPr>
              <a:t>Write 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documentation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for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your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package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functions</a:t>
            </a:r>
            <a:r>
              <a:rPr lang="de-DE" dirty="0">
                <a:cs typeface="Arial"/>
              </a:rPr>
              <a:t> and save </a:t>
            </a:r>
            <a:r>
              <a:rPr lang="de-DE" dirty="0" err="1">
                <a:cs typeface="Arial"/>
              </a:rPr>
              <a:t>them</a:t>
            </a:r>
            <a:r>
              <a:rPr lang="de-DE" dirty="0">
                <a:cs typeface="Arial"/>
              </a:rPr>
              <a:t> in 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 "man" </a:t>
            </a:r>
            <a:r>
              <a:rPr lang="de-DE" dirty="0" err="1">
                <a:cs typeface="Arial"/>
              </a:rPr>
              <a:t>subdirectory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8EBD8B-1295-4080-C6A3-B32CCE329F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213" y="2292914"/>
            <a:ext cx="7488237" cy="725078"/>
          </a:xfrm>
        </p:spPr>
        <p:txBody>
          <a:bodyPr/>
          <a:lstStyle/>
          <a:p>
            <a:r>
              <a:rPr lang="de-DE" dirty="0">
                <a:cs typeface="Arial"/>
              </a:rPr>
              <a:t>R </a:t>
            </a:r>
            <a:r>
              <a:rPr lang="de-DE" err="1">
                <a:cs typeface="Arial"/>
              </a:rPr>
              <a:t>uses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 </a:t>
            </a:r>
            <a:r>
              <a:rPr lang="de-DE" err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roxygen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 Tags</a:t>
            </a:r>
            <a:r>
              <a:rPr lang="de-DE" dirty="0">
                <a:solidFill>
                  <a:srgbClr val="00B050"/>
                </a:solidFill>
                <a:cs typeface="Arial"/>
              </a:rPr>
              <a:t> </a:t>
            </a:r>
            <a:r>
              <a:rPr lang="de-DE" dirty="0">
                <a:cs typeface="Arial"/>
              </a:rPr>
              <a:t>and 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#'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for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documentation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of</a:t>
            </a:r>
            <a:r>
              <a:rPr lang="de-DE" dirty="0">
                <a:cs typeface="Arial"/>
              </a:rPr>
              <a:t> a </a:t>
            </a:r>
            <a:r>
              <a:rPr lang="de-DE" err="1">
                <a:cs typeface="Arial"/>
              </a:rPr>
              <a:t>function</a:t>
            </a:r>
            <a:endParaRPr lang="de-DE" err="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2BEAB8-46E5-C413-C66B-3D6065AC2FF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CA195-F93C-99ED-70DE-B9917846013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7</a:t>
            </a:fld>
            <a:endParaRPr lang="de-DE" altLang="de-DE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285659CA-035A-C36E-E2E1-434DBF27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6" y="2850901"/>
            <a:ext cx="4761885" cy="266790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39483CB-0250-EA39-4007-1E9EAEA3D835}"/>
              </a:ext>
            </a:extLst>
          </p:cNvPr>
          <p:cNvSpPr txBox="1"/>
          <p:nvPr/>
        </p:nvSpPr>
        <p:spPr>
          <a:xfrm>
            <a:off x="682112" y="5761088"/>
            <a:ext cx="50052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latin typeface="Arial"/>
                <a:cs typeface="Arial"/>
              </a:rPr>
              <a:t>The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#' </a:t>
            </a:r>
            <a:r>
              <a:rPr lang="de-DE" sz="1200" err="1">
                <a:latin typeface="Arial"/>
                <a:cs typeface="Arial"/>
              </a:rPr>
              <a:t>symbol</a:t>
            </a:r>
            <a:r>
              <a:rPr lang="de-DE" sz="1200" dirty="0">
                <a:latin typeface="Arial"/>
                <a:cs typeface="Arial"/>
              </a:rPr>
              <a:t> in </a:t>
            </a:r>
            <a:r>
              <a:rPr lang="de-DE" sz="1200" err="1">
                <a:latin typeface="Arial"/>
                <a:cs typeface="Arial"/>
              </a:rPr>
              <a:t>Roxygen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is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used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to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u="sng" err="1">
                <a:latin typeface="Arial"/>
                <a:cs typeface="Arial"/>
              </a:rPr>
              <a:t>indicate</a:t>
            </a:r>
            <a:r>
              <a:rPr lang="de-DE" sz="1200" u="sng" dirty="0">
                <a:latin typeface="Arial"/>
                <a:cs typeface="Arial"/>
              </a:rPr>
              <a:t> </a:t>
            </a:r>
            <a:r>
              <a:rPr lang="de-DE" sz="1200" u="sng" err="1">
                <a:latin typeface="Arial"/>
                <a:cs typeface="Arial"/>
              </a:rPr>
              <a:t>documentation</a:t>
            </a:r>
            <a:r>
              <a:rPr lang="de-DE" sz="1200" u="sng" dirty="0">
                <a:latin typeface="Arial"/>
                <a:cs typeface="Arial"/>
              </a:rPr>
              <a:t> </a:t>
            </a:r>
            <a:r>
              <a:rPr lang="de-DE" sz="1200" u="sng" err="1">
                <a:latin typeface="Arial"/>
                <a:cs typeface="Arial"/>
              </a:rPr>
              <a:t>lines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for</a:t>
            </a:r>
            <a:r>
              <a:rPr lang="de-DE" sz="1200" dirty="0">
                <a:latin typeface="Arial"/>
                <a:cs typeface="Arial"/>
              </a:rPr>
              <a:t> a </a:t>
            </a:r>
            <a:r>
              <a:rPr lang="de-DE" sz="1200" err="1">
                <a:latin typeface="Arial"/>
                <a:cs typeface="Arial"/>
              </a:rPr>
              <a:t>function</a:t>
            </a:r>
            <a:endParaRPr lang="de-DE" err="1">
              <a:latin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4D7A51-1812-6452-AA9E-FCE5EAC1BFE7}"/>
              </a:ext>
            </a:extLst>
          </p:cNvPr>
          <p:cNvSpPr txBox="1"/>
          <p:nvPr/>
        </p:nvSpPr>
        <p:spPr>
          <a:xfrm>
            <a:off x="5807176" y="2774539"/>
            <a:ext cx="318012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200" b="1" dirty="0">
                <a:latin typeface="Arial"/>
                <a:cs typeface="Arial"/>
              </a:rPr>
              <a:t>@title</a:t>
            </a:r>
            <a:r>
              <a:rPr lang="de-DE" sz="1200" dirty="0">
                <a:latin typeface="Arial"/>
                <a:cs typeface="Arial"/>
              </a:rPr>
              <a:t>:  </a:t>
            </a:r>
            <a:r>
              <a:rPr lang="de-DE" sz="1200" dirty="0" err="1">
                <a:latin typeface="Arial"/>
                <a:cs typeface="Arial"/>
              </a:rPr>
              <a:t>the</a:t>
            </a:r>
            <a:r>
              <a:rPr lang="de-DE" sz="1200" dirty="0">
                <a:latin typeface="Arial"/>
                <a:cs typeface="Arial"/>
              </a:rPr>
              <a:t> title </a:t>
            </a:r>
            <a:r>
              <a:rPr lang="de-DE" sz="1200" dirty="0" err="1">
                <a:latin typeface="Arial"/>
                <a:cs typeface="Arial"/>
              </a:rPr>
              <a:t>of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the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function</a:t>
            </a:r>
          </a:p>
          <a:p>
            <a:pPr marL="285750" indent="-285750">
              <a:buFont typeface="Arial"/>
              <a:buChar char="•"/>
            </a:pPr>
            <a:r>
              <a:rPr lang="de-DE" sz="1200" b="1" dirty="0">
                <a:latin typeface="Arial"/>
                <a:cs typeface="Arial"/>
              </a:rPr>
              <a:t>@description</a:t>
            </a:r>
            <a:r>
              <a:rPr lang="de-DE" sz="1200" dirty="0">
                <a:latin typeface="Arial"/>
                <a:cs typeface="Arial"/>
              </a:rPr>
              <a:t>:  </a:t>
            </a:r>
            <a:r>
              <a:rPr lang="de-DE" sz="1200" err="1">
                <a:latin typeface="Arial"/>
                <a:cs typeface="Arial"/>
              </a:rPr>
              <a:t>provides</a:t>
            </a:r>
            <a:r>
              <a:rPr lang="de-DE" sz="1200" dirty="0">
                <a:latin typeface="Arial"/>
                <a:cs typeface="Arial"/>
              </a:rPr>
              <a:t> a </a:t>
            </a:r>
            <a:r>
              <a:rPr lang="de-DE" sz="1200" err="1">
                <a:latin typeface="Arial"/>
                <a:cs typeface="Arial"/>
              </a:rPr>
              <a:t>more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detailed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description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of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what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the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function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does</a:t>
            </a:r>
            <a:r>
              <a:rPr lang="de-DE" sz="1200" dirty="0">
                <a:latin typeface="Arial"/>
                <a:cs typeface="Arial"/>
              </a:rPr>
              <a:t>. </a:t>
            </a:r>
          </a:p>
          <a:p>
            <a:pPr marL="285750" indent="-285750">
              <a:buFont typeface="Arial"/>
              <a:buChar char="•"/>
            </a:pPr>
            <a:r>
              <a:rPr lang="de-DE" sz="1200" b="1" dirty="0">
                <a:latin typeface="Arial"/>
                <a:cs typeface="Arial"/>
              </a:rPr>
              <a:t>@param</a:t>
            </a:r>
            <a:r>
              <a:rPr lang="de-DE" sz="1200" dirty="0">
                <a:latin typeface="Arial"/>
                <a:cs typeface="Arial"/>
              </a:rPr>
              <a:t>: This tag </a:t>
            </a:r>
            <a:r>
              <a:rPr lang="de-DE" sz="1200" dirty="0" err="1">
                <a:latin typeface="Arial"/>
                <a:cs typeface="Arial"/>
              </a:rPr>
              <a:t>is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used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to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document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the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function's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arguments</a:t>
            </a:r>
            <a:r>
              <a:rPr lang="de-DE" sz="1200" dirty="0">
                <a:latin typeface="Arial"/>
                <a:cs typeface="Arial"/>
              </a:rPr>
              <a:t>. 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sz="1200" b="1" dirty="0">
                <a:latin typeface="Arial"/>
                <a:cs typeface="Arial"/>
              </a:rPr>
              <a:t>@return</a:t>
            </a:r>
            <a:r>
              <a:rPr lang="de-DE" sz="1200" dirty="0">
                <a:latin typeface="Arial"/>
                <a:cs typeface="Arial"/>
              </a:rPr>
              <a:t>: This tag </a:t>
            </a:r>
            <a:r>
              <a:rPr lang="de-DE" sz="1200" dirty="0" err="1">
                <a:latin typeface="Arial"/>
                <a:cs typeface="Arial"/>
              </a:rPr>
              <a:t>describes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the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value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that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the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function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returns</a:t>
            </a:r>
            <a:r>
              <a:rPr lang="de-DE" sz="1200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de-DE" sz="1200" b="1" dirty="0">
                <a:latin typeface="Arial"/>
                <a:cs typeface="Arial"/>
              </a:rPr>
              <a:t>@author</a:t>
            </a:r>
            <a:r>
              <a:rPr lang="de-DE" sz="1200" dirty="0">
                <a:latin typeface="Arial"/>
                <a:cs typeface="Arial"/>
              </a:rPr>
              <a:t>:  </a:t>
            </a:r>
            <a:r>
              <a:rPr lang="de-DE" sz="1200" err="1">
                <a:latin typeface="Arial"/>
                <a:cs typeface="Arial"/>
              </a:rPr>
              <a:t>author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or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authors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of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the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function</a:t>
            </a:r>
            <a:r>
              <a:rPr lang="de-DE" sz="1200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de-DE" sz="1200" b="1" dirty="0">
                <a:latin typeface="Arial"/>
                <a:cs typeface="Arial"/>
              </a:rPr>
              <a:t>@references</a:t>
            </a:r>
            <a:r>
              <a:rPr lang="de-DE" sz="1200" dirty="0">
                <a:latin typeface="Arial"/>
                <a:cs typeface="Arial"/>
              </a:rPr>
              <a:t>: This tag </a:t>
            </a:r>
            <a:r>
              <a:rPr lang="de-DE" sz="1200" err="1">
                <a:latin typeface="Arial"/>
                <a:cs typeface="Arial"/>
              </a:rPr>
              <a:t>provides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references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or</a:t>
            </a:r>
            <a:r>
              <a:rPr lang="de-DE" sz="1200" dirty="0">
                <a:latin typeface="Arial"/>
                <a:cs typeface="Arial"/>
              </a:rPr>
              <a:t> links </a:t>
            </a:r>
            <a:r>
              <a:rPr lang="de-DE" sz="1200" err="1">
                <a:latin typeface="Arial"/>
                <a:cs typeface="Arial"/>
              </a:rPr>
              <a:t>to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any</a:t>
            </a:r>
            <a:r>
              <a:rPr lang="de-DE" sz="1200" dirty="0">
                <a:latin typeface="Arial"/>
                <a:cs typeface="Arial"/>
              </a:rPr>
              <a:t> external </a:t>
            </a:r>
            <a:r>
              <a:rPr lang="de-DE" sz="1200" err="1">
                <a:latin typeface="Arial"/>
                <a:cs typeface="Arial"/>
              </a:rPr>
              <a:t>sources</a:t>
            </a:r>
            <a:endParaRPr lang="de-DE" sz="1200" dirty="0" err="1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200" b="1" dirty="0">
                <a:latin typeface="Arial"/>
                <a:cs typeface="Arial"/>
              </a:rPr>
              <a:t>@examples</a:t>
            </a:r>
            <a:r>
              <a:rPr lang="de-DE" sz="1200" dirty="0">
                <a:latin typeface="Arial"/>
                <a:cs typeface="Arial"/>
              </a:rPr>
              <a:t>:  </a:t>
            </a:r>
            <a:r>
              <a:rPr lang="de-DE" sz="1200" err="1">
                <a:latin typeface="Arial"/>
                <a:cs typeface="Arial"/>
              </a:rPr>
              <a:t>provides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examples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of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how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to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use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the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err="1">
                <a:latin typeface="Arial"/>
                <a:cs typeface="Arial"/>
              </a:rPr>
              <a:t>function</a:t>
            </a:r>
            <a:r>
              <a:rPr lang="de-DE" sz="1200" dirty="0">
                <a:latin typeface="Arial"/>
                <a:cs typeface="Arial"/>
              </a:rPr>
              <a:t>. </a:t>
            </a:r>
            <a:endParaRPr lang="de-DE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de-DE" sz="1200" b="1" dirty="0">
                <a:latin typeface="Arial"/>
                <a:cs typeface="Arial"/>
              </a:rPr>
              <a:t>@export</a:t>
            </a:r>
            <a:r>
              <a:rPr lang="de-DE" sz="1200" dirty="0">
                <a:latin typeface="Arial"/>
                <a:cs typeface="Arial"/>
              </a:rPr>
              <a:t>: This tag </a:t>
            </a:r>
            <a:r>
              <a:rPr lang="de-DE" sz="1200" dirty="0" err="1">
                <a:latin typeface="Arial"/>
                <a:cs typeface="Arial"/>
              </a:rPr>
              <a:t>tells</a:t>
            </a:r>
            <a:r>
              <a:rPr lang="de-DE" sz="1200" dirty="0">
                <a:latin typeface="Arial"/>
                <a:cs typeface="Arial"/>
              </a:rPr>
              <a:t> R </a:t>
            </a:r>
            <a:r>
              <a:rPr lang="de-DE" sz="1200" dirty="0" err="1">
                <a:latin typeface="Arial"/>
                <a:cs typeface="Arial"/>
              </a:rPr>
              <a:t>that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this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function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should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be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exported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from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the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package</a:t>
            </a:r>
            <a:r>
              <a:rPr lang="de-DE" sz="1200" dirty="0">
                <a:latin typeface="Arial"/>
                <a:cs typeface="Arial"/>
              </a:rPr>
              <a:t> and </a:t>
            </a:r>
            <a:r>
              <a:rPr lang="de-DE" sz="1200" dirty="0" err="1">
                <a:latin typeface="Arial"/>
                <a:cs typeface="Arial"/>
              </a:rPr>
              <a:t>made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available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to</a:t>
            </a:r>
            <a:r>
              <a:rPr lang="de-DE" sz="1200" dirty="0">
                <a:latin typeface="Arial"/>
                <a:cs typeface="Arial"/>
              </a:rPr>
              <a:t> </a:t>
            </a:r>
            <a:r>
              <a:rPr lang="de-DE" sz="1200" dirty="0" err="1">
                <a:latin typeface="Arial"/>
                <a:cs typeface="Arial"/>
              </a:rPr>
              <a:t>users</a:t>
            </a:r>
            <a:r>
              <a:rPr lang="de-DE" sz="1200" dirty="0">
                <a:latin typeface="Arial"/>
                <a:cs typeface="Arial"/>
              </a:rPr>
              <a:t>.</a:t>
            </a:r>
            <a:endParaRPr lang="de-DE">
              <a:cs typeface="Arial" panose="020B0604020202020204" pitchFamily="34" charset="0"/>
            </a:endParaRPr>
          </a:p>
          <a:p>
            <a:pPr algn="l"/>
            <a:endParaRPr lang="de-DE" sz="1200" dirty="0">
              <a:cs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9E6020-45FB-F498-F9A7-0BD345C5B39D}"/>
              </a:ext>
            </a:extLst>
          </p:cNvPr>
          <p:cNvSpPr txBox="1"/>
          <p:nvPr/>
        </p:nvSpPr>
        <p:spPr>
          <a:xfrm>
            <a:off x="2580967" y="3226209"/>
            <a:ext cx="2700798" cy="954107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>
                <a:latin typeface="Arial"/>
                <a:cs typeface="Arial"/>
              </a:rPr>
              <a:t>! </a:t>
            </a:r>
            <a:r>
              <a:rPr lang="de-DE" sz="1400" dirty="0" err="1">
                <a:latin typeface="Arial"/>
                <a:cs typeface="Arial"/>
              </a:rPr>
              <a:t>Each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dirty="0" err="1">
                <a:latin typeface="Arial"/>
                <a:cs typeface="Arial"/>
              </a:rPr>
              <a:t>argument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dirty="0" err="1">
                <a:latin typeface="Arial"/>
                <a:cs typeface="Arial"/>
              </a:rPr>
              <a:t>needs</a:t>
            </a:r>
            <a:r>
              <a:rPr lang="de-DE" sz="1400" dirty="0">
                <a:latin typeface="Arial"/>
                <a:cs typeface="Arial"/>
              </a:rPr>
              <a:t> a </a:t>
            </a:r>
            <a:r>
              <a:rPr lang="de-DE" sz="1400" dirty="0" err="1">
                <a:latin typeface="Arial"/>
                <a:cs typeface="Arial"/>
              </a:rPr>
              <a:t>new</a:t>
            </a:r>
            <a:r>
              <a:rPr lang="de-DE" sz="1400" dirty="0">
                <a:latin typeface="Arial"/>
                <a:cs typeface="Arial"/>
              </a:rPr>
              <a:t> @param and </a:t>
            </a:r>
            <a:r>
              <a:rPr lang="de-DE" sz="1400" dirty="0" err="1">
                <a:latin typeface="Arial"/>
                <a:cs typeface="Arial"/>
              </a:rPr>
              <a:t>you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dirty="0" err="1">
                <a:latin typeface="Arial"/>
                <a:cs typeface="Arial"/>
              </a:rPr>
              <a:t>need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dirty="0" err="1">
                <a:latin typeface="Arial"/>
                <a:cs typeface="Arial"/>
              </a:rPr>
              <a:t>to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dirty="0" err="1">
                <a:latin typeface="Arial"/>
                <a:cs typeface="Arial"/>
              </a:rPr>
              <a:t>provide</a:t>
            </a:r>
            <a:r>
              <a:rPr lang="de-DE" sz="1400" dirty="0">
                <a:latin typeface="Arial"/>
                <a:cs typeface="Arial"/>
              </a:rPr>
              <a:t> Information </a:t>
            </a:r>
            <a:r>
              <a:rPr lang="de-DE" sz="1400" dirty="0" err="1">
                <a:latin typeface="Arial"/>
                <a:cs typeface="Arial"/>
              </a:rPr>
              <a:t>about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dirty="0" err="1">
                <a:latin typeface="Arial"/>
                <a:cs typeface="Arial"/>
              </a:rPr>
              <a:t>the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dirty="0" err="1">
                <a:latin typeface="Arial"/>
                <a:cs typeface="Arial"/>
              </a:rPr>
              <a:t>argument</a:t>
            </a:r>
            <a:endParaRPr lang="de-DE" sz="1400" dirty="0" err="1"/>
          </a:p>
        </p:txBody>
      </p:sp>
      <p:pic>
        <p:nvPicPr>
          <p:cNvPr id="11" name="Grafik 11" descr="Ein Bild, das Text enthält.&#10;&#10;Beschreibung automatisch generiert.">
            <a:extLst>
              <a:ext uri="{FF2B5EF4-FFF2-40B4-BE49-F238E27FC236}">
                <a16:creationId xmlns:a16="http://schemas.microsoft.com/office/drawing/2014/main" id="{4FD32200-046F-554A-9C4D-75A43DE58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368" y="2648535"/>
            <a:ext cx="3111908" cy="37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6B4140-820A-E584-C9E2-31AA871B6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dirty="0" err="1">
                <a:cs typeface="Arial"/>
              </a:rPr>
              <a:t>Creating</a:t>
            </a:r>
            <a:r>
              <a:rPr lang="de-DE" b="0" dirty="0">
                <a:cs typeface="Arial"/>
              </a:rPr>
              <a:t> </a:t>
            </a:r>
            <a:r>
              <a:rPr lang="de-DE" b="0" dirty="0" err="1">
                <a:cs typeface="Arial"/>
              </a:rPr>
              <a:t>the</a:t>
            </a:r>
            <a:r>
              <a:rPr lang="de-DE" b="0" dirty="0">
                <a:cs typeface="Arial"/>
              </a:rPr>
              <a:t> </a:t>
            </a:r>
            <a:r>
              <a:rPr lang="de-DE" b="0" dirty="0" err="1">
                <a:cs typeface="Arial"/>
              </a:rPr>
              <a:t>documentation</a:t>
            </a:r>
            <a:r>
              <a:rPr lang="de-DE" b="0" dirty="0">
                <a:cs typeface="Arial"/>
              </a:rPr>
              <a:t> </a:t>
            </a:r>
            <a:r>
              <a:rPr lang="de-DE" b="0" dirty="0" err="1">
                <a:cs typeface="Arial"/>
              </a:rPr>
              <a:t>for</a:t>
            </a:r>
            <a:r>
              <a:rPr lang="de-DE" b="0" dirty="0">
                <a:cs typeface="Arial"/>
              </a:rPr>
              <a:t> </a:t>
            </a:r>
            <a:r>
              <a:rPr lang="de-DE" b="0" dirty="0" err="1">
                <a:cs typeface="Arial"/>
              </a:rPr>
              <a:t>your</a:t>
            </a:r>
            <a:r>
              <a:rPr lang="de-DE" b="0" dirty="0">
                <a:cs typeface="Arial"/>
              </a:rPr>
              <a:t> </a:t>
            </a:r>
            <a:r>
              <a:rPr lang="de-DE" b="0" dirty="0" err="1">
                <a:cs typeface="Arial"/>
              </a:rPr>
              <a:t>function</a:t>
            </a:r>
            <a:r>
              <a:rPr lang="de-DE" dirty="0">
                <a:cs typeface="Arial"/>
              </a:rPr>
              <a:t> 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110EB-EAD6-06D8-961C-8B95468A5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>
                <a:cs typeface="Arial"/>
              </a:rPr>
              <a:t>You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need</a:t>
            </a:r>
            <a:r>
              <a:rPr lang="de-DE" dirty="0">
                <a:cs typeface="Arial"/>
              </a:rPr>
              <a:t> </a:t>
            </a:r>
            <a:r>
              <a:rPr lang="de-DE" i="1" u="sng" err="1">
                <a:solidFill>
                  <a:srgbClr val="7030A0"/>
                </a:solidFill>
                <a:cs typeface="Arial"/>
              </a:rPr>
              <a:t>devtools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to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creat</a:t>
            </a:r>
            <a:r>
              <a:rPr lang="de-DE" dirty="0">
                <a:cs typeface="Arial"/>
              </a:rPr>
              <a:t> a </a:t>
            </a:r>
            <a:r>
              <a:rPr lang="de-DE" err="1">
                <a:cs typeface="Arial"/>
              </a:rPr>
              <a:t>documentation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file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for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your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function</a:t>
            </a:r>
            <a:r>
              <a:rPr lang="de-DE" dirty="0">
                <a:cs typeface="Arial"/>
              </a:rPr>
              <a:t> in </a:t>
            </a:r>
            <a:r>
              <a:rPr lang="de-DE" err="1">
                <a:cs typeface="Arial"/>
              </a:rPr>
              <a:t>the</a:t>
            </a:r>
            <a:r>
              <a:rPr lang="de-DE" dirty="0">
                <a:cs typeface="Arial"/>
              </a:rPr>
              <a:t> 'man'-</a:t>
            </a:r>
            <a:r>
              <a:rPr lang="de-DE" err="1">
                <a:cs typeface="Arial"/>
              </a:rPr>
              <a:t>subdirectory</a:t>
            </a:r>
            <a:r>
              <a:rPr lang="de-DE" dirty="0">
                <a:cs typeface="Arial"/>
              </a:rPr>
              <a:t> 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5A09C4-970C-48B3-FB92-162019A6B8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>
                <a:cs typeface="Arial"/>
              </a:rPr>
              <a:t>There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are</a:t>
            </a:r>
            <a:r>
              <a:rPr lang="de-DE" dirty="0">
                <a:cs typeface="Arial"/>
              </a:rPr>
              <a:t> 2 Methods: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F51B23-06AB-D4B0-EFB2-5B3F76EA808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10F8FE-5023-8F53-3C73-397CB9F342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013532D-5E82-BD69-7151-0B739417FFA3}"/>
              </a:ext>
            </a:extLst>
          </p:cNvPr>
          <p:cNvSpPr txBox="1"/>
          <p:nvPr/>
        </p:nvSpPr>
        <p:spPr>
          <a:xfrm>
            <a:off x="709765" y="3428999"/>
            <a:ext cx="3723967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000" err="1">
                <a:solidFill>
                  <a:srgbClr val="0000FF"/>
                </a:solidFill>
                <a:latin typeface="Lucida Console"/>
                <a:cs typeface="Arial"/>
              </a:rPr>
              <a:t>library</a:t>
            </a:r>
            <a:r>
              <a:rPr lang="de-DE" sz="1000" dirty="0">
                <a:solidFill>
                  <a:srgbClr val="0000FF"/>
                </a:solidFill>
                <a:latin typeface="Lucida Console"/>
                <a:cs typeface="Arial"/>
              </a:rPr>
              <a:t>(</a:t>
            </a:r>
            <a:r>
              <a:rPr lang="de-DE" sz="1000" err="1">
                <a:solidFill>
                  <a:srgbClr val="0000FF"/>
                </a:solidFill>
                <a:latin typeface="Lucida Console"/>
                <a:cs typeface="Arial"/>
              </a:rPr>
              <a:t>devtools</a:t>
            </a:r>
            <a:r>
              <a:rPr lang="de-DE" sz="1000" dirty="0">
                <a:solidFill>
                  <a:srgbClr val="0000FF"/>
                </a:solidFill>
                <a:latin typeface="Lucida Console"/>
                <a:cs typeface="Arial"/>
              </a:rPr>
              <a:t>)</a:t>
            </a:r>
          </a:p>
          <a:p>
            <a:endParaRPr lang="de-DE" sz="1000" dirty="0">
              <a:solidFill>
                <a:srgbClr val="0000FF"/>
              </a:solidFill>
              <a:latin typeface="Lucida Console"/>
              <a:cs typeface="Arial"/>
            </a:endParaRPr>
          </a:p>
          <a:p>
            <a:r>
              <a:rPr lang="de-DE" sz="1000" dirty="0" err="1">
                <a:solidFill>
                  <a:srgbClr val="0000FF"/>
                </a:solidFill>
                <a:latin typeface="Lucida Console"/>
                <a:cs typeface="Arial"/>
              </a:rPr>
              <a:t>devtools</a:t>
            </a:r>
            <a:r>
              <a:rPr lang="de-DE" sz="1000" dirty="0">
                <a:solidFill>
                  <a:srgbClr val="0000FF"/>
                </a:solidFill>
                <a:latin typeface="Lucida Console"/>
                <a:cs typeface="Arial"/>
              </a:rPr>
              <a:t>::</a:t>
            </a:r>
            <a:r>
              <a:rPr lang="de-DE" sz="1000" dirty="0" err="1">
                <a:solidFill>
                  <a:srgbClr val="0000FF"/>
                </a:solidFill>
                <a:latin typeface="Lucida Console"/>
                <a:cs typeface="Arial"/>
              </a:rPr>
              <a:t>document</a:t>
            </a:r>
            <a:r>
              <a:rPr lang="de-DE" sz="1000" dirty="0">
                <a:solidFill>
                  <a:srgbClr val="0000FF"/>
                </a:solidFill>
                <a:latin typeface="Lucida Console"/>
                <a:cs typeface="Arial"/>
              </a:rPr>
              <a:t>()</a:t>
            </a:r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F37B49D-B3B3-5C9B-C865-DDC42B6E4F16}"/>
              </a:ext>
            </a:extLst>
          </p:cNvPr>
          <p:cNvGrpSpPr/>
          <p:nvPr/>
        </p:nvGrpSpPr>
        <p:grpSpPr>
          <a:xfrm>
            <a:off x="709764" y="2883598"/>
            <a:ext cx="7814804" cy="1966487"/>
            <a:chOff x="709764" y="2883598"/>
            <a:chExt cx="7814804" cy="1966487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B400F7A-8322-143B-92CB-2D700B4D4448}"/>
                </a:ext>
              </a:extLst>
            </p:cNvPr>
            <p:cNvSpPr txBox="1"/>
            <p:nvPr/>
          </p:nvSpPr>
          <p:spPr>
            <a:xfrm>
              <a:off x="709764" y="3428998"/>
              <a:ext cx="3723967" cy="7078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Using</a:t>
              </a:r>
              <a:r>
                <a:rPr lang="de-DE" sz="1000" dirty="0">
                  <a:solidFill>
                    <a:srgbClr val="0000FF"/>
                  </a:solidFill>
                  <a:latin typeface="Lucida Console"/>
                  <a:cs typeface="Arial"/>
                </a:rPr>
                <a:t> </a:t>
              </a:r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RStudio</a:t>
              </a:r>
              <a:endParaRPr lang="de-DE" sz="1000" dirty="0">
                <a:solidFill>
                  <a:srgbClr val="0000FF"/>
                </a:solidFill>
                <a:latin typeface="Lucida Console"/>
                <a:cs typeface="Arial"/>
              </a:endParaRPr>
            </a:p>
            <a:p>
              <a:endParaRPr lang="de-DE" sz="1000" dirty="0">
                <a:solidFill>
                  <a:srgbClr val="0000FF"/>
                </a:solidFill>
                <a:latin typeface="Lucida Console"/>
                <a:cs typeface="Arial"/>
              </a:endParaRPr>
            </a:p>
            <a:p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Build</a:t>
              </a:r>
              <a:r>
                <a:rPr lang="de-DE" sz="1000" dirty="0">
                  <a:solidFill>
                    <a:srgbClr val="0000FF"/>
                  </a:solidFill>
                  <a:latin typeface="Lucida Console"/>
                  <a:cs typeface="Arial"/>
                </a:rPr>
                <a:t> -&gt; More -&gt; </a:t>
              </a:r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Configure</a:t>
              </a:r>
              <a:r>
                <a:rPr lang="de-DE" sz="1000" dirty="0">
                  <a:solidFill>
                    <a:srgbClr val="0000FF"/>
                  </a:solidFill>
                  <a:latin typeface="Lucida Console"/>
                  <a:cs typeface="Arial"/>
                </a:rPr>
                <a:t> </a:t>
              </a:r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Build</a:t>
              </a:r>
              <a:r>
                <a:rPr lang="de-DE" sz="1000" dirty="0">
                  <a:solidFill>
                    <a:srgbClr val="0000FF"/>
                  </a:solidFill>
                  <a:latin typeface="Lucida Console"/>
                  <a:cs typeface="Arial"/>
                </a:rPr>
                <a:t> Tools...</a:t>
              </a:r>
            </a:p>
            <a:p>
              <a:r>
                <a:rPr lang="de-DE" sz="1000" dirty="0">
                  <a:solidFill>
                    <a:srgbClr val="0000FF"/>
                  </a:solidFill>
                  <a:latin typeface="Lucida Console"/>
                  <a:cs typeface="Arial"/>
                </a:rPr>
                <a:t>-&gt; Generate </a:t>
              </a:r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documentation</a:t>
              </a:r>
              <a:r>
                <a:rPr lang="de-DE" sz="1000" dirty="0">
                  <a:solidFill>
                    <a:srgbClr val="0000FF"/>
                  </a:solidFill>
                  <a:latin typeface="Lucida Console"/>
                  <a:cs typeface="Arial"/>
                </a:rPr>
                <a:t> </a:t>
              </a:r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with</a:t>
              </a:r>
              <a:r>
                <a:rPr lang="de-DE" sz="1000" dirty="0">
                  <a:solidFill>
                    <a:srgbClr val="0000FF"/>
                  </a:solidFill>
                  <a:latin typeface="Lucida Console"/>
                  <a:cs typeface="Arial"/>
                </a:rPr>
                <a:t> </a:t>
              </a:r>
              <a:r>
                <a:rPr lang="de-DE" sz="1000" dirty="0" err="1">
                  <a:solidFill>
                    <a:srgbClr val="0000FF"/>
                  </a:solidFill>
                  <a:latin typeface="Lucida Console"/>
                  <a:cs typeface="Arial"/>
                </a:rPr>
                <a:t>Roxygen</a:t>
              </a:r>
            </a:p>
          </p:txBody>
        </p:sp>
        <p:pic>
          <p:nvPicPr>
            <p:cNvPr id="10" name="Grafik 10">
              <a:extLst>
                <a:ext uri="{FF2B5EF4-FFF2-40B4-BE49-F238E27FC236}">
                  <a16:creationId xmlns:a16="http://schemas.microsoft.com/office/drawing/2014/main" id="{24009342-7A51-FA47-13AA-1517F793C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239" y="2883598"/>
              <a:ext cx="3849329" cy="1966487"/>
            </a:xfrm>
            <a:prstGeom prst="rect">
              <a:avLst/>
            </a:prstGeom>
          </p:spPr>
        </p:pic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72859F8E-3BB0-11C3-F2E4-DD0EB6E6F23B}"/>
              </a:ext>
            </a:extLst>
          </p:cNvPr>
          <p:cNvSpPr txBox="1"/>
          <p:nvPr/>
        </p:nvSpPr>
        <p:spPr>
          <a:xfrm>
            <a:off x="737419" y="4691830"/>
            <a:ext cx="3834580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de-DE" sz="1400" dirty="0">
                <a:latin typeface="Arial"/>
                <a:cs typeface="Arial"/>
              </a:rPr>
              <a:t>Generates </a:t>
            </a:r>
            <a:r>
              <a:rPr lang="de-DE" sz="1400" dirty="0">
                <a:solidFill>
                  <a:srgbClr val="7030A0"/>
                </a:solidFill>
                <a:latin typeface="Arial"/>
                <a:cs typeface="Arial"/>
              </a:rPr>
              <a:t>Help-Files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for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each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function</a:t>
            </a:r>
            <a:endParaRPr lang="de-DE" sz="1400">
              <a:cs typeface="Arial" panose="020B0604020202020204" pitchFamily="34" charset="0"/>
            </a:endParaRPr>
          </a:p>
          <a:p>
            <a:endParaRPr lang="de-DE" sz="1400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sz="1400" dirty="0">
                <a:latin typeface="Arial"/>
                <a:cs typeface="Arial"/>
              </a:rPr>
              <a:t>Updates </a:t>
            </a:r>
            <a:r>
              <a:rPr lang="de-DE" sz="1400" err="1">
                <a:latin typeface="Arial"/>
                <a:cs typeface="Arial"/>
              </a:rPr>
              <a:t>the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dirty="0">
                <a:solidFill>
                  <a:srgbClr val="7030A0"/>
                </a:solidFill>
                <a:latin typeface="Arial"/>
                <a:cs typeface="Arial"/>
              </a:rPr>
              <a:t>NAMESPACE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file</a:t>
            </a:r>
            <a:r>
              <a:rPr lang="de-DE" sz="1400" dirty="0">
                <a:latin typeface="Arial"/>
                <a:cs typeface="Arial"/>
              </a:rPr>
              <a:t> </a:t>
            </a:r>
            <a:r>
              <a:rPr lang="de-DE" sz="1400" err="1">
                <a:latin typeface="Arial"/>
                <a:cs typeface="Arial"/>
              </a:rPr>
              <a:t>to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reflect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any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changes</a:t>
            </a:r>
            <a:r>
              <a:rPr lang="de-DE" sz="1400" dirty="0">
                <a:latin typeface="Arial"/>
                <a:cs typeface="Arial"/>
              </a:rPr>
              <a:t> in </a:t>
            </a:r>
            <a:r>
              <a:rPr lang="de-DE" sz="1400" err="1">
                <a:latin typeface="Arial"/>
                <a:cs typeface="Arial"/>
              </a:rPr>
              <a:t>exported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functions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or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imported</a:t>
            </a:r>
            <a:r>
              <a:rPr lang="de-DE" sz="1400" dirty="0">
                <a:latin typeface="Arial"/>
                <a:cs typeface="Arial"/>
              </a:rPr>
              <a:t> </a:t>
            </a:r>
            <a:r>
              <a:rPr lang="de-DE" sz="1400" err="1">
                <a:latin typeface="Arial"/>
                <a:cs typeface="Arial"/>
              </a:rPr>
              <a:t>packages</a:t>
            </a:r>
            <a:endParaRPr lang="de-DE" sz="1400" err="1">
              <a:cs typeface="Arial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75F6A20-2B9F-A8BC-6E4E-EEF9114490B0}"/>
              </a:ext>
            </a:extLst>
          </p:cNvPr>
          <p:cNvGrpSpPr/>
          <p:nvPr/>
        </p:nvGrpSpPr>
        <p:grpSpPr>
          <a:xfrm>
            <a:off x="4573844" y="2639080"/>
            <a:ext cx="3932289" cy="3653832"/>
            <a:chOff x="4573844" y="2639080"/>
            <a:chExt cx="3932289" cy="3653832"/>
          </a:xfrm>
        </p:grpSpPr>
        <p:pic>
          <p:nvPicPr>
            <p:cNvPr id="13" name="Grafik 13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180F9A44-DF6F-5B42-7B8C-DA7C54EE6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844" y="2639080"/>
              <a:ext cx="3932289" cy="3653832"/>
            </a:xfrm>
            <a:prstGeom prst="rect">
              <a:avLst/>
            </a:prstGeom>
          </p:spPr>
        </p:pic>
        <p:sp>
          <p:nvSpPr>
            <p:cNvPr id="14" name="Pfeil: nach unten 13">
              <a:extLst>
                <a:ext uri="{FF2B5EF4-FFF2-40B4-BE49-F238E27FC236}">
                  <a16:creationId xmlns:a16="http://schemas.microsoft.com/office/drawing/2014/main" id="{66D5A4E0-23E0-43D0-A4A6-551BF35A8501}"/>
                </a:ext>
              </a:extLst>
            </p:cNvPr>
            <p:cNvSpPr/>
            <p:nvPr/>
          </p:nvSpPr>
          <p:spPr>
            <a:xfrm rot="5220000">
              <a:off x="7849596" y="3713681"/>
              <a:ext cx="217318" cy="351602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5797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E27FE4E-67B0-CB3E-8EA9-1C34498EF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dirty="0" err="1">
                <a:cs typeface="Arial"/>
              </a:rPr>
              <a:t>Dependencies</a:t>
            </a:r>
            <a:r>
              <a:rPr lang="de-DE" b="0" dirty="0">
                <a:cs typeface="Arial"/>
              </a:rPr>
              <a:t> and </a:t>
            </a:r>
            <a:r>
              <a:rPr lang="de-DE" b="0" dirty="0" err="1">
                <a:cs typeface="Arial"/>
              </a:rPr>
              <a:t>the</a:t>
            </a:r>
            <a:r>
              <a:rPr lang="de-DE" b="0" dirty="0">
                <a:cs typeface="Arial"/>
              </a:rPr>
              <a:t> NAMESPACE-File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B587F3-12B1-1EB1-AB5A-438D37AA4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213" y="1503140"/>
            <a:ext cx="7488287" cy="928077"/>
          </a:xfrm>
        </p:spPr>
        <p:txBody>
          <a:bodyPr>
            <a:normAutofit fontScale="85000" lnSpcReduction="10000"/>
          </a:bodyPr>
          <a:lstStyle/>
          <a:p>
            <a:r>
              <a:rPr lang="de-DE" err="1">
                <a:cs typeface="Arial"/>
              </a:rPr>
              <a:t>Dependency</a:t>
            </a:r>
            <a:r>
              <a:rPr lang="de-DE" dirty="0">
                <a:cs typeface="Arial"/>
              </a:rPr>
              <a:t> – </a:t>
            </a:r>
            <a:r>
              <a:rPr lang="de-DE" err="1">
                <a:cs typeface="Arial"/>
              </a:rPr>
              <a:t>refers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to</a:t>
            </a:r>
            <a:r>
              <a:rPr lang="de-DE" dirty="0">
                <a:cs typeface="Arial"/>
              </a:rPr>
              <a:t> a </a:t>
            </a:r>
            <a:r>
              <a:rPr lang="de-DE" err="1">
                <a:cs typeface="Arial"/>
              </a:rPr>
              <a:t>package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that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your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package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relies</a:t>
            </a:r>
            <a:r>
              <a:rPr lang="de-DE" dirty="0">
                <a:cs typeface="Arial"/>
              </a:rPr>
              <a:t> on </a:t>
            </a:r>
            <a:r>
              <a:rPr lang="de-DE" err="1">
                <a:cs typeface="Arial"/>
              </a:rPr>
              <a:t>to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function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properly</a:t>
            </a:r>
            <a:endParaRPr lang="de-DE">
              <a:cs typeface="Arial"/>
            </a:endParaRPr>
          </a:p>
          <a:p>
            <a:endParaRPr lang="de-DE" dirty="0">
              <a:cs typeface="Arial"/>
            </a:endParaRPr>
          </a:p>
          <a:p>
            <a:r>
              <a:rPr lang="de-DE" err="1">
                <a:cs typeface="Arial"/>
              </a:rPr>
              <a:t>Dependencies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cs typeface="Arial"/>
              </a:rPr>
              <a:t>are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specified</a:t>
            </a:r>
            <a:r>
              <a:rPr lang="de-DE" dirty="0">
                <a:cs typeface="Arial"/>
              </a:rPr>
              <a:t> in </a:t>
            </a:r>
            <a:r>
              <a:rPr lang="de-DE" dirty="0">
                <a:solidFill>
                  <a:srgbClr val="7030A0"/>
                </a:solidFill>
                <a:cs typeface="Arial"/>
              </a:rPr>
              <a:t>NAMESPACE</a:t>
            </a:r>
            <a:r>
              <a:rPr lang="de-DE" dirty="0">
                <a:cs typeface="Arial"/>
              </a:rPr>
              <a:t> and </a:t>
            </a:r>
            <a:r>
              <a:rPr lang="de-DE" dirty="0">
                <a:solidFill>
                  <a:srgbClr val="7030A0"/>
                </a:solidFill>
                <a:cs typeface="Arial"/>
              </a:rPr>
              <a:t>DESCRIPTION</a:t>
            </a:r>
            <a:r>
              <a:rPr lang="de-DE" dirty="0">
                <a:cs typeface="Arial"/>
              </a:rPr>
              <a:t>-File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97CEFD-8EDB-3883-AF36-CDD163608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213" y="5786437"/>
            <a:ext cx="4704479" cy="52228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de-DE" err="1">
                <a:cs typeface="Arial"/>
              </a:rPr>
              <a:t>Example</a:t>
            </a:r>
            <a:r>
              <a:rPr lang="de-DE" dirty="0">
                <a:cs typeface="Arial"/>
              </a:rPr>
              <a:t> – code </a:t>
            </a:r>
            <a:r>
              <a:rPr lang="de-DE" err="1">
                <a:cs typeface="Arial"/>
              </a:rPr>
              <a:t>uses</a:t>
            </a:r>
            <a:r>
              <a:rPr lang="de-DE" dirty="0">
                <a:cs typeface="Arial"/>
              </a:rPr>
              <a:t> </a:t>
            </a:r>
            <a:r>
              <a:rPr lang="de-DE" err="1">
                <a:solidFill>
                  <a:srgbClr val="7030A0"/>
                </a:solidFill>
                <a:cs typeface="Arial"/>
              </a:rPr>
              <a:t>dplyr</a:t>
            </a:r>
            <a:r>
              <a:rPr lang="de-DE" dirty="0">
                <a:cs typeface="Arial"/>
              </a:rPr>
              <a:t> and </a:t>
            </a:r>
            <a:r>
              <a:rPr lang="de-DE" dirty="0">
                <a:solidFill>
                  <a:srgbClr val="7030A0"/>
                </a:solidFill>
                <a:cs typeface="Arial"/>
              </a:rPr>
              <a:t>ggplot2</a:t>
            </a:r>
            <a:r>
              <a:rPr lang="de-DE" dirty="0">
                <a:cs typeface="Arial"/>
              </a:rPr>
              <a:t> </a:t>
            </a:r>
            <a:r>
              <a:rPr lang="de-DE" err="1">
                <a:cs typeface="Arial"/>
              </a:rPr>
              <a:t>as</a:t>
            </a:r>
            <a:r>
              <a:rPr lang="de-DE" dirty="0">
                <a:cs typeface="Arial"/>
              </a:rPr>
              <a:t> a </a:t>
            </a:r>
            <a:r>
              <a:rPr lang="de-DE" err="1">
                <a:cs typeface="Arial"/>
              </a:rPr>
              <a:t>dependency</a:t>
            </a:r>
            <a:endParaRPr lang="de-DE" err="1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27DD2-1E95-A44B-2AC7-34E4A344C6D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A2433C0C-3FDA-4044-BF77-C7938EAD40A3}" type="datetime1">
              <a:rPr lang="de-DE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AEADE-EDDC-98B6-F6B6-B229A2F1C41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DF9063E2-8795-4A24-852E-2CA58E996BA6}" type="slidenum">
              <a:rPr lang="de-DE" altLang="de-DE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6491CC-BEA7-8727-E0BE-36ADD054E50F}"/>
              </a:ext>
            </a:extLst>
          </p:cNvPr>
          <p:cNvSpPr txBox="1"/>
          <p:nvPr/>
        </p:nvSpPr>
        <p:spPr>
          <a:xfrm>
            <a:off x="6111361" y="6360241"/>
            <a:ext cx="30326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R Core Team. (2021). Writing R </a:t>
            </a:r>
            <a:r>
              <a:rPr lang="de-DE" sz="800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extensions</a:t>
            </a:r>
            <a:r>
              <a:rPr lang="de-DE" sz="8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. 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R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Foundation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for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 Statistical Computing, Vienna, Austria. URL https://CRAN. R-Project.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org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/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doc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/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manuals</a:t>
            </a:r>
            <a:r>
              <a:rPr lang="de-DE" sz="800" i="1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/R-exts. </a:t>
            </a:r>
            <a:r>
              <a:rPr lang="de-DE" sz="800" i="1" err="1">
                <a:solidFill>
                  <a:srgbClr val="222222"/>
                </a:solidFill>
                <a:latin typeface="Arial"/>
                <a:ea typeface="Arial"/>
                <a:cs typeface="Arial"/>
              </a:rPr>
              <a:t>html</a:t>
            </a:r>
            <a:r>
              <a:rPr lang="de-DE" sz="800" dirty="0">
                <a:solidFill>
                  <a:srgbClr val="222222"/>
                </a:solidFill>
                <a:latin typeface="Arial"/>
                <a:ea typeface="Arial"/>
                <a:cs typeface="Arial"/>
              </a:rPr>
              <a:t>.</a:t>
            </a:r>
            <a:endParaRPr lang="de-DE" sz="800" dirty="0"/>
          </a:p>
        </p:txBody>
      </p:sp>
      <p:pic>
        <p:nvPicPr>
          <p:cNvPr id="8" name="Grafik 8" descr="Ein Bild, das Text, Brief enthält.&#10;&#10;Beschreibung automatisch generiert.">
            <a:extLst>
              <a:ext uri="{FF2B5EF4-FFF2-40B4-BE49-F238E27FC236}">
                <a16:creationId xmlns:a16="http://schemas.microsoft.com/office/drawing/2014/main" id="{AA950B5F-5A21-8B37-B886-134F0577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6" y="2516539"/>
            <a:ext cx="5628352" cy="3023227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20F6034-05D8-C037-7BD6-93D7E4507BA9}"/>
              </a:ext>
            </a:extLst>
          </p:cNvPr>
          <p:cNvGrpSpPr/>
          <p:nvPr/>
        </p:nvGrpSpPr>
        <p:grpSpPr>
          <a:xfrm>
            <a:off x="582562" y="2470069"/>
            <a:ext cx="5849576" cy="3972238"/>
            <a:chOff x="582562" y="2470069"/>
            <a:chExt cx="5849576" cy="3972238"/>
          </a:xfrm>
        </p:grpSpPr>
        <p:pic>
          <p:nvPicPr>
            <p:cNvPr id="9" name="Grafik 9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704D8B5F-C77F-36E1-8518-4F2114D29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956" y="2470069"/>
              <a:ext cx="5748182" cy="1392450"/>
            </a:xfrm>
            <a:prstGeom prst="rect">
              <a:avLst/>
            </a:prstGeom>
          </p:spPr>
        </p:pic>
        <p:pic>
          <p:nvPicPr>
            <p:cNvPr id="10" name="Grafik 10" descr="Ein Bild, das Text, Brief enthält.&#10;&#10;Beschreibung automatisch generiert.">
              <a:extLst>
                <a:ext uri="{FF2B5EF4-FFF2-40B4-BE49-F238E27FC236}">
                  <a16:creationId xmlns:a16="http://schemas.microsoft.com/office/drawing/2014/main" id="{A0264E45-1BFD-852C-5B3C-97EE61CE9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562" y="3936869"/>
              <a:ext cx="4909369" cy="2505438"/>
            </a:xfrm>
            <a:prstGeom prst="rect">
              <a:avLst/>
            </a:prstGeom>
          </p:spPr>
        </p:pic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0449963A-3A78-0A3B-EFAC-EA519CD4A9D9}"/>
              </a:ext>
            </a:extLst>
          </p:cNvPr>
          <p:cNvSpPr txBox="1"/>
          <p:nvPr/>
        </p:nvSpPr>
        <p:spPr>
          <a:xfrm>
            <a:off x="6636774" y="2783758"/>
            <a:ext cx="2322870" cy="120032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Arial"/>
                <a:cs typeface="Arial"/>
              </a:rPr>
              <a:t>Reason</a:t>
            </a:r>
            <a:r>
              <a:rPr lang="de-DE" dirty="0">
                <a:latin typeface="Arial"/>
                <a:cs typeface="Arial"/>
              </a:rPr>
              <a:t>:</a:t>
            </a:r>
            <a:endParaRPr lang="de-DE" dirty="0">
              <a:cs typeface="Arial"/>
            </a:endParaRPr>
          </a:p>
          <a:p>
            <a:r>
              <a:rPr lang="de-DE" dirty="0" err="1">
                <a:latin typeface="Arial"/>
                <a:cs typeface="Arial"/>
              </a:rPr>
              <a:t>Did</a:t>
            </a:r>
            <a:r>
              <a:rPr lang="de-DE" dirty="0">
                <a:latin typeface="Arial"/>
                <a:cs typeface="Arial"/>
              </a:rPr>
              <a:t> not </a:t>
            </a:r>
            <a:r>
              <a:rPr lang="de-DE" dirty="0" err="1">
                <a:latin typeface="Arial"/>
                <a:cs typeface="Arial"/>
              </a:rPr>
              <a:t>declare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dependency</a:t>
            </a:r>
            <a:r>
              <a:rPr lang="de-DE" dirty="0">
                <a:latin typeface="Arial"/>
                <a:cs typeface="Arial"/>
              </a:rPr>
              <a:t> in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NAMESPACE-File !</a:t>
            </a:r>
            <a:endParaRPr lang="de-DE" dirty="0">
              <a:cs typeface="Arial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70F870-39F1-43EA-368D-A78EF8703A48}"/>
              </a:ext>
            </a:extLst>
          </p:cNvPr>
          <p:cNvSpPr txBox="1"/>
          <p:nvPr/>
        </p:nvSpPr>
        <p:spPr>
          <a:xfrm>
            <a:off x="6489290" y="2682363"/>
            <a:ext cx="2470354" cy="1640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A129829-2879-C886-CA65-7D5FD72A14B5}"/>
              </a:ext>
            </a:extLst>
          </p:cNvPr>
          <p:cNvGrpSpPr/>
          <p:nvPr/>
        </p:nvGrpSpPr>
        <p:grpSpPr>
          <a:xfrm>
            <a:off x="453512" y="2594971"/>
            <a:ext cx="8460044" cy="3815791"/>
            <a:chOff x="453512" y="2594971"/>
            <a:chExt cx="8460044" cy="3815791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A51C89A-DAAD-264E-851B-025871CA73AE}"/>
                </a:ext>
              </a:extLst>
            </p:cNvPr>
            <p:cNvGrpSpPr/>
            <p:nvPr/>
          </p:nvGrpSpPr>
          <p:grpSpPr>
            <a:xfrm>
              <a:off x="453512" y="2594971"/>
              <a:ext cx="5923321" cy="3815791"/>
              <a:chOff x="453512" y="2594971"/>
              <a:chExt cx="5923321" cy="3815791"/>
            </a:xfrm>
          </p:grpSpPr>
          <p:pic>
            <p:nvPicPr>
              <p:cNvPr id="13" name="Grafik 13" descr="Ein Bild, das Text enthält.&#10;&#10;Beschreibung automatisch generiert.">
                <a:extLst>
                  <a:ext uri="{FF2B5EF4-FFF2-40B4-BE49-F238E27FC236}">
                    <a16:creationId xmlns:a16="http://schemas.microsoft.com/office/drawing/2014/main" id="{8278B1A4-B7A6-9801-8AB2-CCD6C34AD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512" y="2594971"/>
                <a:ext cx="5923321" cy="3815791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B284171-87DB-19A7-302F-EB8B6133D988}"/>
                  </a:ext>
                </a:extLst>
              </p:cNvPr>
              <p:cNvSpPr txBox="1"/>
              <p:nvPr/>
            </p:nvSpPr>
            <p:spPr>
              <a:xfrm>
                <a:off x="3631790" y="4074241"/>
                <a:ext cx="2405830" cy="60016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100" dirty="0">
                    <a:latin typeface="Arial"/>
                    <a:cs typeface="Arial"/>
                  </a:rPr>
                  <a:t>Solution: </a:t>
                </a:r>
              </a:p>
              <a:p>
                <a:r>
                  <a:rPr lang="de-DE" sz="1100" err="1">
                    <a:latin typeface="Arial"/>
                    <a:cs typeface="Arial"/>
                  </a:rPr>
                  <a:t>Declare</a:t>
                </a:r>
                <a:r>
                  <a:rPr lang="de-DE" sz="1100" dirty="0">
                    <a:latin typeface="Arial"/>
                    <a:cs typeface="Arial"/>
                  </a:rPr>
                  <a:t> </a:t>
                </a:r>
                <a:r>
                  <a:rPr lang="de-DE" sz="1100" err="1">
                    <a:latin typeface="Arial"/>
                    <a:cs typeface="Arial"/>
                  </a:rPr>
                  <a:t>Dependencies</a:t>
                </a:r>
                <a:r>
                  <a:rPr lang="de-DE" sz="1100" dirty="0">
                    <a:latin typeface="Arial"/>
                    <a:cs typeface="Arial"/>
                  </a:rPr>
                  <a:t> and </a:t>
                </a:r>
                <a:r>
                  <a:rPr lang="de-DE" sz="1100" err="1">
                    <a:solidFill>
                      <a:srgbClr val="FFFF00"/>
                    </a:solidFill>
                    <a:latin typeface="Arial"/>
                    <a:cs typeface="Arial"/>
                  </a:rPr>
                  <a:t>document</a:t>
                </a:r>
                <a:r>
                  <a:rPr lang="de-DE" sz="1100" dirty="0">
                    <a:solidFill>
                      <a:srgbClr val="FFFF00"/>
                    </a:solidFill>
                    <a:latin typeface="Arial"/>
                    <a:cs typeface="Arial"/>
                  </a:rPr>
                  <a:t>()</a:t>
                </a:r>
                <a:endParaRPr lang="de-DE" sz="1100" dirty="0">
                  <a:solidFill>
                    <a:srgbClr val="FFFF00"/>
                  </a:solidFill>
                  <a:cs typeface="Arial"/>
                </a:endParaRPr>
              </a:p>
            </p:txBody>
          </p: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6A9729FC-B065-6FF9-F295-619EB9389AA0}"/>
                  </a:ext>
                </a:extLst>
              </p:cNvPr>
              <p:cNvCxnSpPr/>
              <p:nvPr/>
            </p:nvCxnSpPr>
            <p:spPr>
              <a:xfrm flipH="1" flipV="1">
                <a:off x="2273092" y="4374738"/>
                <a:ext cx="1380821" cy="3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6A40274-2E3F-9934-413D-D055E1BD0FCD}"/>
                </a:ext>
              </a:extLst>
            </p:cNvPr>
            <p:cNvSpPr txBox="1"/>
            <p:nvPr/>
          </p:nvSpPr>
          <p:spPr>
            <a:xfrm>
              <a:off x="6581468" y="4286249"/>
              <a:ext cx="2332088" cy="7386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050" err="1">
                  <a:solidFill>
                    <a:srgbClr val="FFFF00"/>
                  </a:solidFill>
                  <a:latin typeface="Arial"/>
                  <a:cs typeface="Arial"/>
                </a:rPr>
                <a:t>Devtools</a:t>
              </a:r>
              <a:r>
                <a:rPr lang="de-DE" sz="1050" dirty="0">
                  <a:solidFill>
                    <a:srgbClr val="FFFF00"/>
                  </a:solidFill>
                  <a:latin typeface="Arial"/>
                  <a:cs typeface="Arial"/>
                </a:rPr>
                <a:t>::</a:t>
              </a:r>
              <a:r>
                <a:rPr lang="de-DE" sz="1050" err="1">
                  <a:solidFill>
                    <a:srgbClr val="FFFF00"/>
                  </a:solidFill>
                  <a:latin typeface="Arial"/>
                  <a:cs typeface="Arial"/>
                </a:rPr>
                <a:t>document</a:t>
              </a:r>
              <a:r>
                <a:rPr lang="de-DE" sz="1050" dirty="0">
                  <a:solidFill>
                    <a:srgbClr val="FFFF00"/>
                  </a:solidFill>
                  <a:latin typeface="Arial"/>
                  <a:cs typeface="Arial"/>
                </a:rPr>
                <a:t>()</a:t>
              </a:r>
              <a:r>
                <a:rPr lang="de-DE" sz="1050" dirty="0">
                  <a:latin typeface="Arial"/>
                  <a:cs typeface="Arial"/>
                </a:rPr>
                <a:t> </a:t>
              </a:r>
              <a:r>
                <a:rPr lang="de-DE" sz="1050" err="1">
                  <a:latin typeface="Arial"/>
                  <a:cs typeface="Arial"/>
                </a:rPr>
                <a:t>scans</a:t>
              </a:r>
              <a:r>
                <a:rPr lang="de-DE" sz="1050" dirty="0">
                  <a:latin typeface="Arial"/>
                  <a:cs typeface="Arial"/>
                </a:rPr>
                <a:t> </a:t>
              </a:r>
              <a:r>
                <a:rPr lang="de-DE" sz="1050" err="1">
                  <a:latin typeface="Arial"/>
                  <a:cs typeface="Arial"/>
                </a:rPr>
                <a:t>packages</a:t>
              </a:r>
              <a:r>
                <a:rPr lang="de-DE" sz="1050" dirty="0">
                  <a:latin typeface="Arial"/>
                  <a:cs typeface="Arial"/>
                </a:rPr>
                <a:t>  and </a:t>
              </a:r>
              <a:r>
                <a:rPr lang="de-DE" sz="1050" err="1">
                  <a:latin typeface="Arial"/>
                  <a:cs typeface="Arial"/>
                </a:rPr>
                <a:t>updates</a:t>
              </a:r>
              <a:r>
                <a:rPr lang="de-DE" sz="1050" dirty="0">
                  <a:latin typeface="Arial"/>
                  <a:cs typeface="Arial"/>
                </a:rPr>
                <a:t> </a:t>
              </a:r>
              <a:r>
                <a:rPr lang="de-DE" sz="1050" err="1">
                  <a:latin typeface="Arial"/>
                  <a:cs typeface="Arial"/>
                </a:rPr>
                <a:t>the</a:t>
              </a:r>
              <a:r>
                <a:rPr lang="de-DE" sz="1050" dirty="0">
                  <a:latin typeface="Arial"/>
                  <a:cs typeface="Arial"/>
                </a:rPr>
                <a:t> NAMESPACE-File </a:t>
              </a:r>
              <a:r>
                <a:rPr lang="de-DE" sz="1050" err="1">
                  <a:latin typeface="Arial"/>
                  <a:cs typeface="Arial"/>
                </a:rPr>
                <a:t>based</a:t>
              </a:r>
              <a:r>
                <a:rPr lang="de-DE" sz="1050" dirty="0">
                  <a:latin typeface="Arial"/>
                  <a:cs typeface="Arial"/>
                </a:rPr>
                <a:t> on @Import </a:t>
              </a:r>
              <a:r>
                <a:rPr lang="de-DE" sz="1050" err="1">
                  <a:latin typeface="Arial"/>
                  <a:cs typeface="Arial"/>
                </a:rPr>
                <a:t>or</a:t>
              </a:r>
              <a:r>
                <a:rPr lang="de-DE" sz="1050" dirty="0">
                  <a:latin typeface="Arial"/>
                  <a:cs typeface="Arial"/>
                </a:rPr>
                <a:t> @ImportFrom</a:t>
              </a:r>
              <a:endParaRPr lang="de-DE" sz="1050" dirty="0">
                <a:cs typeface="Arial"/>
              </a:endParaRP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47BC7F30-6D03-210B-A7D2-D63D43D331A9}"/>
              </a:ext>
            </a:extLst>
          </p:cNvPr>
          <p:cNvSpPr txBox="1"/>
          <p:nvPr/>
        </p:nvSpPr>
        <p:spPr>
          <a:xfrm>
            <a:off x="6507725" y="5254112"/>
            <a:ext cx="2442701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FF00"/>
                </a:solidFill>
                <a:latin typeface="Arial"/>
                <a:cs typeface="Arial"/>
              </a:rPr>
              <a:t>!</a:t>
            </a:r>
            <a:r>
              <a:rPr lang="de-DE" dirty="0">
                <a:latin typeface="Arial"/>
                <a:cs typeface="Arial"/>
              </a:rPr>
              <a:t> Do </a:t>
            </a:r>
            <a:r>
              <a:rPr lang="de-DE" u="sng" dirty="0">
                <a:latin typeface="Arial"/>
                <a:cs typeface="Arial"/>
              </a:rPr>
              <a:t>not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edit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>
                <a:latin typeface="Arial"/>
                <a:cs typeface="Arial"/>
              </a:rPr>
              <a:t>NAMESPACE-File</a:t>
            </a:r>
            <a:endParaRPr lang="de-DE">
              <a:cs typeface="Arial" panose="020B0604020202020204" pitchFamily="34" charset="0"/>
            </a:endParaRPr>
          </a:p>
          <a:p>
            <a:r>
              <a:rPr lang="de-DE" dirty="0" err="1">
                <a:latin typeface="Arial"/>
                <a:cs typeface="Arial"/>
              </a:rPr>
              <a:t>Manually</a:t>
            </a:r>
            <a:r>
              <a:rPr lang="de-DE" dirty="0">
                <a:latin typeface="Arial"/>
                <a:cs typeface="Arial"/>
              </a:rPr>
              <a:t>!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theme/theme1.xml><?xml version="1.0" encoding="utf-8"?>
<a:theme xmlns:a="http://schemas.openxmlformats.org/drawingml/2006/main" name="Larissa">
  <a:themeElements>
    <a:clrScheme name="TiHo-Hannover">
      <a:dk1>
        <a:sysClr val="windowText" lastClr="000000"/>
      </a:dk1>
      <a:lt1>
        <a:sysClr val="window" lastClr="FFFFFF"/>
      </a:lt1>
      <a:dk2>
        <a:srgbClr val="006AB3"/>
      </a:dk2>
      <a:lt2>
        <a:srgbClr val="EEECE1"/>
      </a:lt2>
      <a:accent1>
        <a:srgbClr val="006AAB"/>
      </a:accent1>
      <a:accent2>
        <a:srgbClr val="9C9E9F"/>
      </a:accent2>
      <a:accent3>
        <a:srgbClr val="939398"/>
      </a:accent3>
      <a:accent4>
        <a:srgbClr val="DCD8C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Ho-Hannov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3051</Words>
  <Application>Microsoft Office PowerPoint</Application>
  <PresentationFormat>Bildschirmpräsentation (4:3)</PresentationFormat>
  <Paragraphs>504</Paragraphs>
  <Slides>16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Vasel, Silke</dc:creator>
  <cp:lastModifiedBy>Jung, Klaus</cp:lastModifiedBy>
  <cp:revision>1613</cp:revision>
  <dcterms:created xsi:type="dcterms:W3CDTF">2011-06-09T12:57:50Z</dcterms:created>
  <dcterms:modified xsi:type="dcterms:W3CDTF">2023-05-02T14:35:38Z</dcterms:modified>
</cp:coreProperties>
</file>