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8"/>
  </p:notesMasterIdLst>
  <p:sldIdLst>
    <p:sldId id="256" r:id="rId2"/>
    <p:sldId id="271" r:id="rId3"/>
    <p:sldId id="274" r:id="rId4"/>
    <p:sldId id="259" r:id="rId5"/>
    <p:sldId id="273" r:id="rId6"/>
    <p:sldId id="279" r:id="rId7"/>
    <p:sldId id="270" r:id="rId8"/>
    <p:sldId id="276" r:id="rId9"/>
    <p:sldId id="275" r:id="rId10"/>
    <p:sldId id="277" r:id="rId11"/>
    <p:sldId id="269" r:id="rId12"/>
    <p:sldId id="280" r:id="rId13"/>
    <p:sldId id="281" r:id="rId14"/>
    <p:sldId id="268" r:id="rId15"/>
    <p:sldId id="292" r:id="rId16"/>
    <p:sldId id="282" r:id="rId17"/>
    <p:sldId id="283" r:id="rId18"/>
    <p:sldId id="29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86C95-D200-717F-352B-7D3DEBE7C909}" v="7" dt="2022-05-29T12:20:18.637"/>
    <p1510:client id="{197C66F8-A415-C2F7-BC91-ED165087E3EC}" v="233" dt="2022-05-26T10:47:38.824"/>
    <p1510:client id="{1D942AEA-1CFD-96A2-100B-4554A3DF3308}" v="132" dt="2022-05-20T16:00:15.176"/>
    <p1510:client id="{33D8750B-32F9-1C07-A7F8-3CECC0192A86}" v="1796" dt="2022-05-23T23:04:07.967"/>
    <p1510:client id="{5372BF6D-21AE-2542-F52B-A21817036619}" v="289" dt="2022-05-30T09:18:16.329"/>
    <p1510:client id="{B1BBD634-8900-6599-CA44-6B1C65A2A8EA}" v="6" dt="2022-05-28T19:27:43.289"/>
    <p1510:client id="{B7B2C66D-39A9-6A8F-8069-CCE3338A2254}" v="706" dt="2022-05-21T17:44:45.408"/>
    <p1510:client id="{BC6A3595-A1B9-0311-F20F-126B148BD14B}" v="495" dt="2022-05-23T12:35:01.357"/>
    <p1510:client id="{C0611203-8CD0-46DE-8BBF-C8A19D29859C}" v="79" dt="2022-05-20T15:02:10.188"/>
    <p1510:client id="{CA0C1317-CF0E-B510-7994-031E10BFD51B}" v="561" dt="2022-05-22T19:20:14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233E3-EEE7-403A-BBA0-C1140430C965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C371-E2C8-44E0-B3B9-BBFABD04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1" y="0"/>
            <a:ext cx="12203654" cy="6864152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2852920"/>
            <a:ext cx="11161315" cy="93675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Einrichtung (kann über zwei Zeilen laufen)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3860801"/>
            <a:ext cx="1116131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3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(kann über mehrere Zeilen laufen)</a:t>
            </a:r>
          </a:p>
        </p:txBody>
      </p:sp>
    </p:spTree>
    <p:extLst>
      <p:ext uri="{BB962C8B-B14F-4D97-AF65-F5344CB8AC3E}">
        <p14:creationId xmlns:p14="http://schemas.microsoft.com/office/powerpoint/2010/main" val="1956643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nseite mit Tex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" y="-2"/>
            <a:ext cx="12203654" cy="6864152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549278"/>
            <a:ext cx="9721154" cy="57467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Titel (kann über zwei Zeilen laufen)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6" y="2000901"/>
            <a:ext cx="11161314" cy="92807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Überschrift (kann über zwei Zeilen laufen)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479376" y="6520358"/>
            <a:ext cx="284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>
          <a:xfrm>
            <a:off x="9120336" y="6520358"/>
            <a:ext cx="2844800" cy="365125"/>
          </a:xfrm>
        </p:spPr>
        <p:txBody>
          <a:bodyPr/>
          <a:lstStyle/>
          <a:p>
            <a:fld id="{9B525B3D-AB8A-4F16-B0B2-708B60C240C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2928941"/>
            <a:ext cx="11161314" cy="3379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  <a:lvl2pPr marL="742950" indent="-285750">
              <a:buClr>
                <a:schemeClr val="accent1"/>
              </a:buClr>
              <a:buSzPct val="70000"/>
              <a:buFont typeface="Wingdings" pitchFamily="2" charset="2"/>
              <a:buChar char="è"/>
              <a:defRPr sz="1800"/>
            </a:lvl2pPr>
            <a:lvl3pPr>
              <a:buClr>
                <a:schemeClr val="accent1"/>
              </a:buClr>
              <a:defRPr sz="1800" baseline="0"/>
            </a:lvl3pPr>
          </a:lstStyle>
          <a:p>
            <a:pPr lvl="0"/>
            <a:r>
              <a:rPr lang="de-DE" dirty="0"/>
              <a:t>Hier steht Fließtext (unter Listenebene erhöhen eine Aufzählung einfügen)</a:t>
            </a:r>
          </a:p>
          <a:p>
            <a:pPr lvl="1"/>
            <a:r>
              <a:rPr lang="de-DE" dirty="0"/>
              <a:t>Aufzählung</a:t>
            </a:r>
          </a:p>
        </p:txBody>
      </p:sp>
    </p:spTree>
    <p:extLst>
      <p:ext uri="{BB962C8B-B14F-4D97-AF65-F5344CB8AC3E}">
        <p14:creationId xmlns:p14="http://schemas.microsoft.com/office/powerpoint/2010/main" val="38375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nseite mit Text, Aufzähl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" y="-2"/>
            <a:ext cx="12203654" cy="6864152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549278"/>
            <a:ext cx="9721154" cy="57467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Titel (kann über zwei Zeilen laufen)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6" y="2000901"/>
            <a:ext cx="7320943" cy="92807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Überschrift (kann über zwei Zeilen laufen)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256240" y="5779037"/>
            <a:ext cx="360056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Bildunterschrift (kann über zwei Zeilen laufen)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9"/>
          </p:nvPr>
        </p:nvSpPr>
        <p:spPr>
          <a:xfrm>
            <a:off x="479376" y="6520358"/>
            <a:ext cx="284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>
          <a:xfrm>
            <a:off x="9120336" y="6520358"/>
            <a:ext cx="2844800" cy="365125"/>
          </a:xfrm>
        </p:spPr>
        <p:txBody>
          <a:bodyPr/>
          <a:lstStyle/>
          <a:p>
            <a:fld id="{9B525B3D-AB8A-4F16-B0B2-708B60C240CC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Bildplatzhalter 28"/>
          <p:cNvSpPr>
            <a:spLocks noGrp="1"/>
          </p:cNvSpPr>
          <p:nvPr>
            <p:ph type="pic" sz="quarter" idx="17" hasCustomPrompt="1"/>
          </p:nvPr>
        </p:nvSpPr>
        <p:spPr>
          <a:xfrm>
            <a:off x="8256240" y="2928578"/>
            <a:ext cx="3600563" cy="2736380"/>
          </a:xfrm>
          <a:prstGeom prst="roundRect">
            <a:avLst>
              <a:gd name="adj" fmla="val 3628"/>
            </a:avLst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2928578"/>
            <a:ext cx="7320943" cy="3380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aseline="0"/>
            </a:lvl1pPr>
            <a:lvl2pPr marL="742950" indent="-285750">
              <a:buClr>
                <a:schemeClr val="accent1"/>
              </a:buClr>
              <a:buSzPct val="70000"/>
              <a:buFont typeface="Wingdings" pitchFamily="2" charset="2"/>
              <a:buChar char="è"/>
              <a:defRPr sz="1800"/>
            </a:lvl2pPr>
            <a:lvl3pPr marL="1200150" indent="-285750">
              <a:buClr>
                <a:schemeClr val="accent1"/>
              </a:buClr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de-DE" dirty="0"/>
              <a:t>Hier steht Fließtext (unter Listenebene erhöhen eine Aufzählung einfügen)</a:t>
            </a:r>
          </a:p>
          <a:p>
            <a:pPr lvl="1"/>
            <a:r>
              <a:rPr lang="de-DE" dirty="0"/>
              <a:t>Aufzählung</a:t>
            </a:r>
          </a:p>
        </p:txBody>
      </p:sp>
    </p:spTree>
    <p:extLst>
      <p:ext uri="{BB962C8B-B14F-4D97-AF65-F5344CB8AC3E}">
        <p14:creationId xmlns:p14="http://schemas.microsoft.com/office/powerpoint/2010/main" val="2504877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"/>
            <a:ext cx="12190565" cy="6856789"/>
          </a:xfrm>
          <a:prstGeom prst="rect">
            <a:avLst/>
          </a:prstGeom>
        </p:spPr>
      </p:pic>
      <p:sp>
        <p:nvSpPr>
          <p:cNvPr id="6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549278"/>
            <a:ext cx="9721154" cy="57467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Kapitel / Bildüberschrift (kann über zwei Zeilen laufen)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E9ED340-965C-481E-8DC8-A69E6F3E24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800" y="1839600"/>
            <a:ext cx="11930400" cy="5018400"/>
          </a:xfrm>
          <a:prstGeom prst="snipRoundRect">
            <a:avLst>
              <a:gd name="adj1" fmla="val 1354"/>
              <a:gd name="adj2" fmla="val 0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442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3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5B3D-AB8A-4F16-B0B2-708B60C240CC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630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è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drr.io/r/base/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Sergej Ruff, AG Jung, 01.06.2022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95326" y="3860801"/>
            <a:ext cx="11161314" cy="55399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dirty="0"/>
              <a:t>Forschungskonzeption: </a:t>
            </a:r>
            <a:r>
              <a:rPr lang="de-DE" dirty="0">
                <a:ea typeface="+mn-lt"/>
                <a:cs typeface="+mn-lt"/>
              </a:rPr>
              <a:t>single-</a:t>
            </a:r>
            <a:r>
              <a:rPr lang="de-DE" dirty="0" err="1">
                <a:ea typeface="+mn-lt"/>
                <a:cs typeface="+mn-lt"/>
              </a:rPr>
              <a:t>cell</a:t>
            </a:r>
            <a:r>
              <a:rPr lang="de-DE" dirty="0">
                <a:ea typeface="+mn-lt"/>
                <a:cs typeface="+mn-lt"/>
              </a:rPr>
              <a:t> RNA-</a:t>
            </a:r>
            <a:r>
              <a:rPr lang="de-DE" dirty="0" err="1">
                <a:ea typeface="+mn-lt"/>
                <a:cs typeface="+mn-lt"/>
              </a:rPr>
              <a:t>seq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analysis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28146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553324-8FC5-5305-F3AC-234B5647A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b="0" dirty="0">
                <a:cs typeface="Arial"/>
              </a:rPr>
              <a:t>Wozu wurde Single </a:t>
            </a:r>
            <a:r>
              <a:rPr lang="de-DE" sz="2800" b="0" dirty="0" err="1">
                <a:cs typeface="Arial"/>
              </a:rPr>
              <a:t>Cell</a:t>
            </a:r>
            <a:r>
              <a:rPr lang="de-DE" sz="2800" b="0" dirty="0">
                <a:cs typeface="Arial"/>
              </a:rPr>
              <a:t> im Paper genutzt?</a:t>
            </a:r>
            <a:endParaRPr lang="de-DE" sz="2800" dirty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975F8D-4275-9E53-1442-F78512F141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4896" y="6235306"/>
            <a:ext cx="11161314" cy="9280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800" b="0" dirty="0" err="1">
                <a:solidFill>
                  <a:srgbClr val="222222"/>
                </a:solidFill>
                <a:cs typeface="Arial"/>
              </a:rPr>
              <a:t>Schultheiß</a:t>
            </a:r>
            <a:r>
              <a:rPr lang="en-US" sz="800" b="0" dirty="0">
                <a:solidFill>
                  <a:srgbClr val="222222"/>
                </a:solidFill>
                <a:cs typeface="Arial"/>
              </a:rPr>
              <a:t>, Christoph, et al. "Maturation trajectories and transcriptional landscape of </a:t>
            </a:r>
            <a:endParaRPr lang="en-US" sz="800" b="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 b="0" dirty="0" err="1">
                <a:solidFill>
                  <a:srgbClr val="222222"/>
                </a:solidFill>
                <a:cs typeface="Arial"/>
              </a:rPr>
              <a:t>plasmablasts</a:t>
            </a:r>
            <a:r>
              <a:rPr lang="en-US" sz="800" b="0" dirty="0">
                <a:solidFill>
                  <a:srgbClr val="222222"/>
                </a:solidFill>
                <a:cs typeface="Arial"/>
              </a:rPr>
              <a:t> and autoreactive B cells in COVID-19." </a:t>
            </a:r>
            <a:r>
              <a:rPr lang="en-US" sz="800" b="0" i="1" dirty="0" err="1">
                <a:solidFill>
                  <a:srgbClr val="222222"/>
                </a:solidFill>
                <a:cs typeface="Arial"/>
              </a:rPr>
              <a:t>Iscience</a:t>
            </a:r>
            <a:r>
              <a:rPr lang="en-US" sz="800" b="0" dirty="0">
                <a:solidFill>
                  <a:srgbClr val="222222"/>
                </a:solidFill>
                <a:cs typeface="Arial"/>
              </a:rPr>
              <a:t> 24.11 (2021): 103325.</a:t>
            </a:r>
            <a:endParaRPr lang="de-DE" sz="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964BEF-CDF1-7695-06B1-CCA5202721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10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E46AED-BA90-F6DA-60ED-B5F59E1612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515" y="1395296"/>
            <a:ext cx="11132378" cy="489414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2400" dirty="0">
                <a:cs typeface="Arial"/>
              </a:rPr>
              <a:t>COVID-19 als </a:t>
            </a:r>
            <a:r>
              <a:rPr lang="de-DE" sz="2400" u="sng" dirty="0">
                <a:solidFill>
                  <a:srgbClr val="FF0000"/>
                </a:solidFill>
                <a:cs typeface="Arial"/>
              </a:rPr>
              <a:t>Modell</a:t>
            </a:r>
            <a:r>
              <a:rPr lang="de-DE" sz="2400" dirty="0">
                <a:cs typeface="Arial"/>
              </a:rPr>
              <a:t>:</a:t>
            </a:r>
          </a:p>
          <a:p>
            <a:r>
              <a:rPr lang="de-DE" sz="2400" dirty="0">
                <a:cs typeface="Arial"/>
              </a:rPr>
              <a:t>- Kein </a:t>
            </a:r>
            <a:r>
              <a:rPr lang="de-DE" sz="2400" dirty="0" err="1">
                <a:ea typeface="+mn-lt"/>
                <a:cs typeface="+mn-lt"/>
              </a:rPr>
              <a:t>Exposure</a:t>
            </a:r>
            <a:r>
              <a:rPr lang="de-DE" sz="2400" dirty="0">
                <a:ea typeface="+mn-lt"/>
                <a:cs typeface="+mn-lt"/>
              </a:rPr>
              <a:t>= kein Memory.</a:t>
            </a:r>
          </a:p>
          <a:p>
            <a:r>
              <a:rPr lang="de-DE" sz="2400" dirty="0">
                <a:cs typeface="Arial"/>
              </a:rPr>
              <a:t>- Frühere Verweise auf...</a:t>
            </a:r>
          </a:p>
          <a:p>
            <a:r>
              <a:rPr lang="de-DE" sz="2400" dirty="0">
                <a:cs typeface="Arial"/>
              </a:rPr>
              <a:t>  ... </a:t>
            </a:r>
            <a:r>
              <a:rPr lang="de-DE" sz="2400" i="1" dirty="0">
                <a:cs typeface="Arial"/>
              </a:rPr>
              <a:t>Vermeidung von GC-Reaktionen.</a:t>
            </a:r>
          </a:p>
          <a:p>
            <a:r>
              <a:rPr lang="de-DE" sz="2400" dirty="0">
                <a:cs typeface="Arial"/>
              </a:rPr>
              <a:t>  ... </a:t>
            </a:r>
            <a:r>
              <a:rPr lang="de-DE" sz="2400" i="1" dirty="0">
                <a:cs typeface="Arial"/>
              </a:rPr>
              <a:t>Hohe Konzentration an PB.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Modell, um B-Zell-Antworten und ihre Konsequenzen auf das </a:t>
            </a:r>
            <a:r>
              <a:rPr lang="de-DE" dirty="0">
                <a:solidFill>
                  <a:srgbClr val="FF0000"/>
                </a:solidFill>
                <a:cs typeface="Arial"/>
              </a:rPr>
              <a:t>Immunologische Gedächtnis</a:t>
            </a:r>
            <a:r>
              <a:rPr lang="de-DE" dirty="0">
                <a:cs typeface="Arial"/>
              </a:rPr>
              <a:t> und </a:t>
            </a:r>
            <a:r>
              <a:rPr lang="de-DE" dirty="0">
                <a:solidFill>
                  <a:srgbClr val="FF0000"/>
                </a:solidFill>
                <a:cs typeface="Arial"/>
              </a:rPr>
              <a:t>Immunpathologie</a:t>
            </a:r>
            <a:r>
              <a:rPr lang="de-DE" dirty="0">
                <a:cs typeface="Arial"/>
              </a:rPr>
              <a:t> zu untersuchen. </a:t>
            </a:r>
          </a:p>
          <a:p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- Untersuchung der Zellpopulationen!</a:t>
            </a:r>
          </a:p>
        </p:txBody>
      </p:sp>
    </p:spTree>
    <p:extLst>
      <p:ext uri="{BB962C8B-B14F-4D97-AF65-F5344CB8AC3E}">
        <p14:creationId xmlns:p14="http://schemas.microsoft.com/office/powerpoint/2010/main" val="40702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Daten</a:t>
            </a:r>
            <a:endParaRPr lang="de-DE" sz="28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11</a:t>
            </a:fld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695326" y="1477200"/>
            <a:ext cx="11161314" cy="4307827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de-DE" dirty="0">
                <a:solidFill>
                  <a:schemeClr val="tx2"/>
                </a:solidFill>
              </a:rPr>
              <a:t>Beschreibung</a:t>
            </a:r>
          </a:p>
          <a:p>
            <a:r>
              <a:rPr lang="de-DE" dirty="0"/>
              <a:t>Sc-</a:t>
            </a:r>
            <a:r>
              <a:rPr lang="de-DE" dirty="0" err="1"/>
              <a:t>Seq</a:t>
            </a:r>
            <a:r>
              <a:rPr lang="de-DE" dirty="0"/>
              <a:t> Daten von B-Lymphozyten aus PBMC </a:t>
            </a:r>
          </a:p>
          <a:p>
            <a:r>
              <a:rPr lang="de-DE" dirty="0"/>
              <a:t>für gesunde Patienten („HD“), "</a:t>
            </a:r>
            <a:r>
              <a:rPr lang="de-DE" dirty="0" err="1"/>
              <a:t>active</a:t>
            </a:r>
            <a:r>
              <a:rPr lang="de-DE" dirty="0"/>
              <a:t>" COVID-19 Patienten und "</a:t>
            </a:r>
            <a:r>
              <a:rPr lang="de-DE" dirty="0" err="1"/>
              <a:t>recovered</a:t>
            </a:r>
            <a:r>
              <a:rPr lang="de-DE" dirty="0"/>
              <a:t>" Patienten.</a:t>
            </a:r>
            <a:endParaRPr lang="de-DE" dirty="0">
              <a:cs typeface="Arial"/>
            </a:endParaRPr>
          </a:p>
          <a:p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Datenset</a:t>
            </a:r>
            <a:endParaRPr lang="de-DE" dirty="0">
              <a:solidFill>
                <a:schemeClr val="tx2"/>
              </a:solidFill>
              <a:cs typeface="Arial"/>
            </a:endParaRPr>
          </a:p>
          <a:p>
            <a:r>
              <a:rPr lang="de-DE" dirty="0"/>
              <a:t>E-MTAB-11011</a:t>
            </a:r>
          </a:p>
          <a:p>
            <a:endParaRPr lang="de-DE" dirty="0"/>
          </a:p>
          <a:p>
            <a:r>
              <a:rPr lang="de-DE" dirty="0">
                <a:solidFill>
                  <a:schemeClr val="tx2"/>
                </a:solidFill>
              </a:rPr>
              <a:t>Ordner</a:t>
            </a:r>
            <a:endParaRPr lang="de-DE" dirty="0">
              <a:solidFill>
                <a:schemeClr val="tx2"/>
              </a:solidFill>
              <a:cs typeface="Arial"/>
            </a:endParaRPr>
          </a:p>
          <a:p>
            <a:r>
              <a:rPr lang="de-DE" dirty="0"/>
              <a:t>E-MTAB-11011.processed.1</a:t>
            </a:r>
          </a:p>
          <a:p>
            <a:endParaRPr lang="de-DE" dirty="0"/>
          </a:p>
          <a:p>
            <a:r>
              <a:rPr lang="de-DE" dirty="0">
                <a:solidFill>
                  <a:schemeClr val="tx2"/>
                </a:solidFill>
              </a:rPr>
              <a:t>Counts (</a:t>
            </a:r>
            <a:r>
              <a:rPr lang="de-DE" dirty="0" err="1">
                <a:solidFill>
                  <a:schemeClr val="tx2"/>
                </a:solidFill>
              </a:rPr>
              <a:t>Pre-Processed</a:t>
            </a:r>
            <a:r>
              <a:rPr lang="de-DE" dirty="0">
                <a:solidFill>
                  <a:schemeClr val="tx2"/>
                </a:solidFill>
              </a:rPr>
              <a:t>)</a:t>
            </a:r>
            <a:endParaRPr lang="de-DE" dirty="0">
              <a:solidFill>
                <a:schemeClr val="tx2"/>
              </a:solidFill>
              <a:cs typeface="Arial"/>
            </a:endParaRPr>
          </a:p>
          <a:p>
            <a:r>
              <a:rPr lang="de-DE" dirty="0" err="1"/>
              <a:t>pbmc.HD_gex_and_vdj.rds</a:t>
            </a:r>
            <a:endParaRPr lang="de-DE" dirty="0"/>
          </a:p>
          <a:p>
            <a:r>
              <a:rPr lang="de-DE" dirty="0"/>
              <a:t>pbmc.active.2.5.3.8_gex_and_vdj.rds</a:t>
            </a:r>
          </a:p>
          <a:p>
            <a:r>
              <a:rPr lang="de-DE" dirty="0"/>
              <a:t>pbmc.recovered.14.16.26_gex_and_vdj.rds</a:t>
            </a:r>
          </a:p>
        </p:txBody>
      </p:sp>
      <p:sp>
        <p:nvSpPr>
          <p:cNvPr id="7" name="Rechteck 6"/>
          <p:cNvSpPr/>
          <p:nvPr/>
        </p:nvSpPr>
        <p:spPr>
          <a:xfrm>
            <a:off x="371302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Schultheiß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, Christoph, et al. "Maturation trajectories and transcriptional landscape of </a:t>
            </a:r>
          </a:p>
          <a:p>
            <a:r>
              <a:rPr lang="en-US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plasmablasts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 and autoreactive B cells in COVID-19." </a:t>
            </a:r>
            <a:r>
              <a:rPr lang="en-US" sz="800" i="1" dirty="0" err="1">
                <a:solidFill>
                  <a:srgbClr val="222222"/>
                </a:solidFill>
                <a:latin typeface="Arial" panose="020B0604020202020204" pitchFamily="34" charset="0"/>
              </a:rPr>
              <a:t>Iscience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24.11 (2021): 103325.</a:t>
            </a:r>
            <a:endParaRPr lang="de-DE" sz="800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049ECA8B-B74B-861E-519D-D120B5BD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84" y="2425981"/>
            <a:ext cx="6138440" cy="32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CB0A3A1-6E83-6836-FDA8-083A5DFB0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b="0" dirty="0" err="1">
                <a:cs typeface="Arial"/>
              </a:rPr>
              <a:t>SingleCellExperiment</a:t>
            </a:r>
            <a:r>
              <a:rPr lang="de-DE" sz="2800" b="0" dirty="0">
                <a:cs typeface="Arial"/>
              </a:rPr>
              <a:t> Class (</a:t>
            </a:r>
            <a:r>
              <a:rPr lang="de-DE" sz="2800" b="0" dirty="0" err="1">
                <a:cs typeface="Arial"/>
              </a:rPr>
              <a:t>Bioconductor</a:t>
            </a:r>
            <a:r>
              <a:rPr lang="de-DE" sz="2800" b="0" dirty="0">
                <a:cs typeface="Arial"/>
              </a:rPr>
              <a:t>)</a:t>
            </a:r>
            <a:endParaRPr lang="de-DE" sz="2800" dirty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B33F8-7BAB-00D5-A09D-3281D5C10E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911" y="6227845"/>
            <a:ext cx="11161314" cy="928077"/>
          </a:xfrm>
        </p:spPr>
        <p:txBody>
          <a:bodyPr/>
          <a:lstStyle/>
          <a:p>
            <a:pPr rtl="0"/>
            <a:r>
              <a:rPr lang="en-US" sz="900" b="0" dirty="0">
                <a:solidFill>
                  <a:schemeClr val="tx1"/>
                </a:solidFill>
                <a:latin typeface="Arial"/>
                <a:ea typeface="Segoe UI"/>
                <a:cs typeface="Segoe UI"/>
              </a:rPr>
              <a:t>Amezquita, Robert A., et al. "Orchestrating single-cell analysis with Bioconductor." ​</a:t>
            </a:r>
          </a:p>
          <a:p>
            <a:pPr rtl="0"/>
            <a:r>
              <a:rPr lang="en-US" sz="900" b="0" i="1" dirty="0">
                <a:solidFill>
                  <a:schemeClr val="tx1"/>
                </a:solidFill>
                <a:latin typeface="Arial"/>
                <a:ea typeface="Segoe UI"/>
                <a:cs typeface="Segoe UI"/>
              </a:rPr>
              <a:t>Nature methods</a:t>
            </a:r>
            <a:r>
              <a:rPr lang="en-US" sz="900" b="0" dirty="0">
                <a:solidFill>
                  <a:schemeClr val="tx1"/>
                </a:solidFill>
                <a:latin typeface="Arial"/>
                <a:ea typeface="Segoe UI"/>
                <a:cs typeface="Segoe UI"/>
              </a:rPr>
              <a:t> 17.2 (2020): 137-145.</a:t>
            </a:r>
            <a:endParaRPr lang="de-DE" sz="900" b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F3A15F-6271-2976-D8DB-EA72D9560E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B91705-0755-C7B9-7A7E-E561CB72A7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91503" y="1433878"/>
            <a:ext cx="3165137" cy="4874850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de-DE" b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Slots</a:t>
            </a:r>
            <a:endParaRPr lang="de-DE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Assays</a:t>
            </a:r>
            <a:r>
              <a:rPr lang="de-DE" dirty="0">
                <a:cs typeface="Arial"/>
              </a:rPr>
              <a:t>: Primäre Daten (Matrix mit Seq.-Counts).</a:t>
            </a:r>
          </a:p>
          <a:p>
            <a:endParaRPr lang="de-DE" dirty="0">
              <a:cs typeface="Arial"/>
            </a:endParaRPr>
          </a:p>
          <a:p>
            <a:r>
              <a:rPr lang="de-DE" dirty="0" err="1">
                <a:solidFill>
                  <a:srgbClr val="00B050"/>
                </a:solidFill>
                <a:cs typeface="Arial"/>
              </a:rPr>
              <a:t>rowData</a:t>
            </a:r>
            <a:r>
              <a:rPr lang="de-DE" dirty="0">
                <a:cs typeface="Arial"/>
              </a:rPr>
              <a:t>: Information zu den Genen (Reihen des Assays)</a:t>
            </a:r>
          </a:p>
          <a:p>
            <a:endParaRPr lang="de-DE" dirty="0">
              <a:cs typeface="Arial"/>
            </a:endParaRPr>
          </a:p>
          <a:p>
            <a:r>
              <a:rPr lang="de-DE" dirty="0" err="1">
                <a:solidFill>
                  <a:schemeClr val="accent6">
                    <a:lumMod val="75000"/>
                  </a:schemeClr>
                </a:solidFill>
                <a:cs typeface="Arial"/>
              </a:rPr>
              <a:t>ColData</a:t>
            </a:r>
            <a:r>
              <a:rPr lang="de-DE" dirty="0">
                <a:cs typeface="Arial"/>
              </a:rPr>
              <a:t>: Information zu den Zellen (Spalten des Assays).</a:t>
            </a:r>
          </a:p>
          <a:p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Besonderheiten:</a:t>
            </a:r>
          </a:p>
          <a:p>
            <a:r>
              <a:rPr lang="de-DE" dirty="0" err="1">
                <a:solidFill>
                  <a:srgbClr val="7030A0"/>
                </a:solidFill>
                <a:cs typeface="Arial"/>
              </a:rPr>
              <a:t>reducedDims</a:t>
            </a:r>
            <a:r>
              <a:rPr lang="de-DE" dirty="0">
                <a:cs typeface="Arial"/>
              </a:rPr>
              <a:t>: dimensionale Reduktionen.</a:t>
            </a:r>
          </a:p>
          <a:p>
            <a:r>
              <a:rPr lang="de-DE" dirty="0">
                <a:solidFill>
                  <a:srgbClr val="FF0000"/>
                </a:solidFill>
                <a:cs typeface="Arial"/>
              </a:rPr>
              <a:t>Alternative Experimente</a:t>
            </a:r>
          </a:p>
          <a:p>
            <a:endParaRPr lang="de-DE" dirty="0">
              <a:cs typeface="Arial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D10E3BF-BBB7-DF13-3AF5-AE84A5AA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1234746"/>
            <a:ext cx="8077198" cy="43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0A8A10-EF9A-02EA-B5B3-BC0EAB0E7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Seurat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8FF23-CE58-3082-741E-2EA3C2A00F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081C62-9E65-F6D1-3870-7B816C249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6313" y="6594257"/>
            <a:ext cx="10081011" cy="10552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900" dirty="0">
                <a:ea typeface="+mn-lt"/>
                <a:cs typeface="+mn-lt"/>
              </a:rPr>
              <a:t>https://github.com/satijalab/seurat/wiki/Assay (Letzter Zugriff: 23.05.2022, 13:50)</a:t>
            </a:r>
            <a:endParaRPr lang="de-DE" sz="900" dirty="0"/>
          </a:p>
        </p:txBody>
      </p:sp>
      <p:pic>
        <p:nvPicPr>
          <p:cNvPr id="6" name="Grafik 6" descr="Ein Bild, das Text, Screenshot, Monitor, Bildschirm enthält.&#10;&#10;Beschreibung automatisch generiert.">
            <a:extLst>
              <a:ext uri="{FF2B5EF4-FFF2-40B4-BE49-F238E27FC236}">
                <a16:creationId xmlns:a16="http://schemas.microsoft.com/office/drawing/2014/main" id="{C483395C-3033-E108-7389-A6FF19C3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1319566"/>
            <a:ext cx="5627225" cy="4141705"/>
          </a:xfrm>
          <a:prstGeom prst="rect">
            <a:avLst/>
          </a:prstGeom>
        </p:spPr>
      </p:pic>
      <p:pic>
        <p:nvPicPr>
          <p:cNvPr id="7" name="Grafik 7" descr="Ein Bild, das Text, Screenshot, schwarz, Bildschirm enthält.&#10;&#10;Beschreibung automatisch generiert.">
            <a:extLst>
              <a:ext uri="{FF2B5EF4-FFF2-40B4-BE49-F238E27FC236}">
                <a16:creationId xmlns:a16="http://schemas.microsoft.com/office/drawing/2014/main" id="{45848B9D-568F-F0DA-6937-0A3F7DCA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8" y="1317297"/>
            <a:ext cx="5337857" cy="26222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5789B6-D3BA-3A67-5868-7854BC9ADA93}"/>
              </a:ext>
            </a:extLst>
          </p:cNvPr>
          <p:cNvSpPr txBox="1"/>
          <p:nvPr/>
        </p:nvSpPr>
        <p:spPr>
          <a:xfrm>
            <a:off x="7174375" y="12905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solidFill>
                  <a:srgbClr val="FF0000"/>
                </a:solidFill>
              </a:rPr>
              <a:t>Assays</a:t>
            </a:r>
          </a:p>
        </p:txBody>
      </p:sp>
    </p:spTree>
    <p:extLst>
      <p:ext uri="{BB962C8B-B14F-4D97-AF65-F5344CB8AC3E}">
        <p14:creationId xmlns:p14="http://schemas.microsoft.com/office/powerpoint/2010/main" val="410907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/>
              <a:t>Basic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13" y="1281642"/>
            <a:ext cx="4480569" cy="508102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79614" y="652035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Amezquita</a:t>
            </a:r>
            <a:r>
              <a:rPr lang="en-US" sz="800" dirty="0"/>
              <a:t>, Robert A., et al. "Orchestrating single-cell analysis with Bioconductor." </a:t>
            </a:r>
          </a:p>
          <a:p>
            <a:r>
              <a:rPr lang="en-US" sz="800" i="1" dirty="0"/>
              <a:t>Nature methods</a:t>
            </a:r>
            <a:r>
              <a:rPr lang="en-US" sz="800" dirty="0"/>
              <a:t> 17.2 (2020): 137-145.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677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41FB19-0C11-9B13-3F7E-F18043026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Packages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C388D-2F40-F24C-1A10-9B8DEB117D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993C22-18A2-BBAB-FBD4-B67EA41BE9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3554" y="1713599"/>
            <a:ext cx="11161314" cy="3379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("Seurat")</a:t>
            </a:r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</a:t>
            </a:r>
            <a:r>
              <a:rPr lang="de-DE" dirty="0" err="1">
                <a:ea typeface="+mn-lt"/>
                <a:cs typeface="+mn-lt"/>
              </a:rPr>
              <a:t>celldex</a:t>
            </a:r>
            <a:r>
              <a:rPr lang="de-DE" dirty="0">
                <a:ea typeface="+mn-lt"/>
                <a:cs typeface="+mn-lt"/>
              </a:rPr>
              <a:t>")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</a:t>
            </a:r>
            <a:r>
              <a:rPr lang="de-DE" dirty="0" err="1">
                <a:ea typeface="+mn-lt"/>
                <a:cs typeface="+mn-lt"/>
              </a:rPr>
              <a:t>SingleR</a:t>
            </a:r>
            <a:r>
              <a:rPr lang="de-DE" dirty="0">
                <a:ea typeface="+mn-lt"/>
                <a:cs typeface="+mn-lt"/>
              </a:rPr>
              <a:t>")</a:t>
            </a:r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</a:t>
            </a:r>
            <a:r>
              <a:rPr lang="de-DE" dirty="0" err="1">
                <a:ea typeface="+mn-lt"/>
                <a:cs typeface="+mn-lt"/>
              </a:rPr>
              <a:t>biomaRt</a:t>
            </a:r>
            <a:r>
              <a:rPr lang="de-DE" dirty="0">
                <a:ea typeface="+mn-lt"/>
                <a:cs typeface="+mn-lt"/>
              </a:rPr>
              <a:t>")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</a:t>
            </a:r>
            <a:r>
              <a:rPr lang="de-DE" dirty="0" err="1">
                <a:ea typeface="+mn-lt"/>
                <a:cs typeface="+mn-lt"/>
              </a:rPr>
              <a:t>clusterProfiler</a:t>
            </a:r>
            <a:r>
              <a:rPr lang="de-DE" dirty="0">
                <a:ea typeface="+mn-lt"/>
                <a:cs typeface="+mn-lt"/>
              </a:rPr>
              <a:t>")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</a:t>
            </a:r>
            <a:r>
              <a:rPr lang="de-DE" dirty="0" err="1">
                <a:ea typeface="+mn-lt"/>
                <a:cs typeface="+mn-lt"/>
              </a:rPr>
              <a:t>org.Hs.eg.db</a:t>
            </a:r>
            <a:r>
              <a:rPr lang="de-DE" dirty="0">
                <a:ea typeface="+mn-lt"/>
                <a:cs typeface="+mn-lt"/>
              </a:rPr>
              <a:t>")</a:t>
            </a:r>
          </a:p>
          <a:p>
            <a:endParaRPr lang="de-DE" dirty="0">
              <a:cs typeface="Arial"/>
            </a:endParaRPr>
          </a:p>
          <a:p>
            <a:r>
              <a:rPr lang="de-DE" dirty="0" err="1">
                <a:solidFill>
                  <a:srgbClr val="00B0F0"/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("</a:t>
            </a:r>
            <a:r>
              <a:rPr lang="de-DE" dirty="0" err="1">
                <a:ea typeface="+mn-lt"/>
                <a:cs typeface="+mn-lt"/>
              </a:rPr>
              <a:t>SingleCellExperiment</a:t>
            </a:r>
            <a:r>
              <a:rPr lang="de-DE" dirty="0">
                <a:ea typeface="+mn-lt"/>
                <a:cs typeface="+mn-lt"/>
              </a:rPr>
              <a:t>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12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E184C1-CB42-09AB-941C-9E80E0951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Import in R</a:t>
            </a:r>
            <a:endParaRPr lang="de-DE" sz="2800" dirty="0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B7C1-70F0-B2CD-5153-A7ECFFD605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E40B1F-F70D-8CA3-EF22-DF6763C7E9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0289" y="1221676"/>
            <a:ext cx="11296351" cy="50870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u="sng" dirty="0">
                <a:cs typeface="Arial"/>
              </a:rPr>
              <a:t>Daten importieren</a:t>
            </a:r>
          </a:p>
          <a:p>
            <a:r>
              <a:rPr lang="de-DE" dirty="0" err="1">
                <a:cs typeface="Arial"/>
              </a:rPr>
              <a:t>readSparseCounts</a:t>
            </a:r>
            <a:r>
              <a:rPr lang="de-DE" dirty="0">
                <a:cs typeface="Arial"/>
              </a:rPr>
              <a:t>(): </a:t>
            </a:r>
            <a:r>
              <a:rPr lang="de-DE" i="1" dirty="0" err="1">
                <a:cs typeface="Arial"/>
              </a:rPr>
              <a:t>scuttle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read10xCounts(): </a:t>
            </a:r>
            <a:r>
              <a:rPr lang="de-DE" i="1" dirty="0" err="1">
                <a:cs typeface="Arial"/>
              </a:rPr>
              <a:t>DropletUtils</a:t>
            </a:r>
            <a:r>
              <a:rPr lang="de-DE" i="1" dirty="0">
                <a:cs typeface="Arial"/>
              </a:rPr>
              <a:t> </a:t>
            </a:r>
            <a:r>
              <a:rPr lang="de-DE" dirty="0" err="1">
                <a:cs typeface="Arial"/>
              </a:rPr>
              <a:t>package</a:t>
            </a:r>
            <a:endParaRPr lang="de-DE" dirty="0">
              <a:cs typeface="Arial"/>
            </a:endParaRPr>
          </a:p>
          <a:p>
            <a:r>
              <a:rPr lang="de-DE" dirty="0" err="1">
                <a:cs typeface="Arial"/>
              </a:rPr>
              <a:t>readRDS</a:t>
            </a:r>
            <a:r>
              <a:rPr lang="de-DE" dirty="0">
                <a:cs typeface="Arial"/>
              </a:rPr>
              <a:t>()</a:t>
            </a:r>
          </a:p>
          <a:p>
            <a:r>
              <a:rPr lang="de-DE" dirty="0">
                <a:cs typeface="Arial"/>
              </a:rPr>
              <a:t>readH5AD(): </a:t>
            </a:r>
            <a:r>
              <a:rPr lang="de-DE" i="1" dirty="0" err="1">
                <a:cs typeface="Arial"/>
              </a:rPr>
              <a:t>zellkonverter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</a:p>
          <a:p>
            <a:endParaRPr lang="de-DE" dirty="0">
              <a:cs typeface="Arial"/>
            </a:endParaRPr>
          </a:p>
          <a:p>
            <a:r>
              <a:rPr lang="de-DE" u="sng" dirty="0">
                <a:cs typeface="Arial"/>
              </a:rPr>
              <a:t>Erschaffen eines </a:t>
            </a:r>
            <a:r>
              <a:rPr lang="de-DE" u="sng" dirty="0" err="1">
                <a:cs typeface="Arial"/>
              </a:rPr>
              <a:t>sce</a:t>
            </a:r>
            <a:r>
              <a:rPr lang="de-DE" u="sng" dirty="0">
                <a:cs typeface="Arial"/>
              </a:rPr>
              <a:t>-Objektes oder Seurat-Objektes </a:t>
            </a:r>
          </a:p>
          <a:p>
            <a:r>
              <a:rPr lang="de-DE" dirty="0" err="1">
                <a:cs typeface="Arial"/>
              </a:rPr>
              <a:t>SingleCellExperiment</a:t>
            </a:r>
            <a:r>
              <a:rPr lang="de-DE" dirty="0">
                <a:cs typeface="Arial"/>
              </a:rPr>
              <a:t>():</a:t>
            </a:r>
            <a:r>
              <a:rPr lang="de-DE" i="1" dirty="0" err="1">
                <a:cs typeface="Arial"/>
              </a:rPr>
              <a:t>SingleCellExperiment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</a:p>
          <a:p>
            <a:r>
              <a:rPr lang="de-DE" dirty="0" err="1">
                <a:cs typeface="Arial"/>
              </a:rPr>
              <a:t>as.SingleCellExperiment</a:t>
            </a:r>
            <a:r>
              <a:rPr lang="de-DE" dirty="0">
                <a:cs typeface="Arial"/>
              </a:rPr>
              <a:t>(): </a:t>
            </a:r>
            <a:r>
              <a:rPr lang="de-DE" i="1" dirty="0">
                <a:cs typeface="Arial"/>
              </a:rPr>
              <a:t>Seurat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  <a:endParaRPr lang="de-DE" dirty="0">
              <a:cs typeface="Arial"/>
            </a:endParaRPr>
          </a:p>
          <a:p>
            <a:r>
              <a:rPr lang="de-DE" dirty="0" err="1">
                <a:cs typeface="Arial"/>
              </a:rPr>
              <a:t>As.Seurat</a:t>
            </a:r>
            <a:r>
              <a:rPr lang="de-DE" dirty="0">
                <a:cs typeface="Arial"/>
              </a:rPr>
              <a:t>: </a:t>
            </a:r>
            <a:r>
              <a:rPr lang="de-DE" i="1" dirty="0">
                <a:cs typeface="Arial"/>
              </a:rPr>
              <a:t>Seurat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</a:p>
          <a:p>
            <a:endParaRPr lang="de-DE" dirty="0">
              <a:cs typeface="Arial"/>
            </a:endParaRPr>
          </a:p>
          <a:p>
            <a:r>
              <a:rPr lang="de-DE" u="sng" dirty="0">
                <a:cs typeface="Arial"/>
              </a:rPr>
              <a:t>Datenzugriff</a:t>
            </a:r>
          </a:p>
          <a:p>
            <a:r>
              <a:rPr lang="de-DE" dirty="0">
                <a:cs typeface="Arial"/>
              </a:rPr>
              <a:t>Counts(</a:t>
            </a:r>
            <a:r>
              <a:rPr lang="de-DE" dirty="0" err="1">
                <a:cs typeface="Arial"/>
              </a:rPr>
              <a:t>sce</a:t>
            </a:r>
            <a:r>
              <a:rPr lang="de-DE" dirty="0">
                <a:cs typeface="Arial"/>
              </a:rPr>
              <a:t>),</a:t>
            </a:r>
            <a:r>
              <a:rPr lang="de-DE" dirty="0" err="1">
                <a:cs typeface="Arial"/>
              </a:rPr>
              <a:t>assay</a:t>
            </a:r>
            <a:r>
              <a:rPr lang="de-DE" dirty="0">
                <a:cs typeface="Arial"/>
              </a:rPr>
              <a:t>(</a:t>
            </a:r>
            <a:r>
              <a:rPr lang="de-DE" dirty="0" err="1">
                <a:cs typeface="Arial"/>
              </a:rPr>
              <a:t>sce</a:t>
            </a:r>
            <a:r>
              <a:rPr lang="de-DE" dirty="0">
                <a:cs typeface="Arial"/>
              </a:rPr>
              <a:t>,"</a:t>
            </a:r>
            <a:r>
              <a:rPr lang="de-DE" dirty="0" err="1">
                <a:cs typeface="Arial"/>
              </a:rPr>
              <a:t>counts</a:t>
            </a:r>
            <a:r>
              <a:rPr lang="de-DE" dirty="0">
                <a:cs typeface="Arial"/>
              </a:rPr>
              <a:t>"),</a:t>
            </a:r>
            <a:r>
              <a:rPr lang="de-DE" dirty="0" err="1">
                <a:cs typeface="Arial"/>
              </a:rPr>
              <a:t>assays</a:t>
            </a:r>
            <a:r>
              <a:rPr lang="de-DE" dirty="0">
                <a:cs typeface="Arial"/>
              </a:rPr>
              <a:t>(</a:t>
            </a:r>
            <a:r>
              <a:rPr lang="de-DE" dirty="0" err="1">
                <a:cs typeface="Arial"/>
              </a:rPr>
              <a:t>sce</a:t>
            </a:r>
            <a:r>
              <a:rPr lang="de-DE" dirty="0">
                <a:cs typeface="Arial"/>
              </a:rPr>
              <a:t>)</a:t>
            </a:r>
          </a:p>
          <a:p>
            <a:endParaRPr lang="de-DE" dirty="0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32A46E-1B9E-5187-6C39-C43C13E53E96}"/>
              </a:ext>
            </a:extLst>
          </p:cNvPr>
          <p:cNvSpPr txBox="1"/>
          <p:nvPr/>
        </p:nvSpPr>
        <p:spPr>
          <a:xfrm>
            <a:off x="287438" y="6489538"/>
            <a:ext cx="7238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 err="1">
                <a:ea typeface="+mn-lt"/>
                <a:cs typeface="+mn-lt"/>
              </a:rPr>
              <a:t>Amezquita</a:t>
            </a:r>
            <a:r>
              <a:rPr lang="de-DE" sz="900" dirty="0">
                <a:ea typeface="+mn-lt"/>
                <a:cs typeface="+mn-lt"/>
              </a:rPr>
              <a:t>, Robert A., et al. "</a:t>
            </a:r>
            <a:r>
              <a:rPr lang="de-DE" sz="900" dirty="0" err="1">
                <a:ea typeface="+mn-lt"/>
                <a:cs typeface="+mn-lt"/>
              </a:rPr>
              <a:t>Orchestrating</a:t>
            </a:r>
            <a:r>
              <a:rPr lang="de-DE" sz="900" dirty="0">
                <a:ea typeface="+mn-lt"/>
                <a:cs typeface="+mn-lt"/>
              </a:rPr>
              <a:t> single-</a:t>
            </a:r>
            <a:r>
              <a:rPr lang="de-DE" sz="900" dirty="0" err="1">
                <a:ea typeface="+mn-lt"/>
                <a:cs typeface="+mn-lt"/>
              </a:rPr>
              <a:t>cell</a:t>
            </a:r>
            <a:r>
              <a:rPr lang="de-DE" sz="900" dirty="0">
                <a:ea typeface="+mn-lt"/>
                <a:cs typeface="+mn-lt"/>
              </a:rPr>
              <a:t> </a:t>
            </a:r>
            <a:r>
              <a:rPr lang="de-DE" sz="900" dirty="0" err="1">
                <a:ea typeface="+mn-lt"/>
                <a:cs typeface="+mn-lt"/>
              </a:rPr>
              <a:t>analysis</a:t>
            </a:r>
            <a:r>
              <a:rPr lang="de-DE" sz="900" dirty="0">
                <a:ea typeface="+mn-lt"/>
                <a:cs typeface="+mn-lt"/>
              </a:rPr>
              <a:t> </a:t>
            </a:r>
            <a:r>
              <a:rPr lang="de-DE" sz="900" dirty="0" err="1">
                <a:ea typeface="+mn-lt"/>
                <a:cs typeface="+mn-lt"/>
              </a:rPr>
              <a:t>with</a:t>
            </a:r>
            <a:r>
              <a:rPr lang="de-DE" sz="900" dirty="0">
                <a:ea typeface="+mn-lt"/>
                <a:cs typeface="+mn-lt"/>
              </a:rPr>
              <a:t> </a:t>
            </a:r>
            <a:r>
              <a:rPr lang="de-DE" sz="900" dirty="0" err="1">
                <a:ea typeface="+mn-lt"/>
                <a:cs typeface="+mn-lt"/>
              </a:rPr>
              <a:t>Bioconductor</a:t>
            </a:r>
            <a:r>
              <a:rPr lang="de-DE" sz="900" dirty="0">
                <a:ea typeface="+mn-lt"/>
                <a:cs typeface="+mn-lt"/>
              </a:rPr>
              <a:t>." </a:t>
            </a:r>
            <a:endParaRPr lang="de-DE" sz="900">
              <a:cs typeface="Arial"/>
            </a:endParaRPr>
          </a:p>
          <a:p>
            <a:r>
              <a:rPr lang="de-DE" sz="900" dirty="0">
                <a:ea typeface="+mn-lt"/>
                <a:cs typeface="+mn-lt"/>
              </a:rPr>
              <a:t>Nature </a:t>
            </a:r>
            <a:r>
              <a:rPr lang="de-DE" sz="900" dirty="0" err="1">
                <a:ea typeface="+mn-lt"/>
                <a:cs typeface="+mn-lt"/>
              </a:rPr>
              <a:t>methods</a:t>
            </a:r>
            <a:r>
              <a:rPr lang="de-DE" sz="900" dirty="0">
                <a:ea typeface="+mn-lt"/>
                <a:cs typeface="+mn-lt"/>
              </a:rPr>
              <a:t> 17.2 (2020): 137-145</a:t>
            </a:r>
            <a:endParaRPr lang="de-DE" sz="900" dirty="0"/>
          </a:p>
        </p:txBody>
      </p:sp>
      <p:pic>
        <p:nvPicPr>
          <p:cNvPr id="3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209EF804-BC55-CE3D-F483-DF731428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89" y="1645687"/>
            <a:ext cx="4739833" cy="33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2FAB948-F24D-F17F-0252-FDDD6998E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Quality Control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52A00A-72CE-DD30-C16E-77FC0D7EB00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CE7422-C057-F540-EB8C-2BEC1E0377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289194"/>
            <a:ext cx="5065316" cy="3370142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r>
              <a:rPr lang="de-DE" u="sng" dirty="0">
                <a:cs typeface="Arial"/>
              </a:rPr>
              <a:t>Motivation</a:t>
            </a:r>
            <a:endParaRPr lang="de-DE" u="sng" dirty="0">
              <a:solidFill>
                <a:srgbClr val="FF0000"/>
              </a:solidFill>
              <a:cs typeface="Arial"/>
            </a:endParaRPr>
          </a:p>
          <a:p>
            <a:r>
              <a:rPr lang="de-DE" dirty="0">
                <a:cs typeface="Arial"/>
              </a:rPr>
              <a:t>Finden und Entfernen von </a:t>
            </a:r>
            <a:r>
              <a:rPr lang="de-DE" dirty="0" err="1">
                <a:solidFill>
                  <a:srgbClr val="FF0000"/>
                </a:solidFill>
                <a:cs typeface="Arial"/>
              </a:rPr>
              <a:t>low</a:t>
            </a:r>
            <a:r>
              <a:rPr lang="de-DE" dirty="0">
                <a:solidFill>
                  <a:srgbClr val="FF0000"/>
                </a:solidFill>
                <a:cs typeface="Arial"/>
              </a:rPr>
              <a:t>-quality </a:t>
            </a:r>
            <a:r>
              <a:rPr lang="de-DE" dirty="0" err="1">
                <a:solidFill>
                  <a:srgbClr val="FF0000"/>
                </a:solidFill>
                <a:cs typeface="Arial"/>
              </a:rPr>
              <a:t>libraries</a:t>
            </a:r>
            <a:endParaRPr lang="de-DE" dirty="0">
              <a:solidFill>
                <a:srgbClr val="FF0000"/>
              </a:solidFill>
              <a:cs typeface="Arial"/>
            </a:endParaRPr>
          </a:p>
          <a:p>
            <a:endParaRPr lang="de-DE" u="sng" dirty="0">
              <a:solidFill>
                <a:srgbClr val="FF0000"/>
              </a:solidFill>
              <a:cs typeface="Arial"/>
            </a:endParaRPr>
          </a:p>
          <a:p>
            <a:r>
              <a:rPr lang="de-DE" u="sng" dirty="0">
                <a:cs typeface="Arial"/>
              </a:rPr>
              <a:t>Gründe für Low-quality Libraries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Zellschäden (Mitochondriale RNA "</a:t>
            </a:r>
            <a:r>
              <a:rPr lang="de-DE" dirty="0">
                <a:solidFill>
                  <a:srgbClr val="00B050"/>
                </a:solidFill>
                <a:cs typeface="Arial"/>
              </a:rPr>
              <a:t>↑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"</a:t>
            </a:r>
            <a:r>
              <a:rPr lang="de-DE" dirty="0">
                <a:solidFill>
                  <a:srgbClr val="000000"/>
                </a:solidFill>
                <a:cs typeface="Arial"/>
              </a:rPr>
              <a:t>,endogene RNA</a:t>
            </a:r>
            <a:r>
              <a:rPr lang="de-DE" dirty="0">
                <a:solidFill>
                  <a:srgbClr val="FF0000"/>
                </a:solidFill>
                <a:cs typeface="Arial"/>
              </a:rPr>
              <a:t>↓</a:t>
            </a:r>
            <a:r>
              <a:rPr lang="de-DE" dirty="0">
                <a:solidFill>
                  <a:srgbClr val="000000"/>
                </a:solidFill>
                <a:cs typeface="Arial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Fehler in der Reverse Transkriptase oder PCR-Amplifikation</a:t>
            </a:r>
          </a:p>
          <a:p>
            <a:endParaRPr lang="de-DE" dirty="0">
              <a:solidFill>
                <a:srgbClr val="000000"/>
              </a:solidFill>
              <a:cs typeface="Arial"/>
            </a:endParaRPr>
          </a:p>
          <a:p>
            <a:r>
              <a:rPr lang="de-DE" u="sng" dirty="0">
                <a:solidFill>
                  <a:srgbClr val="000000"/>
                </a:solidFill>
                <a:cs typeface="Arial"/>
              </a:rPr>
              <a:t>Wie beeinflussen Sie die Analyse?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Bilden eigene </a:t>
            </a:r>
            <a:r>
              <a:rPr lang="de-DE" dirty="0">
                <a:solidFill>
                  <a:srgbClr val="7030A0"/>
                </a:solidFill>
                <a:cs typeface="Arial"/>
              </a:rPr>
              <a:t>Cluster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Clustern verschiedene Zelltypen zusammen (induzierte Expressionsprofile)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Einfluss auf </a:t>
            </a:r>
            <a:r>
              <a:rPr lang="de-DE" dirty="0">
                <a:solidFill>
                  <a:srgbClr val="7030A0"/>
                </a:solidFill>
                <a:cs typeface="Arial"/>
              </a:rPr>
              <a:t>PCA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103E17-8E1F-C950-E022-3FA39286ADF5}"/>
              </a:ext>
            </a:extLst>
          </p:cNvPr>
          <p:cNvSpPr txBox="1"/>
          <p:nvPr/>
        </p:nvSpPr>
        <p:spPr>
          <a:xfrm>
            <a:off x="364603" y="6518475"/>
            <a:ext cx="4450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 err="1"/>
              <a:t>Amezquita</a:t>
            </a:r>
            <a:r>
              <a:rPr lang="de-DE" sz="900" dirty="0"/>
              <a:t>, Robert A., et al. "</a:t>
            </a:r>
            <a:r>
              <a:rPr lang="de-DE" sz="900" dirty="0" err="1"/>
              <a:t>Orchestrating</a:t>
            </a:r>
            <a:r>
              <a:rPr lang="de-DE" sz="900" dirty="0"/>
              <a:t> single-</a:t>
            </a:r>
            <a:r>
              <a:rPr lang="de-DE" sz="900" dirty="0" err="1"/>
              <a:t>cell</a:t>
            </a:r>
            <a:r>
              <a:rPr lang="de-DE" sz="900" dirty="0"/>
              <a:t> </a:t>
            </a:r>
            <a:r>
              <a:rPr lang="de-DE" sz="900" dirty="0" err="1"/>
              <a:t>analysis</a:t>
            </a:r>
            <a:r>
              <a:rPr lang="de-DE" sz="900" dirty="0"/>
              <a:t> </a:t>
            </a:r>
            <a:r>
              <a:rPr lang="de-DE" sz="900" dirty="0" err="1"/>
              <a:t>with</a:t>
            </a:r>
            <a:r>
              <a:rPr lang="de-DE" sz="900" dirty="0"/>
              <a:t> </a:t>
            </a:r>
            <a:r>
              <a:rPr lang="de-DE" sz="900" dirty="0" err="1"/>
              <a:t>Bioconductor</a:t>
            </a:r>
            <a:r>
              <a:rPr lang="de-DE" sz="900" dirty="0"/>
              <a:t>." </a:t>
            </a:r>
            <a:endParaRPr lang="de-DE" sz="900" dirty="0">
              <a:ea typeface="+mn-lt"/>
              <a:cs typeface="+mn-lt"/>
            </a:endParaRPr>
          </a:p>
          <a:p>
            <a:r>
              <a:rPr lang="de-DE" sz="900" dirty="0"/>
              <a:t>Nature </a:t>
            </a:r>
            <a:r>
              <a:rPr lang="de-DE" sz="900" dirty="0" err="1"/>
              <a:t>methods</a:t>
            </a:r>
            <a:r>
              <a:rPr lang="de-DE" sz="900" dirty="0"/>
              <a:t> 17.2 (2020): 137-145</a:t>
            </a:r>
            <a:endParaRPr lang="de-DE" sz="900" dirty="0"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249026-42B6-67E0-F6E5-24949CC0EB1D}"/>
              </a:ext>
            </a:extLst>
          </p:cNvPr>
          <p:cNvSpPr txBox="1"/>
          <p:nvPr/>
        </p:nvSpPr>
        <p:spPr>
          <a:xfrm>
            <a:off x="8233579" y="65166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>
                <a:ea typeface="+mn-lt"/>
                <a:cs typeface="+mn-lt"/>
              </a:rPr>
              <a:t>https://satijalab.org/seurat/articles/pbmc3k_tutorial.html Letzter Zugriff: 23.05.22 17:28</a:t>
            </a:r>
            <a:endParaRPr lang="de-DE" sz="9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1416E3-CF0F-EA62-BBFD-AF92EBEE5241}"/>
              </a:ext>
            </a:extLst>
          </p:cNvPr>
          <p:cNvSpPr txBox="1"/>
          <p:nvPr/>
        </p:nvSpPr>
        <p:spPr>
          <a:xfrm>
            <a:off x="553897" y="4701491"/>
            <a:ext cx="46047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u="sng" dirty="0"/>
              <a:t>QC-</a:t>
            </a:r>
            <a:r>
              <a:rPr lang="de-DE" u="sng" dirty="0" err="1"/>
              <a:t>Metrics</a:t>
            </a:r>
            <a:endParaRPr lang="de-DE" u="sng" dirty="0" err="1">
              <a:cs typeface="Arial"/>
            </a:endParaRPr>
          </a:p>
          <a:p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-Anzahl einzigartiger Gene pro Zelle</a:t>
            </a:r>
          </a:p>
          <a:p>
            <a:r>
              <a:rPr lang="de-DE" dirty="0">
                <a:cs typeface="Arial"/>
              </a:rPr>
              <a:t>-Spike-Ins</a:t>
            </a:r>
          </a:p>
          <a:p>
            <a:r>
              <a:rPr lang="de-DE" dirty="0">
                <a:cs typeface="Arial"/>
              </a:rPr>
              <a:t>-Anreicherung an </a:t>
            </a:r>
            <a:r>
              <a:rPr lang="de-DE" dirty="0" err="1">
                <a:cs typeface="Arial"/>
              </a:rPr>
              <a:t>mt</a:t>
            </a:r>
            <a:r>
              <a:rPr lang="de-DE" dirty="0">
                <a:cs typeface="Arial"/>
              </a:rPr>
              <a:t>-RNA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04B7D8-01A3-D855-5F3F-38460AF35694}"/>
              </a:ext>
            </a:extLst>
          </p:cNvPr>
          <p:cNvSpPr txBox="1"/>
          <p:nvPr/>
        </p:nvSpPr>
        <p:spPr>
          <a:xfrm>
            <a:off x="6096483" y="1379798"/>
            <a:ext cx="6022692" cy="423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u="sng" dirty="0"/>
              <a:t>Bsp. Aus Tutorial</a:t>
            </a:r>
            <a:endParaRPr lang="de-DE" sz="1100" u="sng" dirty="0">
              <a:cs typeface="Arial"/>
            </a:endParaRPr>
          </a:p>
          <a:p>
            <a:endParaRPr lang="de-DE" sz="1100" u="sng" dirty="0">
              <a:cs typeface="Arial"/>
            </a:endParaRPr>
          </a:p>
          <a:p>
            <a:r>
              <a:rPr lang="de-DE" sz="1100" dirty="0" err="1">
                <a:solidFill>
                  <a:srgbClr val="00B050"/>
                </a:solidFill>
                <a:latin typeface="Consolas"/>
                <a:cs typeface="Arial"/>
              </a:rPr>
              <a:t>pbmc</a:t>
            </a:r>
            <a:r>
              <a:rPr lang="de-DE" sz="1100" dirty="0">
                <a:latin typeface="Consolas"/>
                <a:cs typeface="Arial"/>
              </a:rPr>
              <a:t>[["</a:t>
            </a:r>
            <a:r>
              <a:rPr lang="de-DE" sz="1100" dirty="0">
                <a:solidFill>
                  <a:schemeClr val="accent6"/>
                </a:solidFill>
                <a:latin typeface="Consolas"/>
                <a:cs typeface="Arial"/>
              </a:rPr>
              <a:t>percent.mt</a:t>
            </a:r>
            <a:r>
              <a:rPr lang="de-DE" sz="1100" dirty="0">
                <a:latin typeface="Consolas"/>
                <a:cs typeface="Arial"/>
              </a:rPr>
              <a:t>"]] &lt;-</a:t>
            </a:r>
            <a:r>
              <a:rPr lang="de-DE" sz="1100" dirty="0" err="1">
                <a:solidFill>
                  <a:srgbClr val="FF0000"/>
                </a:solidFill>
                <a:latin typeface="Consolas"/>
                <a:cs typeface="Arial"/>
              </a:rPr>
              <a:t>PercentageFeatureSet</a:t>
            </a:r>
            <a:r>
              <a:rPr lang="de-DE" sz="1100" dirty="0">
                <a:latin typeface="Consolas"/>
                <a:cs typeface="Arial"/>
              </a:rPr>
              <a:t>(</a:t>
            </a:r>
            <a:r>
              <a:rPr lang="de-DE" sz="1100" dirty="0" err="1">
                <a:solidFill>
                  <a:srgbClr val="00B050"/>
                </a:solidFill>
                <a:latin typeface="Consolas"/>
                <a:cs typeface="Arial"/>
              </a:rPr>
              <a:t>pbmc</a:t>
            </a:r>
            <a:r>
              <a:rPr lang="de-DE" sz="1100" dirty="0">
                <a:latin typeface="Consolas"/>
                <a:cs typeface="Arial"/>
              </a:rPr>
              <a:t>, </a:t>
            </a:r>
            <a:r>
              <a:rPr lang="de-DE" sz="1100" dirty="0" err="1">
                <a:latin typeface="Consolas"/>
                <a:cs typeface="Arial"/>
              </a:rPr>
              <a:t>pattern</a:t>
            </a:r>
            <a:r>
              <a:rPr lang="de-DE" sz="1100" dirty="0">
                <a:latin typeface="Consolas"/>
                <a:cs typeface="Arial"/>
              </a:rPr>
              <a:t> = "</a:t>
            </a:r>
            <a:r>
              <a:rPr lang="de-DE" sz="1100" dirty="0">
                <a:solidFill>
                  <a:srgbClr val="00B0F0"/>
                </a:solidFill>
                <a:latin typeface="Consolas"/>
                <a:cs typeface="Arial"/>
              </a:rPr>
              <a:t>^MT-</a:t>
            </a:r>
            <a:r>
              <a:rPr lang="de-DE" sz="1100" dirty="0">
                <a:latin typeface="Consolas"/>
                <a:cs typeface="Arial"/>
              </a:rPr>
              <a:t>")</a:t>
            </a:r>
          </a:p>
          <a:p>
            <a:endParaRPr lang="de-DE" sz="1100" dirty="0">
              <a:latin typeface="Consolas"/>
              <a:cs typeface="Arial"/>
            </a:endParaRPr>
          </a:p>
          <a:p>
            <a:r>
              <a:rPr lang="de-DE" sz="1100" dirty="0">
                <a:latin typeface="Arial"/>
                <a:cs typeface="Arial"/>
              </a:rPr>
              <a:t>"</a:t>
            </a:r>
            <a:r>
              <a:rPr lang="de-DE" sz="1100" dirty="0">
                <a:ea typeface="+mn-lt"/>
                <a:cs typeface="+mn-lt"/>
              </a:rPr>
              <a:t>The </a:t>
            </a:r>
            <a:r>
              <a:rPr lang="de-DE" sz="1100" dirty="0" err="1">
                <a:ea typeface="+mn-lt"/>
                <a:cs typeface="+mn-lt"/>
              </a:rPr>
              <a:t>calculation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here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is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simply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the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column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sum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of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the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matrix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present</a:t>
            </a:r>
            <a:r>
              <a:rPr lang="de-DE" sz="1100" dirty="0">
                <a:ea typeface="+mn-lt"/>
                <a:cs typeface="+mn-lt"/>
              </a:rPr>
              <a:t> in </a:t>
            </a:r>
            <a:r>
              <a:rPr lang="de-DE" sz="1100" dirty="0" err="1">
                <a:ea typeface="+mn-lt"/>
                <a:cs typeface="+mn-lt"/>
              </a:rPr>
              <a:t>the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counts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slot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for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features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belonging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to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the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set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divided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by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the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column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sum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for</a:t>
            </a:r>
            <a:r>
              <a:rPr lang="de-DE" sz="1100" dirty="0">
                <a:ea typeface="+mn-lt"/>
                <a:cs typeface="+mn-lt"/>
              </a:rPr>
              <a:t> all </a:t>
            </a:r>
            <a:r>
              <a:rPr lang="de-DE" sz="1100" dirty="0" err="1">
                <a:ea typeface="+mn-lt"/>
                <a:cs typeface="+mn-lt"/>
              </a:rPr>
              <a:t>features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times</a:t>
            </a:r>
            <a:r>
              <a:rPr lang="de-DE" sz="1100" dirty="0">
                <a:ea typeface="+mn-lt"/>
                <a:cs typeface="+mn-lt"/>
              </a:rPr>
              <a:t> 100."</a:t>
            </a:r>
          </a:p>
          <a:p>
            <a:endParaRPr lang="de-DE" sz="1100" dirty="0">
              <a:latin typeface="Arial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r>
              <a:rPr lang="de-DE" sz="1100" u="sng" dirty="0">
                <a:latin typeface="Consolas"/>
                <a:cs typeface="Arial"/>
              </a:rPr>
              <a:t>Visualisierung der QC-</a:t>
            </a:r>
            <a:r>
              <a:rPr lang="de-DE" sz="1100" u="sng" dirty="0" err="1">
                <a:latin typeface="Consolas"/>
                <a:cs typeface="Arial"/>
              </a:rPr>
              <a:t>Metrics</a:t>
            </a:r>
            <a:r>
              <a:rPr lang="de-DE" sz="1100" u="sng" dirty="0">
                <a:latin typeface="Consolas"/>
                <a:cs typeface="Arial"/>
              </a:rPr>
              <a:t> als </a:t>
            </a:r>
            <a:r>
              <a:rPr lang="de-DE" sz="1100" u="sng" dirty="0" err="1">
                <a:latin typeface="Consolas"/>
                <a:cs typeface="Arial"/>
              </a:rPr>
              <a:t>Violin</a:t>
            </a:r>
            <a:r>
              <a:rPr lang="de-DE" sz="1100" u="sng" dirty="0">
                <a:latin typeface="Consolas"/>
                <a:cs typeface="Arial"/>
              </a:rPr>
              <a:t>-Plot und </a:t>
            </a:r>
            <a:r>
              <a:rPr lang="de-DE" sz="1100" u="sng" dirty="0" err="1">
                <a:latin typeface="Consolas"/>
                <a:cs typeface="Arial"/>
              </a:rPr>
              <a:t>Scatter</a:t>
            </a:r>
            <a:endParaRPr lang="de-DE" dirty="0" err="1">
              <a:cs typeface="Arial"/>
            </a:endParaRPr>
          </a:p>
          <a:p>
            <a:endParaRPr lang="de-DE" sz="1100" u="sng" dirty="0">
              <a:latin typeface="Consolas"/>
              <a:cs typeface="Arial"/>
            </a:endParaRPr>
          </a:p>
          <a:p>
            <a:r>
              <a:rPr lang="de-DE" sz="1200" u="sng" dirty="0" err="1">
                <a:solidFill>
                  <a:srgbClr val="FF0000"/>
                </a:solidFill>
                <a:latin typeface="Consolas"/>
                <a:cs typeface="Arial"/>
              </a:rPr>
              <a:t>VlnPlot</a:t>
            </a:r>
            <a:r>
              <a:rPr lang="de-DE" sz="1200" dirty="0">
                <a:latin typeface="Consolas"/>
                <a:cs typeface="Arial"/>
              </a:rPr>
              <a:t>(</a:t>
            </a:r>
            <a:r>
              <a:rPr lang="de-DE" sz="1200" dirty="0" err="1">
                <a:solidFill>
                  <a:srgbClr val="00B050"/>
                </a:solidFill>
                <a:latin typeface="Consolas"/>
                <a:cs typeface="Arial"/>
              </a:rPr>
              <a:t>pbmc</a:t>
            </a:r>
            <a:r>
              <a:rPr lang="de-DE" sz="1200" dirty="0">
                <a:latin typeface="Consolas"/>
                <a:cs typeface="Arial"/>
              </a:rPr>
              <a:t>, </a:t>
            </a:r>
            <a:r>
              <a:rPr lang="de-DE" sz="1200" dirty="0" err="1">
                <a:latin typeface="Consolas"/>
                <a:cs typeface="Arial"/>
              </a:rPr>
              <a:t>features</a:t>
            </a:r>
            <a:r>
              <a:rPr lang="de-DE" sz="1200" dirty="0">
                <a:latin typeface="Consolas"/>
                <a:cs typeface="Arial"/>
              </a:rPr>
              <a:t> = </a:t>
            </a:r>
            <a:r>
              <a:rPr lang="de-DE" sz="1200" dirty="0">
                <a:latin typeface="Consolas"/>
                <a:cs typeface="Arial"/>
                <a:hlinkClick r:id="rId2"/>
              </a:rPr>
              <a:t>c</a:t>
            </a:r>
            <a:r>
              <a:rPr lang="de-DE" sz="1200" dirty="0">
                <a:latin typeface="Consolas"/>
                <a:cs typeface="Arial"/>
              </a:rPr>
              <a:t>("</a:t>
            </a:r>
            <a:r>
              <a:rPr lang="de-DE" sz="1200" dirty="0" err="1">
                <a:solidFill>
                  <a:srgbClr val="0070C0"/>
                </a:solidFill>
                <a:latin typeface="Consolas"/>
                <a:cs typeface="Arial"/>
              </a:rPr>
              <a:t>nFeature_RNA</a:t>
            </a:r>
            <a:r>
              <a:rPr lang="de-DE" sz="1200" dirty="0">
                <a:latin typeface="Consolas"/>
                <a:cs typeface="Arial"/>
              </a:rPr>
              <a:t>", "</a:t>
            </a:r>
            <a:r>
              <a:rPr lang="de-DE" sz="1200" dirty="0" err="1">
                <a:solidFill>
                  <a:srgbClr val="0070C0"/>
                </a:solidFill>
                <a:latin typeface="Consolas"/>
                <a:cs typeface="Arial"/>
              </a:rPr>
              <a:t>nCount_RNA</a:t>
            </a:r>
            <a:r>
              <a:rPr lang="de-DE" sz="1200" dirty="0">
                <a:latin typeface="Consolas"/>
                <a:cs typeface="Arial"/>
              </a:rPr>
              <a:t>", "</a:t>
            </a:r>
            <a:r>
              <a:rPr lang="de-DE" sz="1200" dirty="0">
                <a:solidFill>
                  <a:srgbClr val="0070C0"/>
                </a:solidFill>
                <a:latin typeface="Consolas"/>
                <a:cs typeface="Arial"/>
              </a:rPr>
              <a:t>percent.mt</a:t>
            </a:r>
            <a:r>
              <a:rPr lang="de-DE" sz="1200" dirty="0">
                <a:latin typeface="Consolas"/>
                <a:cs typeface="Arial"/>
              </a:rPr>
              <a:t>"), </a:t>
            </a:r>
            <a:r>
              <a:rPr lang="de-DE" sz="1200" dirty="0" err="1">
                <a:latin typeface="Consolas"/>
                <a:cs typeface="Arial"/>
              </a:rPr>
              <a:t>ncol</a:t>
            </a:r>
            <a:r>
              <a:rPr lang="de-DE" sz="1200" dirty="0">
                <a:latin typeface="Consolas"/>
                <a:cs typeface="Arial"/>
              </a:rPr>
              <a:t> = 3)</a:t>
            </a:r>
          </a:p>
          <a:p>
            <a:endParaRPr lang="de-DE" sz="1200" dirty="0">
              <a:latin typeface="Consolas"/>
              <a:cs typeface="Arial"/>
            </a:endParaRPr>
          </a:p>
          <a:p>
            <a:r>
              <a:rPr lang="de-DE" sz="1200" dirty="0">
                <a:latin typeface="Consolas"/>
                <a:cs typeface="Arial"/>
              </a:rPr>
              <a:t>plot2 &lt;- </a:t>
            </a:r>
            <a:r>
              <a:rPr lang="de-DE" sz="1200" dirty="0" err="1">
                <a:solidFill>
                  <a:srgbClr val="FF0000"/>
                </a:solidFill>
                <a:latin typeface="Consolas"/>
                <a:cs typeface="Arial"/>
              </a:rPr>
              <a:t>FeatureScatter</a:t>
            </a:r>
            <a:r>
              <a:rPr lang="de-DE" sz="1200" dirty="0">
                <a:latin typeface="Consolas"/>
                <a:cs typeface="Arial"/>
              </a:rPr>
              <a:t>(</a:t>
            </a:r>
            <a:r>
              <a:rPr lang="de-DE" sz="1200" dirty="0" err="1">
                <a:solidFill>
                  <a:srgbClr val="00B050"/>
                </a:solidFill>
                <a:latin typeface="Consolas"/>
                <a:cs typeface="Arial"/>
              </a:rPr>
              <a:t>pbmc</a:t>
            </a:r>
            <a:r>
              <a:rPr lang="de-DE" sz="1200" dirty="0">
                <a:latin typeface="Consolas"/>
                <a:cs typeface="Arial"/>
              </a:rPr>
              <a:t>, feature1 = "</a:t>
            </a:r>
            <a:r>
              <a:rPr lang="de-DE" sz="1200" dirty="0" err="1">
                <a:solidFill>
                  <a:srgbClr val="00B0F0"/>
                </a:solidFill>
                <a:latin typeface="Consolas"/>
                <a:cs typeface="Arial"/>
              </a:rPr>
              <a:t>nCount_RNA</a:t>
            </a:r>
            <a:r>
              <a:rPr lang="de-DE" sz="1200" dirty="0">
                <a:latin typeface="Consolas"/>
                <a:cs typeface="Arial"/>
              </a:rPr>
              <a:t>", feature2 = "</a:t>
            </a:r>
            <a:r>
              <a:rPr lang="de-DE" sz="1200" dirty="0" err="1">
                <a:solidFill>
                  <a:srgbClr val="00B0F0"/>
                </a:solidFill>
                <a:latin typeface="Consolas"/>
                <a:cs typeface="Arial"/>
              </a:rPr>
              <a:t>nFeature_RNA</a:t>
            </a:r>
            <a:r>
              <a:rPr lang="de-DE" sz="1200" dirty="0">
                <a:latin typeface="Consolas"/>
                <a:cs typeface="Arial"/>
              </a:rPr>
              <a:t>")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4F25D2-FDD8-CF90-EC8F-30901F2D9D09}"/>
              </a:ext>
            </a:extLst>
          </p:cNvPr>
          <p:cNvSpPr txBox="1"/>
          <p:nvPr/>
        </p:nvSpPr>
        <p:spPr>
          <a:xfrm>
            <a:off x="7801940" y="137798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rgbClr val="00B050"/>
                </a:solidFill>
              </a:rPr>
              <a:t>pbmc</a:t>
            </a:r>
            <a:r>
              <a:rPr lang="de-DE" sz="1200" dirty="0"/>
              <a:t>= Seurat-Objekt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285CF8-A103-A691-2305-CD59E69BEB4D}"/>
              </a:ext>
            </a:extLst>
          </p:cNvPr>
          <p:cNvSpPr txBox="1"/>
          <p:nvPr/>
        </p:nvSpPr>
        <p:spPr>
          <a:xfrm>
            <a:off x="6065134" y="5804704"/>
            <a:ext cx="5897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pbmc</a:t>
            </a:r>
            <a:r>
              <a:rPr lang="en-US" sz="1200" dirty="0"/>
              <a:t> &lt;- </a:t>
            </a:r>
            <a:r>
              <a:rPr lang="en-US" sz="1200" dirty="0">
                <a:solidFill>
                  <a:srgbClr val="FF0000"/>
                </a:solidFill>
              </a:rPr>
              <a:t>subset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00B050"/>
                </a:solidFill>
              </a:rPr>
              <a:t>pbmc</a:t>
            </a:r>
            <a:r>
              <a:rPr lang="en-US" sz="1200" dirty="0"/>
              <a:t>, subset = </a:t>
            </a:r>
            <a:r>
              <a:rPr lang="en-US" sz="1200" dirty="0" err="1">
                <a:solidFill>
                  <a:srgbClr val="00B0F0"/>
                </a:solidFill>
              </a:rPr>
              <a:t>nFeature_RNA</a:t>
            </a:r>
            <a:r>
              <a:rPr lang="en-US" sz="1200" dirty="0"/>
              <a:t> &gt; </a:t>
            </a:r>
            <a:r>
              <a:rPr lang="en-US" sz="1200" dirty="0">
                <a:solidFill>
                  <a:srgbClr val="1514B5"/>
                </a:solidFill>
              </a:rPr>
              <a:t>200</a:t>
            </a:r>
            <a:r>
              <a:rPr lang="en-US" sz="1200" dirty="0"/>
              <a:t> &amp;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nFeature_RNA</a:t>
            </a:r>
            <a:r>
              <a:rPr lang="en-US" sz="1200" dirty="0"/>
              <a:t> &lt; </a:t>
            </a:r>
            <a:r>
              <a:rPr lang="en-US" sz="1200" dirty="0">
                <a:solidFill>
                  <a:srgbClr val="1514B5"/>
                </a:solidFill>
              </a:rPr>
              <a:t>2500</a:t>
            </a:r>
            <a:r>
              <a:rPr lang="en-US" sz="1200" dirty="0"/>
              <a:t> &amp; </a:t>
            </a:r>
            <a:r>
              <a:rPr lang="en-US" sz="1200" dirty="0">
                <a:solidFill>
                  <a:srgbClr val="00B0F0"/>
                </a:solidFill>
              </a:rPr>
              <a:t>percent.mt</a:t>
            </a:r>
            <a:r>
              <a:rPr lang="en-US" sz="1200" dirty="0"/>
              <a:t> &lt; </a:t>
            </a:r>
            <a:r>
              <a:rPr lang="en-US" sz="1200" dirty="0">
                <a:solidFill>
                  <a:srgbClr val="1514B5"/>
                </a:solidFill>
              </a:rPr>
              <a:t>5</a:t>
            </a:r>
            <a:r>
              <a:rPr lang="en-US" sz="1200" dirty="0"/>
              <a:t>)</a:t>
            </a:r>
          </a:p>
        </p:txBody>
      </p:sp>
      <p:pic>
        <p:nvPicPr>
          <p:cNvPr id="12" name="Grafik 12" descr="Ein Bild, das Text enthält.&#10;&#10;Beschreibung automatisch generiert.">
            <a:extLst>
              <a:ext uri="{FF2B5EF4-FFF2-40B4-BE49-F238E27FC236}">
                <a16:creationId xmlns:a16="http://schemas.microsoft.com/office/drawing/2014/main" id="{9F76BF75-A7F4-790E-1F3F-96556AE8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0" y="2573644"/>
            <a:ext cx="5424668" cy="1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0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B0FF93-3FB3-2C98-F91F-3945E8AC5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ea typeface="+mn-lt"/>
                <a:cs typeface="+mn-lt"/>
              </a:rPr>
              <a:t>Quality Control (2)</a:t>
            </a: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2AE428-3319-BA68-F872-2A1383BC16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05C031-22CB-4337-E375-41743AD8E819}"/>
              </a:ext>
            </a:extLst>
          </p:cNvPr>
          <p:cNvSpPr txBox="1"/>
          <p:nvPr/>
        </p:nvSpPr>
        <p:spPr>
          <a:xfrm>
            <a:off x="335665" y="6489537"/>
            <a:ext cx="5029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 err="1">
                <a:ea typeface="+mn-lt"/>
                <a:cs typeface="+mn-lt"/>
              </a:rPr>
              <a:t>Amezquita</a:t>
            </a:r>
            <a:r>
              <a:rPr lang="de-DE" sz="1000" dirty="0">
                <a:ea typeface="+mn-lt"/>
                <a:cs typeface="+mn-lt"/>
              </a:rPr>
              <a:t>, Robert A., et al. "</a:t>
            </a:r>
            <a:r>
              <a:rPr lang="de-DE" sz="1000" dirty="0" err="1">
                <a:ea typeface="+mn-lt"/>
                <a:cs typeface="+mn-lt"/>
              </a:rPr>
              <a:t>Orchestrating</a:t>
            </a:r>
            <a:r>
              <a:rPr lang="de-DE" sz="1000" dirty="0">
                <a:ea typeface="+mn-lt"/>
                <a:cs typeface="+mn-lt"/>
              </a:rPr>
              <a:t> single-</a:t>
            </a:r>
            <a:r>
              <a:rPr lang="de-DE" sz="1000" dirty="0" err="1">
                <a:ea typeface="+mn-lt"/>
                <a:cs typeface="+mn-lt"/>
              </a:rPr>
              <a:t>cell</a:t>
            </a:r>
            <a:r>
              <a:rPr lang="de-DE" sz="1000" dirty="0">
                <a:ea typeface="+mn-lt"/>
                <a:cs typeface="+mn-lt"/>
              </a:rPr>
              <a:t> </a:t>
            </a:r>
            <a:r>
              <a:rPr lang="de-DE" sz="1000" dirty="0" err="1">
                <a:ea typeface="+mn-lt"/>
                <a:cs typeface="+mn-lt"/>
              </a:rPr>
              <a:t>analysis</a:t>
            </a:r>
            <a:r>
              <a:rPr lang="de-DE" sz="1000" dirty="0">
                <a:ea typeface="+mn-lt"/>
                <a:cs typeface="+mn-lt"/>
              </a:rPr>
              <a:t> </a:t>
            </a:r>
            <a:r>
              <a:rPr lang="de-DE" sz="1000" dirty="0" err="1">
                <a:ea typeface="+mn-lt"/>
                <a:cs typeface="+mn-lt"/>
              </a:rPr>
              <a:t>with</a:t>
            </a:r>
            <a:r>
              <a:rPr lang="de-DE" sz="1000" dirty="0">
                <a:ea typeface="+mn-lt"/>
                <a:cs typeface="+mn-lt"/>
              </a:rPr>
              <a:t> </a:t>
            </a:r>
            <a:r>
              <a:rPr lang="de-DE" sz="1000" dirty="0" err="1">
                <a:ea typeface="+mn-lt"/>
                <a:cs typeface="+mn-lt"/>
              </a:rPr>
              <a:t>Bioconductor</a:t>
            </a:r>
            <a:r>
              <a:rPr lang="de-DE" sz="1000" dirty="0">
                <a:ea typeface="+mn-lt"/>
                <a:cs typeface="+mn-lt"/>
              </a:rPr>
              <a:t>." </a:t>
            </a:r>
          </a:p>
          <a:p>
            <a:r>
              <a:rPr lang="de-DE" sz="1000" dirty="0">
                <a:ea typeface="+mn-lt"/>
                <a:cs typeface="+mn-lt"/>
              </a:rPr>
              <a:t>Nature </a:t>
            </a:r>
            <a:r>
              <a:rPr lang="de-DE" sz="1000" dirty="0" err="1">
                <a:ea typeface="+mn-lt"/>
                <a:cs typeface="+mn-lt"/>
              </a:rPr>
              <a:t>methods</a:t>
            </a:r>
            <a:r>
              <a:rPr lang="de-DE" sz="1000" dirty="0">
                <a:ea typeface="+mn-lt"/>
                <a:cs typeface="+mn-lt"/>
              </a:rPr>
              <a:t> 17.2 (2020): 137-145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7E1B7-5968-1F4D-F5E5-31D368D2FB3C}"/>
              </a:ext>
            </a:extLst>
          </p:cNvPr>
          <p:cNvSpPr txBox="1"/>
          <p:nvPr/>
        </p:nvSpPr>
        <p:spPr>
          <a:xfrm>
            <a:off x="7839918" y="6518476"/>
            <a:ext cx="3669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/>
              <a:t>https://satijalab.org/seurat/articles/pbmc3k_tutorial.html Letzter Zugriff: 23.05.22 17:28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1A5FC1F9-7AC3-972B-0CA7-FB326FF4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0" y="1587253"/>
            <a:ext cx="6041983" cy="3702784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04F6802F-D9F5-6DAE-B89D-F2AC5BCD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49" y="1583643"/>
            <a:ext cx="4035706" cy="40958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DC2670E-DABE-1910-91D4-7ED28CA9737F}"/>
              </a:ext>
            </a:extLst>
          </p:cNvPr>
          <p:cNvSpPr txBox="1"/>
          <p:nvPr/>
        </p:nvSpPr>
        <p:spPr>
          <a:xfrm>
            <a:off x="738971" y="53206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Violinplot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66D9B9-28D1-D214-FC87-DC16094A44BD}"/>
              </a:ext>
            </a:extLst>
          </p:cNvPr>
          <p:cNvSpPr txBox="1"/>
          <p:nvPr/>
        </p:nvSpPr>
        <p:spPr>
          <a:xfrm>
            <a:off x="7585517" y="5627465"/>
            <a:ext cx="3601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 dirty="0" err="1"/>
              <a:t>Featurescatter</a:t>
            </a:r>
            <a:endParaRPr lang="de-DE" sz="1200">
              <a:cs typeface="Arial"/>
            </a:endParaRPr>
          </a:p>
          <a:p>
            <a:r>
              <a:rPr lang="de-DE" sz="1200" dirty="0">
                <a:cs typeface="Arial"/>
              </a:rPr>
              <a:t>Median absolute Deviation (MAD) für QC.</a:t>
            </a:r>
          </a:p>
          <a:p>
            <a:r>
              <a:rPr lang="de-DE" sz="1200" dirty="0">
                <a:solidFill>
                  <a:srgbClr val="FF0000"/>
                </a:solidFill>
                <a:cs typeface="Arial"/>
              </a:rPr>
              <a:t>3*MAD</a:t>
            </a:r>
            <a:r>
              <a:rPr lang="de-DE" sz="1200" dirty="0">
                <a:cs typeface="Arial"/>
              </a:rPr>
              <a:t>=Ausreißer</a:t>
            </a:r>
          </a:p>
        </p:txBody>
      </p:sp>
    </p:spTree>
    <p:extLst>
      <p:ext uri="{BB962C8B-B14F-4D97-AF65-F5344CB8AC3E}">
        <p14:creationId xmlns:p14="http://schemas.microsoft.com/office/powerpoint/2010/main" val="14886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9521EE-123E-8CA4-BFFA-2B6E57943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b="0" dirty="0">
                <a:cs typeface="Arial"/>
              </a:rPr>
              <a:t>Eine weitere Qualitätskontrolle: </a:t>
            </a:r>
            <a:r>
              <a:rPr lang="de-DE" sz="2800" b="0" dirty="0" err="1">
                <a:cs typeface="Arial"/>
              </a:rPr>
              <a:t>SingleR</a:t>
            </a:r>
            <a:endParaRPr lang="de-DE" sz="2800" b="0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CEC76-1D19-DA39-AE46-DCC3E05E243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2202B6-045E-72E2-C3D7-02D2C8CCC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807" y="1279549"/>
            <a:ext cx="11161314" cy="3601635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de-DE" sz="1400" b="1" u="sng" dirty="0">
                <a:cs typeface="Arial"/>
              </a:rPr>
              <a:t>Verunreinigung durch andere Zelltypen?</a:t>
            </a:r>
          </a:p>
          <a:p>
            <a:pPr algn="ctr"/>
            <a:endParaRPr lang="de-DE" sz="1400" b="1" u="sng" dirty="0">
              <a:cs typeface="Arial"/>
            </a:endParaRPr>
          </a:p>
          <a:p>
            <a:r>
              <a:rPr lang="de-DE" sz="1400" dirty="0">
                <a:cs typeface="Arial"/>
              </a:rPr>
              <a:t>Lösung: Zelltyp-Annotation mit </a:t>
            </a:r>
            <a:r>
              <a:rPr lang="de-DE" sz="1400" i="1" dirty="0" err="1">
                <a:solidFill>
                  <a:srgbClr val="FF0000"/>
                </a:solidFill>
                <a:cs typeface="Arial"/>
              </a:rPr>
              <a:t>SingleR</a:t>
            </a:r>
            <a:r>
              <a:rPr lang="de-DE" sz="1400" dirty="0">
                <a:cs typeface="Arial"/>
              </a:rPr>
              <a:t> </a:t>
            </a:r>
            <a:r>
              <a:rPr lang="de-DE" sz="1400" dirty="0" err="1">
                <a:cs typeface="Arial"/>
              </a:rPr>
              <a:t>package</a:t>
            </a:r>
            <a:r>
              <a:rPr lang="de-DE" sz="1400" dirty="0">
                <a:cs typeface="Arial"/>
              </a:rPr>
              <a:t>!</a:t>
            </a:r>
          </a:p>
          <a:p>
            <a:endParaRPr lang="de-DE" sz="1400" dirty="0">
              <a:cs typeface="Arial"/>
            </a:endParaRPr>
          </a:p>
          <a:p>
            <a:r>
              <a:rPr lang="de-DE" sz="1400" u="sng" dirty="0">
                <a:cs typeface="Arial"/>
              </a:rPr>
              <a:t>Automatisches Annotationsmethode</a:t>
            </a:r>
          </a:p>
          <a:p>
            <a:endParaRPr lang="de-DE" sz="1400" u="sng" dirty="0">
              <a:cs typeface="Arial"/>
            </a:endParaRPr>
          </a:p>
          <a:p>
            <a:r>
              <a:rPr lang="de-DE" sz="1400" dirty="0">
                <a:cs typeface="Arial"/>
              </a:rPr>
              <a:t>Abgleich mit</a:t>
            </a:r>
            <a:r>
              <a:rPr lang="de-DE" sz="1400" dirty="0">
                <a:solidFill>
                  <a:srgbClr val="FF0000"/>
                </a:solidFill>
                <a:cs typeface="Arial"/>
              </a:rPr>
              <a:t> </a:t>
            </a:r>
            <a:r>
              <a:rPr lang="de-DE" sz="1400" dirty="0">
                <a:solidFill>
                  <a:srgbClr val="00B050"/>
                </a:solidFill>
                <a:cs typeface="Arial"/>
              </a:rPr>
              <a:t>Referenz-Datenset</a:t>
            </a:r>
            <a:r>
              <a:rPr lang="de-DE" sz="1400" dirty="0">
                <a:cs typeface="Arial"/>
              </a:rPr>
              <a:t> mit bekannten Labeln</a:t>
            </a:r>
          </a:p>
          <a:p>
            <a:r>
              <a:rPr lang="de-DE" sz="1400" dirty="0">
                <a:solidFill>
                  <a:srgbClr val="00B050"/>
                </a:solidFill>
                <a:ea typeface="+mn-lt"/>
                <a:cs typeface="+mn-lt"/>
              </a:rPr>
              <a:t>hpca.s</a:t>
            </a:r>
            <a:r>
              <a:rPr lang="de-DE" sz="1400" dirty="0">
                <a:ea typeface="+mn-lt"/>
                <a:cs typeface="+mn-lt"/>
              </a:rPr>
              <a:t>e=</a:t>
            </a:r>
            <a:r>
              <a:rPr lang="de-DE" sz="1400" dirty="0" err="1">
                <a:solidFill>
                  <a:srgbClr val="00B0F0"/>
                </a:solidFill>
                <a:ea typeface="+mn-lt"/>
                <a:cs typeface="+mn-lt"/>
              </a:rPr>
              <a:t>celldex</a:t>
            </a:r>
            <a:r>
              <a:rPr lang="de-DE" sz="1400" dirty="0">
                <a:ea typeface="+mn-lt"/>
                <a:cs typeface="+mn-lt"/>
              </a:rPr>
              <a:t>::</a:t>
            </a:r>
            <a:r>
              <a:rPr lang="de-DE" sz="1400" dirty="0" err="1">
                <a:ea typeface="+mn-lt"/>
                <a:cs typeface="+mn-lt"/>
              </a:rPr>
              <a:t>HumanPrimaryCellAtlasData</a:t>
            </a:r>
            <a:r>
              <a:rPr lang="de-DE" sz="1400" dirty="0">
                <a:ea typeface="+mn-lt"/>
                <a:cs typeface="+mn-lt"/>
              </a:rPr>
              <a:t>()</a:t>
            </a:r>
            <a:r>
              <a:rPr lang="de-DE" sz="1400" dirty="0">
                <a:solidFill>
                  <a:srgbClr val="92D050"/>
                </a:solidFill>
                <a:ea typeface="+mn-lt"/>
                <a:cs typeface="+mn-lt"/>
              </a:rPr>
              <a:t>#reference </a:t>
            </a:r>
            <a:r>
              <a:rPr lang="de-DE" sz="1400" dirty="0" err="1">
                <a:solidFill>
                  <a:srgbClr val="92D050"/>
                </a:solidFill>
                <a:ea typeface="+mn-lt"/>
                <a:cs typeface="+mn-lt"/>
              </a:rPr>
              <a:t>data</a:t>
            </a:r>
            <a:endParaRPr lang="de-DE" sz="1400" dirty="0">
              <a:cs typeface="Arial"/>
            </a:endParaRPr>
          </a:p>
          <a:p>
            <a:endParaRPr lang="de-DE" sz="1400" dirty="0">
              <a:solidFill>
                <a:srgbClr val="92D050"/>
              </a:solidFill>
              <a:cs typeface="Arial"/>
            </a:endParaRPr>
          </a:p>
          <a:p>
            <a:r>
              <a:rPr lang="de-DE" sz="1400" dirty="0">
                <a:cs typeface="Arial"/>
              </a:rPr>
              <a:t>Braucht ein </a:t>
            </a:r>
            <a:r>
              <a:rPr lang="de-DE" sz="1400" dirty="0" err="1">
                <a:cs typeface="Arial"/>
              </a:rPr>
              <a:t>SummarizedExperiment-Object</a:t>
            </a:r>
            <a:endParaRPr lang="de-DE" sz="1400" dirty="0">
              <a:cs typeface="Arial"/>
            </a:endParaRPr>
          </a:p>
          <a:p>
            <a:r>
              <a:rPr lang="de-DE" sz="1400" dirty="0" err="1">
                <a:ea typeface="+mn-lt"/>
                <a:cs typeface="+mn-lt"/>
              </a:rPr>
              <a:t>sce</a:t>
            </a:r>
            <a:r>
              <a:rPr lang="de-DE" sz="1400" dirty="0">
                <a:ea typeface="+mn-lt"/>
                <a:cs typeface="+mn-lt"/>
              </a:rPr>
              <a:t> =</a:t>
            </a:r>
            <a:r>
              <a:rPr lang="de-DE" sz="1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ea typeface="+mn-lt"/>
                <a:cs typeface="+mn-lt"/>
              </a:rPr>
              <a:t>as.SingleCellExperiment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SeuratObj</a:t>
            </a:r>
            <a:r>
              <a:rPr lang="de-DE" sz="1400" dirty="0">
                <a:ea typeface="+mn-lt"/>
                <a:cs typeface="+mn-lt"/>
              </a:rPr>
              <a:t>) </a:t>
            </a:r>
            <a:r>
              <a:rPr lang="de-DE" sz="1400" dirty="0">
                <a:solidFill>
                  <a:srgbClr val="92D050"/>
                </a:solidFill>
                <a:ea typeface="+mn-lt"/>
                <a:cs typeface="+mn-lt"/>
              </a:rPr>
              <a:t>#convert Seurat </a:t>
            </a:r>
            <a:r>
              <a:rPr lang="de-DE" sz="1400" dirty="0" err="1">
                <a:solidFill>
                  <a:srgbClr val="92D050"/>
                </a:solidFill>
                <a:ea typeface="+mn-lt"/>
                <a:cs typeface="+mn-lt"/>
              </a:rPr>
              <a:t>to</a:t>
            </a:r>
            <a:r>
              <a:rPr lang="de-DE" sz="1400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92D050"/>
                </a:solidFill>
                <a:ea typeface="+mn-lt"/>
                <a:cs typeface="+mn-lt"/>
              </a:rPr>
              <a:t>SingleCellExperiment</a:t>
            </a:r>
            <a:endParaRPr lang="de-DE" sz="1400" dirty="0">
              <a:solidFill>
                <a:srgbClr val="92D050"/>
              </a:solidFill>
              <a:ea typeface="+mn-lt"/>
              <a:cs typeface="+mn-lt"/>
            </a:endParaRPr>
          </a:p>
          <a:p>
            <a:r>
              <a:rPr lang="de-DE" sz="1400" dirty="0">
                <a:ea typeface="+mn-lt"/>
                <a:cs typeface="+mn-lt"/>
              </a:rPr>
              <a:t>  </a:t>
            </a:r>
            <a:r>
              <a:rPr lang="de-DE" sz="1400" dirty="0">
                <a:solidFill>
                  <a:srgbClr val="00B0F0"/>
                </a:solidFill>
                <a:ea typeface="+mn-lt"/>
                <a:cs typeface="+mn-lt"/>
              </a:rPr>
              <a:t>se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 err="1">
                <a:ea typeface="+mn-lt"/>
                <a:cs typeface="+mn-lt"/>
              </a:rPr>
              <a:t>as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sce</a:t>
            </a:r>
            <a:r>
              <a:rPr lang="de-DE" sz="1400" dirty="0">
                <a:ea typeface="+mn-lt"/>
                <a:cs typeface="+mn-lt"/>
              </a:rPr>
              <a:t>, "</a:t>
            </a:r>
            <a:r>
              <a:rPr lang="de-DE" sz="1400" dirty="0" err="1">
                <a:ea typeface="+mn-lt"/>
                <a:cs typeface="+mn-lt"/>
              </a:rPr>
              <a:t>SummarizedExperiment</a:t>
            </a:r>
            <a:r>
              <a:rPr lang="de-DE" sz="1400" dirty="0">
                <a:ea typeface="+mn-lt"/>
                <a:cs typeface="+mn-lt"/>
              </a:rPr>
              <a:t>")</a:t>
            </a:r>
            <a:r>
              <a:rPr lang="de-DE" sz="1400" dirty="0">
                <a:solidFill>
                  <a:srgbClr val="92D050"/>
                </a:solidFill>
                <a:ea typeface="+mn-lt"/>
                <a:cs typeface="+mn-lt"/>
              </a:rPr>
              <a:t> #convert </a:t>
            </a:r>
            <a:r>
              <a:rPr lang="de-DE" sz="1400" dirty="0" err="1">
                <a:solidFill>
                  <a:srgbClr val="92D050"/>
                </a:solidFill>
                <a:ea typeface="+mn-lt"/>
                <a:cs typeface="+mn-lt"/>
              </a:rPr>
              <a:t>SingleCellExperiment</a:t>
            </a:r>
            <a:r>
              <a:rPr lang="de-DE" sz="1400" dirty="0">
                <a:solidFill>
                  <a:srgbClr val="92D050"/>
                </a:solidFill>
                <a:ea typeface="+mn-lt"/>
                <a:cs typeface="+mn-lt"/>
              </a:rPr>
              <a:t>  </a:t>
            </a:r>
            <a:r>
              <a:rPr lang="de-DE" sz="1400" dirty="0" err="1">
                <a:solidFill>
                  <a:srgbClr val="92D050"/>
                </a:solidFill>
                <a:ea typeface="+mn-lt"/>
                <a:cs typeface="+mn-lt"/>
              </a:rPr>
              <a:t>to</a:t>
            </a:r>
            <a:r>
              <a:rPr lang="de-DE" sz="1400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92D050"/>
                </a:solidFill>
                <a:ea typeface="+mn-lt"/>
                <a:cs typeface="+mn-lt"/>
              </a:rPr>
              <a:t>SummarizedExperiment</a:t>
            </a:r>
            <a:endParaRPr lang="de-DE" sz="1400" dirty="0">
              <a:solidFill>
                <a:srgbClr val="92D050"/>
              </a:solidFill>
              <a:ea typeface="+mn-lt"/>
              <a:cs typeface="+mn-lt"/>
            </a:endParaRPr>
          </a:p>
          <a:p>
            <a:endParaRPr lang="de-DE" sz="1400" dirty="0">
              <a:solidFill>
                <a:srgbClr val="92D050"/>
              </a:solidFill>
              <a:cs typeface="Arial"/>
            </a:endParaRPr>
          </a:p>
          <a:p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SingleR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r>
              <a:rPr lang="de-DE" sz="1400" dirty="0" err="1">
                <a:ea typeface="+mn-lt"/>
                <a:cs typeface="+mn-lt"/>
              </a:rPr>
              <a:t>pred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ea typeface="+mn-lt"/>
                <a:cs typeface="+mn-lt"/>
              </a:rPr>
              <a:t>SingleR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test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>
                <a:solidFill>
                  <a:srgbClr val="00B0F0"/>
                </a:solidFill>
                <a:ea typeface="+mn-lt"/>
                <a:cs typeface="+mn-lt"/>
              </a:rPr>
              <a:t>se</a:t>
            </a:r>
            <a:r>
              <a:rPr lang="de-DE" sz="1400" dirty="0">
                <a:ea typeface="+mn-lt"/>
                <a:cs typeface="+mn-lt"/>
              </a:rPr>
              <a:t>, </a:t>
            </a:r>
            <a:r>
              <a:rPr lang="de-DE" sz="1400" dirty="0" err="1">
                <a:ea typeface="+mn-lt"/>
                <a:cs typeface="+mn-lt"/>
              </a:rPr>
              <a:t>ref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>
                <a:solidFill>
                  <a:srgbClr val="00B050"/>
                </a:solidFill>
                <a:ea typeface="+mn-lt"/>
                <a:cs typeface="+mn-lt"/>
              </a:rPr>
              <a:t>hpca.se</a:t>
            </a:r>
            <a:r>
              <a:rPr lang="de-DE" sz="1400" dirty="0">
                <a:ea typeface="+mn-lt"/>
                <a:cs typeface="+mn-lt"/>
              </a:rPr>
              <a:t>, </a:t>
            </a:r>
            <a:r>
              <a:rPr lang="de-DE" sz="1400" dirty="0" err="1">
                <a:ea typeface="+mn-lt"/>
                <a:cs typeface="+mn-lt"/>
              </a:rPr>
              <a:t>assay.type.test</a:t>
            </a:r>
            <a:r>
              <a:rPr lang="de-DE" sz="1400" dirty="0">
                <a:ea typeface="+mn-lt"/>
                <a:cs typeface="+mn-lt"/>
              </a:rPr>
              <a:t>=1,</a:t>
            </a:r>
            <a:endParaRPr lang="de-DE" sz="1400" dirty="0">
              <a:cs typeface="Arial"/>
            </a:endParaRPr>
          </a:p>
          <a:p>
            <a:r>
              <a:rPr lang="de-DE" sz="1400" dirty="0">
                <a:ea typeface="+mn-lt"/>
                <a:cs typeface="+mn-lt"/>
              </a:rPr>
              <a:t>                 </a:t>
            </a:r>
            <a:r>
              <a:rPr lang="de-DE" sz="1400" dirty="0" err="1">
                <a:ea typeface="+mn-lt"/>
                <a:cs typeface="+mn-lt"/>
              </a:rPr>
              <a:t>labels</a:t>
            </a:r>
            <a:r>
              <a:rPr lang="de-DE" sz="1400" dirty="0">
                <a:ea typeface="+mn-lt"/>
                <a:cs typeface="+mn-lt"/>
              </a:rPr>
              <a:t> =</a:t>
            </a:r>
            <a:r>
              <a:rPr lang="de-DE" sz="1400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ea typeface="+mn-lt"/>
                <a:cs typeface="+mn-lt"/>
              </a:rPr>
              <a:t>hpca.se$label.main</a:t>
            </a:r>
            <a:r>
              <a:rPr lang="de-DE" sz="1400" dirty="0">
                <a:ea typeface="+mn-lt"/>
                <a:cs typeface="+mn-lt"/>
              </a:rPr>
              <a:t>)</a:t>
            </a:r>
            <a:endParaRPr lang="de-DE" sz="1400" dirty="0">
              <a:cs typeface="Arial"/>
            </a:endParaRPr>
          </a:p>
          <a:p>
            <a:endParaRPr lang="de-DE" sz="1400" dirty="0">
              <a:cs typeface="Arial"/>
            </a:endParaRPr>
          </a:p>
          <a:p>
            <a:r>
              <a:rPr lang="de-DE" sz="1400" dirty="0">
                <a:cs typeface="Arial"/>
              </a:rPr>
              <a:t>Entfernen der falschen Zellen</a:t>
            </a:r>
          </a:p>
          <a:p>
            <a:endParaRPr lang="de-DE" dirty="0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21E841-BE33-1C45-E93B-E6DF82162A28}"/>
              </a:ext>
            </a:extLst>
          </p:cNvPr>
          <p:cNvSpPr txBox="1"/>
          <p:nvPr/>
        </p:nvSpPr>
        <p:spPr>
          <a:xfrm>
            <a:off x="538223" y="6489538"/>
            <a:ext cx="4373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>
                <a:ea typeface="+mn-lt"/>
                <a:cs typeface="+mn-lt"/>
              </a:rPr>
              <a:t>https://bioconductor.org/packages/release/bioc/html/SingleR.html Letzter Zugriff: 23.05.2022 19:31</a:t>
            </a:r>
            <a:endParaRPr lang="de-DE" sz="900" dirty="0"/>
          </a:p>
        </p:txBody>
      </p:sp>
      <p:pic>
        <p:nvPicPr>
          <p:cNvPr id="3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E18D8AE5-86F7-2FB8-6BEE-A2411432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23" y="1655795"/>
            <a:ext cx="5337857" cy="21670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3F5FA1-8D66-C577-34E5-EFC2D768AB90}"/>
              </a:ext>
            </a:extLst>
          </p:cNvPr>
          <p:cNvSpPr txBox="1"/>
          <p:nvPr/>
        </p:nvSpPr>
        <p:spPr>
          <a:xfrm>
            <a:off x="7606618" y="4703299"/>
            <a:ext cx="418038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>
                <a:ea typeface="+mn-lt"/>
                <a:cs typeface="+mn-lt"/>
              </a:rPr>
              <a:t>&gt;</a:t>
            </a:r>
            <a:r>
              <a:rPr lang="de-DE" sz="1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00B0F0"/>
                </a:solidFill>
                <a:ea typeface="+mn-lt"/>
                <a:cs typeface="+mn-lt"/>
              </a:rPr>
              <a:t>active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 err="1">
                <a:ea typeface="+mn-lt"/>
                <a:cs typeface="+mn-lt"/>
              </a:rPr>
              <a:t>remWC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active</a:t>
            </a:r>
            <a:r>
              <a:rPr lang="de-DE" sz="1400" dirty="0">
                <a:ea typeface="+mn-lt"/>
                <a:cs typeface="+mn-lt"/>
              </a:rPr>
              <a:t>)</a:t>
            </a:r>
            <a:endParaRPr lang="de-DE" sz="1400">
              <a:cs typeface="Arial"/>
            </a:endParaRPr>
          </a:p>
          <a:p>
            <a:r>
              <a:rPr lang="de-DE" sz="1400" dirty="0">
                <a:ea typeface="+mn-lt"/>
                <a:cs typeface="+mn-lt"/>
              </a:rPr>
              <a:t>[1] "</a:t>
            </a:r>
            <a:r>
              <a:rPr lang="de-DE" sz="1400" dirty="0" err="1">
                <a:ea typeface="+mn-lt"/>
                <a:cs typeface="+mn-lt"/>
              </a:rPr>
              <a:t>Percentage</a:t>
            </a:r>
            <a:r>
              <a:rPr lang="de-DE" sz="1400" dirty="0">
                <a:ea typeface="+mn-lt"/>
                <a:cs typeface="+mn-lt"/>
              </a:rPr>
              <a:t> B-</a:t>
            </a:r>
            <a:r>
              <a:rPr lang="de-DE" sz="1400" dirty="0" err="1">
                <a:ea typeface="+mn-lt"/>
                <a:cs typeface="+mn-lt"/>
              </a:rPr>
              <a:t>cells</a:t>
            </a:r>
            <a:r>
              <a:rPr lang="de-DE" sz="1400" dirty="0">
                <a:ea typeface="+mn-lt"/>
                <a:cs typeface="+mn-lt"/>
              </a:rPr>
              <a:t>: </a:t>
            </a:r>
            <a:r>
              <a:rPr lang="de-DE" sz="1400" dirty="0">
                <a:solidFill>
                  <a:srgbClr val="FF0000"/>
                </a:solidFill>
                <a:ea typeface="+mn-lt"/>
                <a:cs typeface="+mn-lt"/>
              </a:rPr>
              <a:t>92.22 %</a:t>
            </a:r>
            <a:r>
              <a:rPr lang="de-DE" sz="1400" dirty="0">
                <a:ea typeface="+mn-lt"/>
                <a:cs typeface="+mn-lt"/>
              </a:rPr>
              <a:t>"</a:t>
            </a:r>
            <a:endParaRPr lang="de-DE" sz="1400">
              <a:cs typeface="Arial"/>
            </a:endParaRPr>
          </a:p>
          <a:p>
            <a:r>
              <a:rPr lang="de-DE" sz="1400" dirty="0">
                <a:ea typeface="+mn-lt"/>
                <a:cs typeface="+mn-lt"/>
              </a:rPr>
              <a:t>&gt; </a:t>
            </a:r>
            <a:r>
              <a:rPr lang="de-DE" sz="1400" dirty="0" err="1">
                <a:solidFill>
                  <a:srgbClr val="00B0F0"/>
                </a:solidFill>
                <a:ea typeface="+mn-lt"/>
                <a:cs typeface="+mn-lt"/>
              </a:rPr>
              <a:t>recovered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 err="1">
                <a:ea typeface="+mn-lt"/>
                <a:cs typeface="+mn-lt"/>
              </a:rPr>
              <a:t>remWC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recovered</a:t>
            </a:r>
            <a:r>
              <a:rPr lang="de-DE" sz="1400" dirty="0">
                <a:ea typeface="+mn-lt"/>
                <a:cs typeface="+mn-lt"/>
              </a:rPr>
              <a:t>)</a:t>
            </a:r>
            <a:endParaRPr lang="de-DE" sz="1400">
              <a:cs typeface="Arial"/>
            </a:endParaRPr>
          </a:p>
          <a:p>
            <a:r>
              <a:rPr lang="de-DE" sz="1400" dirty="0">
                <a:ea typeface="+mn-lt"/>
                <a:cs typeface="+mn-lt"/>
              </a:rPr>
              <a:t>[1] "</a:t>
            </a:r>
            <a:r>
              <a:rPr lang="de-DE" sz="1400" dirty="0" err="1">
                <a:ea typeface="+mn-lt"/>
                <a:cs typeface="+mn-lt"/>
              </a:rPr>
              <a:t>Percentage</a:t>
            </a:r>
            <a:r>
              <a:rPr lang="de-DE" sz="1400" dirty="0">
                <a:ea typeface="+mn-lt"/>
                <a:cs typeface="+mn-lt"/>
              </a:rPr>
              <a:t> B-</a:t>
            </a:r>
            <a:r>
              <a:rPr lang="de-DE" sz="1400" dirty="0" err="1">
                <a:ea typeface="+mn-lt"/>
                <a:cs typeface="+mn-lt"/>
              </a:rPr>
              <a:t>cells</a:t>
            </a:r>
            <a:r>
              <a:rPr lang="de-DE" sz="1400" dirty="0">
                <a:ea typeface="+mn-lt"/>
                <a:cs typeface="+mn-lt"/>
              </a:rPr>
              <a:t>: </a:t>
            </a:r>
            <a:r>
              <a:rPr lang="de-DE" sz="1400" dirty="0">
                <a:solidFill>
                  <a:srgbClr val="FF0000"/>
                </a:solidFill>
                <a:ea typeface="+mn-lt"/>
                <a:cs typeface="+mn-lt"/>
              </a:rPr>
              <a:t>99.34 %</a:t>
            </a:r>
            <a:r>
              <a:rPr lang="de-DE" sz="1400" dirty="0">
                <a:ea typeface="+mn-lt"/>
                <a:cs typeface="+mn-lt"/>
              </a:rPr>
              <a:t>"</a:t>
            </a:r>
            <a:endParaRPr lang="de-DE" sz="1400">
              <a:cs typeface="Arial"/>
            </a:endParaRPr>
          </a:p>
          <a:p>
            <a:r>
              <a:rPr lang="de-DE" sz="1400" dirty="0">
                <a:ea typeface="+mn-lt"/>
                <a:cs typeface="+mn-lt"/>
              </a:rPr>
              <a:t>&gt;</a:t>
            </a:r>
            <a:r>
              <a:rPr lang="de-DE" sz="1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00B0F0"/>
                </a:solidFill>
                <a:ea typeface="+mn-lt"/>
                <a:cs typeface="+mn-lt"/>
              </a:rPr>
              <a:t>hd</a:t>
            </a:r>
            <a:r>
              <a:rPr lang="de-DE" sz="1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de-DE" sz="1400" dirty="0">
                <a:ea typeface="+mn-lt"/>
                <a:cs typeface="+mn-lt"/>
              </a:rPr>
              <a:t>= </a:t>
            </a:r>
            <a:r>
              <a:rPr lang="de-DE" sz="1400" dirty="0" err="1">
                <a:ea typeface="+mn-lt"/>
                <a:cs typeface="+mn-lt"/>
              </a:rPr>
              <a:t>remWC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hd</a:t>
            </a:r>
            <a:r>
              <a:rPr lang="de-DE" sz="1400" dirty="0">
                <a:ea typeface="+mn-lt"/>
                <a:cs typeface="+mn-lt"/>
              </a:rPr>
              <a:t>)</a:t>
            </a:r>
            <a:endParaRPr lang="de-DE" sz="1400">
              <a:cs typeface="Arial"/>
            </a:endParaRPr>
          </a:p>
          <a:p>
            <a:r>
              <a:rPr lang="de-DE" sz="1400" dirty="0">
                <a:ea typeface="+mn-lt"/>
                <a:cs typeface="+mn-lt"/>
              </a:rPr>
              <a:t>[1] "</a:t>
            </a:r>
            <a:r>
              <a:rPr lang="de-DE" sz="1400" dirty="0" err="1">
                <a:ea typeface="+mn-lt"/>
                <a:cs typeface="+mn-lt"/>
              </a:rPr>
              <a:t>Percentage</a:t>
            </a:r>
            <a:r>
              <a:rPr lang="de-DE" sz="1400" dirty="0">
                <a:ea typeface="+mn-lt"/>
                <a:cs typeface="+mn-lt"/>
              </a:rPr>
              <a:t> B-</a:t>
            </a:r>
            <a:r>
              <a:rPr lang="de-DE" sz="1400" dirty="0" err="1">
                <a:ea typeface="+mn-lt"/>
                <a:cs typeface="+mn-lt"/>
              </a:rPr>
              <a:t>cells</a:t>
            </a:r>
            <a:r>
              <a:rPr lang="de-DE" sz="1400" dirty="0">
                <a:ea typeface="+mn-lt"/>
                <a:cs typeface="+mn-lt"/>
              </a:rPr>
              <a:t>: </a:t>
            </a:r>
            <a:r>
              <a:rPr lang="de-DE" sz="1400" dirty="0">
                <a:solidFill>
                  <a:srgbClr val="FF0000"/>
                </a:solidFill>
                <a:ea typeface="+mn-lt"/>
                <a:cs typeface="+mn-lt"/>
              </a:rPr>
              <a:t>100 %</a:t>
            </a:r>
            <a:r>
              <a:rPr lang="de-DE" sz="1400" dirty="0">
                <a:ea typeface="+mn-lt"/>
                <a:cs typeface="+mn-lt"/>
              </a:rPr>
              <a:t>"</a:t>
            </a:r>
            <a:endParaRPr lang="de-DE" sz="1400" dirty="0"/>
          </a:p>
          <a:p>
            <a:pPr algn="l"/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0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DAFBC1-B30D-491B-EB84-881535196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Inhalt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47F48-CC2E-AC59-651F-56455FA992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C0BE26-C880-1863-A1AE-C8F00D15AF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7453" y="1453169"/>
            <a:ext cx="11161314" cy="3379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2800" dirty="0">
                <a:cs typeface="Arial"/>
              </a:rPr>
              <a:t>-Einleitung: </a:t>
            </a:r>
            <a:r>
              <a:rPr lang="de-DE" sz="2800" dirty="0" err="1">
                <a:cs typeface="Arial"/>
              </a:rPr>
              <a:t>Droplet</a:t>
            </a:r>
            <a:r>
              <a:rPr lang="de-DE" sz="2800" dirty="0">
                <a:cs typeface="Arial"/>
              </a:rPr>
              <a:t> und Information zum Paper</a:t>
            </a:r>
          </a:p>
          <a:p>
            <a:r>
              <a:rPr lang="de-DE" sz="2800" dirty="0">
                <a:cs typeface="Arial"/>
              </a:rPr>
              <a:t>- Methoden und Daten: Datenanalyse in Seurat</a:t>
            </a:r>
          </a:p>
          <a:p>
            <a:r>
              <a:rPr lang="de-DE" sz="2800" dirty="0">
                <a:cs typeface="Arial"/>
              </a:rPr>
              <a:t>-Forschungshypothesen für die Bachelorarbeit</a:t>
            </a:r>
          </a:p>
        </p:txBody>
      </p:sp>
    </p:spTree>
    <p:extLst>
      <p:ext uri="{BB962C8B-B14F-4D97-AF65-F5344CB8AC3E}">
        <p14:creationId xmlns:p14="http://schemas.microsoft.com/office/powerpoint/2010/main" val="397344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066CB0-08C6-E9F2-BF67-5EE8D2B77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Daten Normalisierung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DA60B2-A762-877E-007B-C566A6B123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57606A-6C98-DC46-E82F-70FC5A3F1B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404941"/>
            <a:ext cx="11161314" cy="33797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1600" u="sng" dirty="0">
                <a:cs typeface="Arial"/>
              </a:rPr>
              <a:t>Motivation</a:t>
            </a:r>
            <a:endParaRPr lang="de-DE" sz="1600" u="sng">
              <a:solidFill>
                <a:srgbClr val="FF0000"/>
              </a:solidFill>
              <a:cs typeface="Arial"/>
            </a:endParaRPr>
          </a:p>
          <a:p>
            <a:r>
              <a:rPr lang="de-DE" sz="1600" dirty="0">
                <a:cs typeface="Arial"/>
              </a:rPr>
              <a:t>Entfernen von </a:t>
            </a:r>
            <a:r>
              <a:rPr lang="de-DE" sz="1600" dirty="0">
                <a:solidFill>
                  <a:srgbClr val="FF0000"/>
                </a:solidFill>
                <a:cs typeface="Arial"/>
              </a:rPr>
              <a:t>systematischen</a:t>
            </a:r>
            <a:r>
              <a:rPr lang="de-DE" sz="1600" dirty="0">
                <a:cs typeface="Arial"/>
              </a:rPr>
              <a:t>, nicht-biologischen </a:t>
            </a:r>
            <a:r>
              <a:rPr lang="de-DE" sz="1600" dirty="0">
                <a:solidFill>
                  <a:srgbClr val="FF0000"/>
                </a:solidFill>
                <a:cs typeface="Arial"/>
              </a:rPr>
              <a:t>Variationen</a:t>
            </a:r>
          </a:p>
          <a:p>
            <a:endParaRPr lang="de-DE" sz="1600" dirty="0">
              <a:solidFill>
                <a:srgbClr val="FF0000"/>
              </a:solidFill>
              <a:cs typeface="Arial"/>
            </a:endParaRPr>
          </a:p>
          <a:p>
            <a:r>
              <a:rPr lang="de-DE" sz="1600" u="sng" dirty="0">
                <a:cs typeface="Arial"/>
              </a:rPr>
              <a:t>Fehlerquellen</a:t>
            </a:r>
          </a:p>
          <a:p>
            <a:r>
              <a:rPr lang="de-DE" sz="1600" dirty="0">
                <a:cs typeface="Arial"/>
              </a:rPr>
              <a:t>Fehler in cDNA-</a:t>
            </a:r>
            <a:r>
              <a:rPr lang="de-DE" sz="1600" dirty="0" err="1">
                <a:cs typeface="Arial"/>
              </a:rPr>
              <a:t>capture</a:t>
            </a:r>
            <a:r>
              <a:rPr lang="de-DE" sz="1600" dirty="0">
                <a:cs typeface="Arial"/>
              </a:rPr>
              <a:t> und PCR-</a:t>
            </a:r>
            <a:r>
              <a:rPr lang="de-DE" sz="1600" dirty="0" err="1">
                <a:cs typeface="Arial"/>
              </a:rPr>
              <a:t>amp.</a:t>
            </a:r>
            <a:endParaRPr lang="de-DE" sz="1600" dirty="0">
              <a:cs typeface="Arial"/>
            </a:endParaRPr>
          </a:p>
          <a:p>
            <a:endParaRPr lang="de-DE" sz="1600" dirty="0">
              <a:cs typeface="Arial"/>
            </a:endParaRPr>
          </a:p>
          <a:p>
            <a:r>
              <a:rPr lang="de-DE" sz="1600" u="sng" dirty="0">
                <a:cs typeface="Arial"/>
              </a:rPr>
              <a:t>Methoden</a:t>
            </a:r>
          </a:p>
          <a:p>
            <a:r>
              <a:rPr lang="de-DE" sz="1600" dirty="0">
                <a:cs typeface="Arial"/>
              </a:rPr>
              <a:t>Library Size Normalisierung</a:t>
            </a:r>
          </a:p>
          <a:p>
            <a:r>
              <a:rPr lang="de-DE" sz="1600" dirty="0">
                <a:cs typeface="Arial"/>
              </a:rPr>
              <a:t>Spike-In Normalisierung</a:t>
            </a:r>
          </a:p>
          <a:p>
            <a:r>
              <a:rPr lang="de-DE" sz="1600" dirty="0" err="1">
                <a:cs typeface="Arial"/>
              </a:rPr>
              <a:t>Deconvolution</a:t>
            </a:r>
            <a:endParaRPr lang="de-DE" sz="1600" dirty="0">
              <a:cs typeface="Arial"/>
            </a:endParaRPr>
          </a:p>
          <a:p>
            <a:endParaRPr lang="de-DE" sz="1600" dirty="0">
              <a:cs typeface="Arial"/>
            </a:endParaRPr>
          </a:p>
          <a:p>
            <a:r>
              <a:rPr lang="de-DE" sz="1600" u="sng" dirty="0">
                <a:cs typeface="Arial"/>
              </a:rPr>
              <a:t>Aus Tutorial</a:t>
            </a:r>
          </a:p>
          <a:p>
            <a:endParaRPr lang="de-DE" sz="1600" u="sng" dirty="0">
              <a:cs typeface="Arial"/>
            </a:endParaRPr>
          </a:p>
          <a:p>
            <a:r>
              <a:rPr lang="de-DE" sz="1600" dirty="0" err="1">
                <a:latin typeface="Consolas"/>
                <a:cs typeface="Arial"/>
              </a:rPr>
              <a:t>pbmc</a:t>
            </a:r>
            <a:r>
              <a:rPr lang="de-DE" sz="1600" dirty="0">
                <a:latin typeface="Consolas"/>
                <a:cs typeface="Arial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nsolas"/>
                <a:cs typeface="Arial"/>
              </a:rPr>
              <a:t>NormalizeData</a:t>
            </a:r>
            <a:r>
              <a:rPr lang="de-DE" sz="1600" dirty="0">
                <a:latin typeface="Consolas"/>
                <a:cs typeface="Arial"/>
              </a:rPr>
              <a:t>(</a:t>
            </a:r>
            <a:r>
              <a:rPr lang="de-DE" sz="1600" dirty="0" err="1">
                <a:solidFill>
                  <a:srgbClr val="00B050"/>
                </a:solidFill>
                <a:latin typeface="Consolas"/>
                <a:cs typeface="Arial"/>
              </a:rPr>
              <a:t>pbmc</a:t>
            </a:r>
            <a:r>
              <a:rPr lang="de-DE" sz="1600" dirty="0">
                <a:latin typeface="Consolas"/>
                <a:cs typeface="Arial"/>
              </a:rPr>
              <a:t>, </a:t>
            </a:r>
            <a:r>
              <a:rPr lang="de-DE" sz="1600" dirty="0" err="1">
                <a:latin typeface="Consolas"/>
                <a:cs typeface="Arial"/>
              </a:rPr>
              <a:t>normalization.method</a:t>
            </a:r>
            <a:r>
              <a:rPr lang="de-DE" sz="1600" dirty="0">
                <a:latin typeface="Consolas"/>
                <a:cs typeface="Arial"/>
              </a:rPr>
              <a:t> = "</a:t>
            </a:r>
            <a:r>
              <a:rPr lang="de-DE" sz="1600" dirty="0" err="1">
                <a:solidFill>
                  <a:srgbClr val="00B0F0"/>
                </a:solidFill>
                <a:latin typeface="Consolas"/>
                <a:cs typeface="Arial"/>
              </a:rPr>
              <a:t>LogNormalize</a:t>
            </a:r>
            <a:r>
              <a:rPr lang="de-DE" sz="1600" dirty="0">
                <a:latin typeface="Consolas"/>
                <a:cs typeface="Arial"/>
              </a:rPr>
              <a:t>", </a:t>
            </a:r>
            <a:r>
              <a:rPr lang="de-DE" sz="1600" dirty="0" err="1">
                <a:latin typeface="Consolas"/>
                <a:cs typeface="Arial"/>
              </a:rPr>
              <a:t>scale.factor</a:t>
            </a:r>
            <a:r>
              <a:rPr lang="de-DE" sz="1600" dirty="0">
                <a:latin typeface="Consolas"/>
                <a:cs typeface="Arial"/>
              </a:rPr>
              <a:t> = 10000)</a:t>
            </a:r>
          </a:p>
          <a:p>
            <a:endParaRPr lang="de-DE" sz="1600" dirty="0">
              <a:latin typeface="Consola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"</a:t>
            </a:r>
            <a:r>
              <a:rPr lang="de-DE" sz="1600" dirty="0" err="1">
                <a:solidFill>
                  <a:srgbClr val="00B0F0"/>
                </a:solidFill>
                <a:ea typeface="+mn-lt"/>
                <a:cs typeface="+mn-lt"/>
              </a:rPr>
              <a:t>LogNormalize</a:t>
            </a:r>
            <a:r>
              <a:rPr lang="de-DE" sz="1600" dirty="0">
                <a:ea typeface="+mn-lt"/>
                <a:cs typeface="+mn-lt"/>
              </a:rPr>
              <a:t>: Feature </a:t>
            </a:r>
            <a:r>
              <a:rPr lang="de-DE" sz="1600" dirty="0" err="1">
                <a:ea typeface="+mn-lt"/>
                <a:cs typeface="+mn-lt"/>
              </a:rPr>
              <a:t>counts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for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each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cell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are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divided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by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total </a:t>
            </a:r>
            <a:r>
              <a:rPr lang="de-DE" sz="1600" dirty="0" err="1">
                <a:ea typeface="+mn-lt"/>
                <a:cs typeface="+mn-lt"/>
              </a:rPr>
              <a:t>counts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for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that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cell</a:t>
            </a:r>
            <a:r>
              <a:rPr lang="de-DE" sz="1600" dirty="0">
                <a:ea typeface="+mn-lt"/>
                <a:cs typeface="+mn-lt"/>
              </a:rPr>
              <a:t> and </a:t>
            </a:r>
            <a:r>
              <a:rPr lang="de-DE" sz="1600" dirty="0" err="1">
                <a:ea typeface="+mn-lt"/>
                <a:cs typeface="+mn-lt"/>
              </a:rPr>
              <a:t>multiplied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by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scale.factor</a:t>
            </a:r>
            <a:r>
              <a:rPr lang="de-DE" sz="1600" dirty="0">
                <a:ea typeface="+mn-lt"/>
                <a:cs typeface="+mn-lt"/>
              </a:rPr>
              <a:t>. This </a:t>
            </a:r>
            <a:r>
              <a:rPr lang="de-DE" sz="1600" dirty="0" err="1">
                <a:ea typeface="+mn-lt"/>
                <a:cs typeface="+mn-lt"/>
              </a:rPr>
              <a:t>is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then</a:t>
            </a:r>
            <a:r>
              <a:rPr lang="de-DE" sz="1600" dirty="0">
                <a:ea typeface="+mn-lt"/>
                <a:cs typeface="+mn-lt"/>
              </a:rPr>
              <a:t> natural-log </a:t>
            </a:r>
            <a:r>
              <a:rPr lang="de-DE" sz="1600" dirty="0" err="1">
                <a:ea typeface="+mn-lt"/>
                <a:cs typeface="+mn-lt"/>
              </a:rPr>
              <a:t>transformed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dirty="0" err="1">
                <a:ea typeface="+mn-lt"/>
                <a:cs typeface="+mn-lt"/>
              </a:rPr>
              <a:t>using</a:t>
            </a:r>
            <a:r>
              <a:rPr lang="de-DE" sz="1600" dirty="0">
                <a:ea typeface="+mn-lt"/>
                <a:cs typeface="+mn-lt"/>
              </a:rPr>
              <a:t> log1p."</a:t>
            </a:r>
            <a:endParaRPr lang="de-DE" sz="1600" dirty="0"/>
          </a:p>
          <a:p>
            <a:endParaRPr lang="de-DE" dirty="0">
              <a:latin typeface="Consolas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36069A-EF9B-728E-68FF-45915381776F}"/>
              </a:ext>
            </a:extLst>
          </p:cNvPr>
          <p:cNvSpPr txBox="1"/>
          <p:nvPr/>
        </p:nvSpPr>
        <p:spPr>
          <a:xfrm>
            <a:off x="393539" y="6518475"/>
            <a:ext cx="4681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 err="1">
                <a:ea typeface="+mn-lt"/>
                <a:cs typeface="+mn-lt"/>
              </a:rPr>
              <a:t>Amezquita</a:t>
            </a:r>
            <a:r>
              <a:rPr lang="de-DE" sz="900" dirty="0">
                <a:ea typeface="+mn-lt"/>
                <a:cs typeface="+mn-lt"/>
              </a:rPr>
              <a:t>, Robert A., et al. "</a:t>
            </a:r>
            <a:r>
              <a:rPr lang="de-DE" sz="900" dirty="0" err="1">
                <a:ea typeface="+mn-lt"/>
                <a:cs typeface="+mn-lt"/>
              </a:rPr>
              <a:t>Orchestrating</a:t>
            </a:r>
            <a:r>
              <a:rPr lang="de-DE" sz="900" dirty="0">
                <a:ea typeface="+mn-lt"/>
                <a:cs typeface="+mn-lt"/>
              </a:rPr>
              <a:t> single-</a:t>
            </a:r>
            <a:r>
              <a:rPr lang="de-DE" sz="900" dirty="0" err="1">
                <a:ea typeface="+mn-lt"/>
                <a:cs typeface="+mn-lt"/>
              </a:rPr>
              <a:t>cell</a:t>
            </a:r>
            <a:r>
              <a:rPr lang="de-DE" sz="900" dirty="0">
                <a:ea typeface="+mn-lt"/>
                <a:cs typeface="+mn-lt"/>
              </a:rPr>
              <a:t> </a:t>
            </a:r>
            <a:r>
              <a:rPr lang="de-DE" sz="900" dirty="0" err="1">
                <a:ea typeface="+mn-lt"/>
                <a:cs typeface="+mn-lt"/>
              </a:rPr>
              <a:t>analysis</a:t>
            </a:r>
            <a:r>
              <a:rPr lang="de-DE" sz="900" dirty="0">
                <a:ea typeface="+mn-lt"/>
                <a:cs typeface="+mn-lt"/>
              </a:rPr>
              <a:t> </a:t>
            </a:r>
            <a:r>
              <a:rPr lang="de-DE" sz="900" dirty="0" err="1">
                <a:ea typeface="+mn-lt"/>
                <a:cs typeface="+mn-lt"/>
              </a:rPr>
              <a:t>with</a:t>
            </a:r>
            <a:r>
              <a:rPr lang="de-DE" sz="900" dirty="0">
                <a:ea typeface="+mn-lt"/>
                <a:cs typeface="+mn-lt"/>
              </a:rPr>
              <a:t> </a:t>
            </a:r>
            <a:r>
              <a:rPr lang="de-DE" sz="900" dirty="0" err="1">
                <a:ea typeface="+mn-lt"/>
                <a:cs typeface="+mn-lt"/>
              </a:rPr>
              <a:t>Bioconductor</a:t>
            </a:r>
            <a:r>
              <a:rPr lang="de-DE" sz="900" dirty="0">
                <a:ea typeface="+mn-lt"/>
                <a:cs typeface="+mn-lt"/>
              </a:rPr>
              <a:t>." </a:t>
            </a:r>
          </a:p>
          <a:p>
            <a:r>
              <a:rPr lang="de-DE" sz="900" dirty="0">
                <a:ea typeface="+mn-lt"/>
                <a:cs typeface="+mn-lt"/>
              </a:rPr>
              <a:t>Nature </a:t>
            </a:r>
            <a:r>
              <a:rPr lang="de-DE" sz="900" dirty="0" err="1">
                <a:ea typeface="+mn-lt"/>
                <a:cs typeface="+mn-lt"/>
              </a:rPr>
              <a:t>methods</a:t>
            </a:r>
            <a:r>
              <a:rPr lang="de-DE" sz="900" dirty="0">
                <a:ea typeface="+mn-lt"/>
                <a:cs typeface="+mn-lt"/>
              </a:rPr>
              <a:t> 17.2 (2020): 137-145</a:t>
            </a:r>
            <a:endParaRPr lang="de-DE"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8CA47A-DA5A-AA33-5F2D-EB48BB553F5B}"/>
              </a:ext>
            </a:extLst>
          </p:cNvPr>
          <p:cNvSpPr txBox="1"/>
          <p:nvPr/>
        </p:nvSpPr>
        <p:spPr>
          <a:xfrm>
            <a:off x="7888147" y="65184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/>
              <a:t>https://satijalab.org/seurat/articles/pbmc3k_tutorial.html Letzter Zugriff: 23.05.22 17:28</a:t>
            </a:r>
          </a:p>
        </p:txBody>
      </p:sp>
    </p:spTree>
    <p:extLst>
      <p:ext uri="{BB962C8B-B14F-4D97-AF65-F5344CB8AC3E}">
        <p14:creationId xmlns:p14="http://schemas.microsoft.com/office/powerpoint/2010/main" val="3219274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3D85F7-1B10-4B3C-9595-C5B65A447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b="0" dirty="0">
                <a:cs typeface="Arial"/>
              </a:rPr>
              <a:t>Identifizieren von Hoch-Variablen Features und </a:t>
            </a:r>
            <a:r>
              <a:rPr lang="de-DE" sz="2800" b="0" dirty="0" err="1">
                <a:cs typeface="Arial"/>
              </a:rPr>
              <a:t>Scaling</a:t>
            </a:r>
            <a:endParaRPr lang="de-DE" sz="2800" b="0" dirty="0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BB4CBA-6846-A246-6AD6-225DDF6957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4AFD65-9EAE-2FFF-301A-30D663E0C6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819700"/>
            <a:ext cx="11161314" cy="4112851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r>
              <a:rPr lang="de-DE" u="sng" dirty="0">
                <a:cs typeface="Arial"/>
              </a:rPr>
              <a:t>Motivation</a:t>
            </a:r>
          </a:p>
          <a:p>
            <a:r>
              <a:rPr lang="de-DE" dirty="0">
                <a:cs typeface="Arial"/>
              </a:rPr>
              <a:t>Auswahl an Genen, die nützliche Information über die Biologie des Systems enthalten für </a:t>
            </a:r>
            <a:r>
              <a:rPr lang="de-DE" dirty="0" err="1">
                <a:cs typeface="Arial"/>
              </a:rPr>
              <a:t>Downstreamanalysen</a:t>
            </a:r>
            <a:endParaRPr lang="de-DE">
              <a:cs typeface="Arial"/>
            </a:endParaRPr>
          </a:p>
          <a:p>
            <a:endParaRPr lang="de-DE" u="sng" dirty="0">
              <a:cs typeface="Arial"/>
            </a:endParaRPr>
          </a:p>
          <a:p>
            <a:r>
              <a:rPr lang="de-DE" u="sng" dirty="0">
                <a:cs typeface="Arial"/>
              </a:rPr>
              <a:t>Hoch-Variable Gene suchen</a:t>
            </a:r>
            <a:endParaRPr lang="de-DE" dirty="0"/>
          </a:p>
          <a:p>
            <a:endParaRPr lang="de-DE" dirty="0">
              <a:ea typeface="+mn-lt"/>
              <a:cs typeface="+mn-lt"/>
            </a:endParaRPr>
          </a:p>
          <a:p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FindVariableFeatures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selection.method</a:t>
            </a:r>
            <a:r>
              <a:rPr lang="de-DE" dirty="0">
                <a:ea typeface="+mn-lt"/>
                <a:cs typeface="+mn-lt"/>
              </a:rPr>
              <a:t> = "</a:t>
            </a:r>
            <a:r>
              <a:rPr lang="de-DE" dirty="0" err="1">
                <a:solidFill>
                  <a:srgbClr val="00B0F0"/>
                </a:solidFill>
                <a:ea typeface="+mn-lt"/>
                <a:cs typeface="+mn-lt"/>
              </a:rPr>
              <a:t>vst</a:t>
            </a:r>
            <a:r>
              <a:rPr lang="de-DE" dirty="0">
                <a:ea typeface="+mn-lt"/>
                <a:cs typeface="+mn-lt"/>
              </a:rPr>
              <a:t>", </a:t>
            </a:r>
            <a:r>
              <a:rPr lang="de-DE" dirty="0" err="1">
                <a:ea typeface="+mn-lt"/>
                <a:cs typeface="+mn-lt"/>
              </a:rPr>
              <a:t>nfeatures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>
                <a:solidFill>
                  <a:srgbClr val="00B0F0"/>
                </a:solidFill>
                <a:ea typeface="+mn-lt"/>
                <a:cs typeface="+mn-lt"/>
              </a:rPr>
              <a:t>2000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  <a:p>
            <a:r>
              <a:rPr lang="de-DE" u="sng" dirty="0">
                <a:cs typeface="Arial"/>
              </a:rPr>
              <a:t>Skalierung der Daten</a:t>
            </a:r>
          </a:p>
          <a:p>
            <a:endParaRPr lang="de-DE" u="sng" dirty="0">
              <a:cs typeface="Arial"/>
            </a:endParaRPr>
          </a:p>
          <a:p>
            <a:r>
              <a:rPr lang="de-DE" dirty="0" err="1">
                <a:solidFill>
                  <a:srgbClr val="00B0F0"/>
                </a:solidFill>
                <a:ea typeface="+mn-lt"/>
                <a:cs typeface="+mn-lt"/>
              </a:rPr>
              <a:t>all.genes_SeuratObj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ea typeface="+mn-lt"/>
                <a:cs typeface="+mn-lt"/>
              </a:rPr>
              <a:t>rownames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= 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ScaleData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features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solidFill>
                  <a:srgbClr val="00B0F0"/>
                </a:solidFill>
                <a:ea typeface="+mn-lt"/>
                <a:cs typeface="+mn-lt"/>
              </a:rPr>
              <a:t>all.genes_SeuratObj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endParaRPr lang="de-DE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"</a:t>
            </a:r>
            <a:r>
              <a:rPr lang="de-DE" dirty="0" err="1">
                <a:ea typeface="+mn-lt"/>
                <a:cs typeface="+mn-lt"/>
              </a:rPr>
              <a:t>Shifts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expression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each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, so </a:t>
            </a:r>
            <a:r>
              <a:rPr lang="de-DE" dirty="0" err="1">
                <a:ea typeface="+mn-lt"/>
                <a:cs typeface="+mn-lt"/>
              </a:rPr>
              <a:t>that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mean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expression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cells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0"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"Scales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expression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each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, so </a:t>
            </a:r>
            <a:r>
              <a:rPr lang="de-DE" dirty="0" err="1">
                <a:ea typeface="+mn-lt"/>
                <a:cs typeface="+mn-lt"/>
              </a:rPr>
              <a:t>that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variance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cells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1"</a:t>
            </a:r>
            <a:endParaRPr lang="de-DE" dirty="0"/>
          </a:p>
          <a:p>
            <a:pPr marL="1028700" lvl="1">
              <a:buClr>
                <a:srgbClr val="006AAB"/>
              </a:buClr>
              <a:buFont typeface="Wingdings"/>
              <a:buChar char="è"/>
            </a:pPr>
            <a:r>
              <a:rPr lang="de-DE" dirty="0">
                <a:ea typeface="+mn-lt"/>
                <a:cs typeface="+mn-lt"/>
              </a:rPr>
              <a:t>"This </a:t>
            </a:r>
            <a:r>
              <a:rPr lang="de-DE" dirty="0" err="1">
                <a:ea typeface="+mn-lt"/>
                <a:cs typeface="+mn-lt"/>
              </a:rPr>
              <a:t>step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gives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equal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weight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downstream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analyses</a:t>
            </a:r>
            <a:r>
              <a:rPr lang="de-DE" dirty="0">
                <a:ea typeface="+mn-lt"/>
                <a:cs typeface="+mn-lt"/>
              </a:rPr>
              <a:t>, so </a:t>
            </a:r>
            <a:r>
              <a:rPr lang="de-DE" dirty="0" err="1">
                <a:ea typeface="+mn-lt"/>
                <a:cs typeface="+mn-lt"/>
              </a:rPr>
              <a:t>that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highly-expressed</a:t>
            </a:r>
            <a:r>
              <a:rPr lang="de-DE" dirty="0">
                <a:ea typeface="+mn-lt"/>
                <a:cs typeface="+mn-lt"/>
              </a:rPr>
              <a:t> genes do not </a:t>
            </a:r>
            <a:r>
              <a:rPr lang="de-DE" dirty="0" err="1">
                <a:ea typeface="+mn-lt"/>
                <a:cs typeface="+mn-lt"/>
              </a:rPr>
              <a:t>dominate</a:t>
            </a:r>
            <a:r>
              <a:rPr lang="de-DE" dirty="0">
                <a:ea typeface="+mn-lt"/>
                <a:cs typeface="+mn-lt"/>
              </a:rPr>
              <a:t>"</a:t>
            </a:r>
            <a:endParaRPr lang="de-DE" dirty="0" err="1"/>
          </a:p>
          <a:p>
            <a:pPr lvl="1" indent="0">
              <a:buNone/>
            </a:pPr>
            <a:r>
              <a:rPr lang="de-DE" sz="8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https://satijalab.org/seurat/articles/pbmc3k_tutorial.html Letzter Zugriff: 23.05.22 17:28</a:t>
            </a:r>
            <a:endParaRPr lang="de-DE" sz="80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E1ED77-A832-9286-7782-0806B3B338AD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DF00515D-612D-CAF3-7F0D-40DD440EDCE8}"/>
              </a:ext>
            </a:extLst>
          </p:cNvPr>
          <p:cNvSpPr txBox="1"/>
          <p:nvPr/>
        </p:nvSpPr>
        <p:spPr>
          <a:xfrm>
            <a:off x="7847756" y="6555248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ea typeface="+mn-lt"/>
                <a:cs typeface="+mn-lt"/>
              </a:rPr>
              <a:t>https://satijalab.org/seurat/articles/pbmc3k_tutorial.html Letzter Zugriff: 23.05.22 17:28</a:t>
            </a:r>
            <a:endParaRPr lang="de-DE" sz="900" dirty="0">
              <a:cs typeface="Arial"/>
            </a:endParaRP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DF00515D-612D-CAF3-7F0D-40DD440EDCE8}"/>
              </a:ext>
            </a:extLst>
          </p:cNvPr>
          <p:cNvSpPr txBox="1"/>
          <p:nvPr/>
        </p:nvSpPr>
        <p:spPr>
          <a:xfrm>
            <a:off x="399568" y="6524503"/>
            <a:ext cx="460479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 err="1"/>
              <a:t>Amezquita</a:t>
            </a:r>
            <a:r>
              <a:rPr lang="de-DE" sz="900" dirty="0"/>
              <a:t>, Robert A., et al. "</a:t>
            </a:r>
            <a:r>
              <a:rPr lang="de-DE" sz="900" dirty="0" err="1"/>
              <a:t>Orchestrating</a:t>
            </a:r>
            <a:r>
              <a:rPr lang="de-DE" sz="900" dirty="0"/>
              <a:t> single-</a:t>
            </a:r>
            <a:r>
              <a:rPr lang="de-DE" sz="900" dirty="0" err="1"/>
              <a:t>cell</a:t>
            </a:r>
            <a:r>
              <a:rPr lang="de-DE" sz="900" dirty="0"/>
              <a:t> </a:t>
            </a:r>
            <a:r>
              <a:rPr lang="de-DE" sz="900" dirty="0" err="1"/>
              <a:t>analysis</a:t>
            </a:r>
            <a:r>
              <a:rPr lang="de-DE" sz="900" dirty="0"/>
              <a:t> </a:t>
            </a:r>
            <a:r>
              <a:rPr lang="de-DE" sz="900" dirty="0" err="1"/>
              <a:t>with</a:t>
            </a:r>
            <a:r>
              <a:rPr lang="de-DE" sz="900" dirty="0"/>
              <a:t> </a:t>
            </a:r>
            <a:r>
              <a:rPr lang="de-DE" sz="900" dirty="0" err="1"/>
              <a:t>Bioconductor</a:t>
            </a:r>
            <a:r>
              <a:rPr lang="de-DE" sz="900" dirty="0"/>
              <a:t>." </a:t>
            </a:r>
            <a:endParaRPr lang="en-US" sz="900" dirty="0">
              <a:ea typeface="+mn-lt"/>
              <a:cs typeface="+mn-lt"/>
            </a:endParaRPr>
          </a:p>
          <a:p>
            <a:r>
              <a:rPr lang="de-DE" sz="900" dirty="0"/>
              <a:t>Nature </a:t>
            </a:r>
            <a:r>
              <a:rPr lang="de-DE" sz="900" dirty="0" err="1"/>
              <a:t>methods</a:t>
            </a:r>
            <a:r>
              <a:rPr lang="de-DE" sz="900" dirty="0"/>
              <a:t> 17.2 (2020): 137-145</a:t>
            </a:r>
            <a:endParaRPr lang="de-DE" sz="9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9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9A6C413-1BD6-6B65-CE11-E72534AF5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908" y="732544"/>
            <a:ext cx="9721154" cy="574675"/>
          </a:xfrm>
        </p:spPr>
        <p:txBody>
          <a:bodyPr/>
          <a:lstStyle/>
          <a:p>
            <a:r>
              <a:rPr lang="de-DE" sz="2800" b="0" dirty="0"/>
              <a:t> PCA, Clustering und UMAP</a:t>
            </a:r>
            <a:endParaRPr lang="de-DE" sz="2800" b="0" dirty="0" err="1"/>
          </a:p>
          <a:p>
            <a:endParaRPr lang="de-DE" dirty="0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BFA240-5763-43BC-30B0-012B0D8644D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ADE3C5-3722-16ED-B608-A760102A7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680" y="1559270"/>
            <a:ext cx="11161314" cy="3379787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de-DE" u="sng" dirty="0">
                <a:cs typeface="Arial"/>
              </a:rPr>
              <a:t>Nutzen skalierte, selektierte variable Features für PCA.</a:t>
            </a:r>
          </a:p>
          <a:p>
            <a:endParaRPr lang="de-DE" dirty="0">
              <a:cs typeface="Arial"/>
            </a:endParaRPr>
          </a:p>
          <a:p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solidFill>
                  <a:srgbClr val="C00000"/>
                </a:solidFill>
                <a:ea typeface="+mn-lt"/>
                <a:cs typeface="+mn-lt"/>
              </a:rPr>
              <a:t>RunUMAP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dims</a:t>
            </a:r>
            <a:r>
              <a:rPr lang="de-DE" dirty="0">
                <a:ea typeface="+mn-lt"/>
                <a:cs typeface="+mn-lt"/>
              </a:rPr>
              <a:t> = 1:10)</a:t>
            </a:r>
          </a:p>
          <a:p>
            <a:endParaRPr lang="de-DE" dirty="0">
              <a:cs typeface="Arial"/>
            </a:endParaRPr>
          </a:p>
          <a:p>
            <a:r>
              <a:rPr lang="de-DE" u="sng" dirty="0">
                <a:cs typeface="Arial"/>
              </a:rPr>
              <a:t>Clustering</a:t>
            </a:r>
          </a:p>
          <a:p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FindNeighbors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dims</a:t>
            </a:r>
            <a:r>
              <a:rPr lang="de-DE" dirty="0">
                <a:ea typeface="+mn-lt"/>
                <a:cs typeface="+mn-lt"/>
              </a:rPr>
              <a:t> = 1:10)</a:t>
            </a:r>
            <a:endParaRPr lang="de-DE">
              <a:cs typeface="Arial"/>
            </a:endParaRPr>
          </a:p>
          <a:p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FindClusters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resolution</a:t>
            </a:r>
            <a:r>
              <a:rPr lang="de-DE" dirty="0">
                <a:ea typeface="+mn-lt"/>
                <a:cs typeface="+mn-lt"/>
              </a:rPr>
              <a:t> = 0.5)</a:t>
            </a:r>
          </a:p>
          <a:p>
            <a:endParaRPr lang="de-DE" dirty="0">
              <a:cs typeface="Arial"/>
            </a:endParaRPr>
          </a:p>
          <a:p>
            <a:r>
              <a:rPr lang="de-DE" u="sng" dirty="0">
                <a:cs typeface="Arial"/>
              </a:rPr>
              <a:t>UMAP</a:t>
            </a:r>
          </a:p>
          <a:p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 = 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RunUMAP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dims</a:t>
            </a:r>
            <a:r>
              <a:rPr lang="de-DE" dirty="0">
                <a:ea typeface="+mn-lt"/>
                <a:cs typeface="+mn-lt"/>
              </a:rPr>
              <a:t> = 1:10)</a:t>
            </a:r>
          </a:p>
          <a:p>
            <a:endParaRPr lang="de-DE" dirty="0">
              <a:cs typeface="Arial"/>
            </a:endParaRPr>
          </a:p>
          <a:p>
            <a:r>
              <a:rPr lang="de-DE" u="sng" dirty="0">
                <a:cs typeface="Arial"/>
              </a:rPr>
              <a:t>Visualisierung</a:t>
            </a:r>
          </a:p>
          <a:p>
            <a:r>
              <a:rPr lang="de-DE" dirty="0" err="1">
                <a:ea typeface="+mn-lt"/>
                <a:cs typeface="+mn-lt"/>
              </a:rPr>
              <a:t>dp</a:t>
            </a:r>
            <a:r>
              <a:rPr lang="de-DE" dirty="0">
                <a:ea typeface="+mn-lt"/>
                <a:cs typeface="+mn-lt"/>
              </a:rPr>
              <a:t>=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DimPlot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SeuratObj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reduction</a:t>
            </a:r>
            <a:r>
              <a:rPr lang="de-DE" dirty="0">
                <a:ea typeface="+mn-lt"/>
                <a:cs typeface="+mn-lt"/>
              </a:rPr>
              <a:t> = "</a:t>
            </a:r>
            <a:r>
              <a:rPr lang="de-DE" dirty="0" err="1">
                <a:solidFill>
                  <a:srgbClr val="00B0F0"/>
                </a:solidFill>
                <a:ea typeface="+mn-lt"/>
                <a:cs typeface="+mn-lt"/>
              </a:rPr>
              <a:t>umap</a:t>
            </a:r>
            <a:r>
              <a:rPr lang="de-DE" dirty="0">
                <a:ea typeface="+mn-lt"/>
                <a:cs typeface="+mn-lt"/>
              </a:rPr>
              <a:t>")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18A5B1-0ED3-A889-7229-B32AB13DB280}"/>
              </a:ext>
            </a:extLst>
          </p:cNvPr>
          <p:cNvSpPr txBox="1"/>
          <p:nvPr/>
        </p:nvSpPr>
        <p:spPr>
          <a:xfrm>
            <a:off x="7888147" y="65184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/>
              <a:t>https://satijalab.org/seurat/articles/pbmc3k_tutorial.html Letzter Zugriff: 23.05.22 17:28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4271B01-F2E3-4782-8705-0F9C0FA3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33" y="1213358"/>
            <a:ext cx="3447326" cy="2791537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584FB019-EB85-C475-EDCC-C2922868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93" y="4039267"/>
            <a:ext cx="3765629" cy="23772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1B1C05C-8E72-7CF4-3673-F478386276A6}"/>
              </a:ext>
            </a:extLst>
          </p:cNvPr>
          <p:cNvSpPr txBox="1"/>
          <p:nvPr/>
        </p:nvSpPr>
        <p:spPr>
          <a:xfrm>
            <a:off x="7211148" y="14238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solidFill>
                  <a:srgbClr val="FF0000"/>
                </a:solidFill>
              </a:rPr>
              <a:t>Paper-UMAP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E8921B-8F04-4382-FFF2-F2A0C4EF008F}"/>
              </a:ext>
            </a:extLst>
          </p:cNvPr>
          <p:cNvSpPr txBox="1"/>
          <p:nvPr/>
        </p:nvSpPr>
        <p:spPr>
          <a:xfrm>
            <a:off x="9341011" y="399736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Meine UMAP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63F826-0856-4157-B581-E7F6EBCCB1AC}"/>
              </a:ext>
            </a:extLst>
          </p:cNvPr>
          <p:cNvSpPr txBox="1"/>
          <p:nvPr/>
        </p:nvSpPr>
        <p:spPr>
          <a:xfrm>
            <a:off x="306729" y="6518475"/>
            <a:ext cx="4604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solidFill>
                  <a:srgbClr val="222222"/>
                </a:solidFill>
              </a:rPr>
              <a:t>Schultheiß</a:t>
            </a:r>
            <a:r>
              <a:rPr lang="en-US" sz="900" dirty="0">
                <a:solidFill>
                  <a:srgbClr val="222222"/>
                </a:solidFill>
              </a:rPr>
              <a:t>, Christoph, et al. "Maturation trajectories and transcriptional landscape of </a:t>
            </a:r>
            <a:endParaRPr lang="en-US" sz="900" dirty="0">
              <a:ea typeface="+mn-lt"/>
              <a:cs typeface="+mn-lt"/>
            </a:endParaRPr>
          </a:p>
          <a:p>
            <a:r>
              <a:rPr lang="en-US" sz="900" dirty="0" err="1">
                <a:solidFill>
                  <a:srgbClr val="222222"/>
                </a:solidFill>
              </a:rPr>
              <a:t>plasmablasts</a:t>
            </a:r>
            <a:r>
              <a:rPr lang="en-US" sz="900" dirty="0">
                <a:solidFill>
                  <a:srgbClr val="222222"/>
                </a:solidFill>
              </a:rPr>
              <a:t> and autoreactive B cells in COVID-19." </a:t>
            </a:r>
            <a:r>
              <a:rPr lang="en-US" sz="900" i="1" dirty="0" err="1">
                <a:solidFill>
                  <a:srgbClr val="222222"/>
                </a:solidFill>
              </a:rPr>
              <a:t>Iscience</a:t>
            </a:r>
            <a:r>
              <a:rPr lang="en-US" sz="900" dirty="0">
                <a:solidFill>
                  <a:srgbClr val="222222"/>
                </a:solidFill>
              </a:rPr>
              <a:t> 24.11 (2021): 103325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90073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580D6FF-CF5C-EE6A-A84A-B40987D1B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Detektion von Markern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78D528-D26E-0950-A3B0-FD0054EBAEF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E27D1A-C089-F018-440F-EB99045989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472460"/>
            <a:ext cx="11161314" cy="3379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u="sng" dirty="0">
                <a:cs typeface="Arial"/>
              </a:rPr>
              <a:t>Motivation</a:t>
            </a:r>
          </a:p>
          <a:p>
            <a:r>
              <a:rPr lang="de-DE" dirty="0">
                <a:cs typeface="Arial"/>
              </a:rPr>
              <a:t>Suche nach Markern, die Cluster durch eine differenzielle Expression definieren</a:t>
            </a:r>
          </a:p>
          <a:p>
            <a:endParaRPr lang="de-DE" dirty="0">
              <a:cs typeface="Arial"/>
            </a:endParaRPr>
          </a:p>
          <a:p>
            <a:r>
              <a:rPr lang="de-DE" dirty="0">
                <a:ea typeface="+mn-lt"/>
                <a:cs typeface="+mn-lt"/>
              </a:rPr>
              <a:t>Cluster0.active &lt;- </a:t>
            </a:r>
            <a:r>
              <a:rPr lang="de-DE" dirty="0" err="1">
                <a:solidFill>
                  <a:srgbClr val="FF0000"/>
                </a:solidFill>
                <a:ea typeface="+mn-lt"/>
                <a:cs typeface="+mn-lt"/>
              </a:rPr>
              <a:t>FindMarkers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solidFill>
                  <a:srgbClr val="00B050"/>
                </a:solidFill>
                <a:ea typeface="+mn-lt"/>
                <a:cs typeface="+mn-lt"/>
              </a:rPr>
              <a:t>active</a:t>
            </a:r>
            <a:r>
              <a:rPr lang="de-DE" dirty="0">
                <a:ea typeface="+mn-lt"/>
                <a:cs typeface="+mn-lt"/>
              </a:rPr>
              <a:t>, ident.1 = 0, min.pct = </a:t>
            </a:r>
            <a:r>
              <a:rPr lang="de-DE" dirty="0">
                <a:solidFill>
                  <a:schemeClr val="accent5"/>
                </a:solidFill>
                <a:ea typeface="+mn-lt"/>
                <a:cs typeface="+mn-lt"/>
              </a:rPr>
              <a:t>0.25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r>
              <a:rPr lang="de-DE" dirty="0">
                <a:solidFill>
                  <a:srgbClr val="92D050"/>
                </a:solidFill>
                <a:cs typeface="Arial"/>
              </a:rPr>
              <a:t>#findet alle Marker des Clusters 0 der </a:t>
            </a:r>
            <a:r>
              <a:rPr lang="de-DE" dirty="0" err="1">
                <a:solidFill>
                  <a:srgbClr val="92D050"/>
                </a:solidFill>
                <a:cs typeface="Arial"/>
              </a:rPr>
              <a:t>active</a:t>
            </a:r>
            <a:r>
              <a:rPr lang="de-DE" dirty="0">
                <a:solidFill>
                  <a:srgbClr val="92D050"/>
                </a:solidFill>
                <a:cs typeface="Arial"/>
              </a:rPr>
              <a:t> Covid Patienten</a:t>
            </a:r>
          </a:p>
          <a:p>
            <a:endParaRPr lang="de-DE" dirty="0">
              <a:solidFill>
                <a:srgbClr val="92D050"/>
              </a:solidFill>
              <a:cs typeface="Arial"/>
            </a:endParaRPr>
          </a:p>
          <a:p>
            <a:endParaRPr lang="de-DE" dirty="0">
              <a:solidFill>
                <a:srgbClr val="92D050"/>
              </a:solidFill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47E347-5DB5-5718-88FA-518142442FA4}"/>
              </a:ext>
            </a:extLst>
          </p:cNvPr>
          <p:cNvSpPr txBox="1"/>
          <p:nvPr/>
        </p:nvSpPr>
        <p:spPr>
          <a:xfrm>
            <a:off x="895109" y="6489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>
                <a:ea typeface="+mn-lt"/>
                <a:cs typeface="+mn-lt"/>
              </a:rPr>
              <a:t>https://satijalab.org/seurat/articles/pbmc3k_tutorial.html Letzter Zugriff: 23.05.22 17:28</a:t>
            </a:r>
            <a:endParaRPr lang="de-DE" sz="9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34CAEA-44EC-6F26-D307-9EF75487D05E}"/>
              </a:ext>
            </a:extLst>
          </p:cNvPr>
          <p:cNvSpPr txBox="1"/>
          <p:nvPr/>
        </p:nvSpPr>
        <p:spPr>
          <a:xfrm>
            <a:off x="7384769" y="5629274"/>
            <a:ext cx="2743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>
                <a:cs typeface="Arial"/>
              </a:rPr>
              <a:t>Marker von Active_Cluster_2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BDAB23-7CDE-4A96-0C86-97BC99DAD58C}"/>
              </a:ext>
            </a:extLst>
          </p:cNvPr>
          <p:cNvSpPr txBox="1"/>
          <p:nvPr/>
        </p:nvSpPr>
        <p:spPr>
          <a:xfrm>
            <a:off x="631061" y="3370402"/>
            <a:ext cx="46916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Visualisierung </a:t>
            </a:r>
            <a:r>
              <a:rPr lang="de-DE" dirty="0" err="1">
                <a:solidFill>
                  <a:srgbClr val="FF0000"/>
                </a:solidFill>
                <a:cs typeface="Arial"/>
              </a:rPr>
              <a:t>FeaturePlot</a:t>
            </a:r>
            <a:r>
              <a:rPr lang="de-DE" dirty="0">
                <a:cs typeface="Arial"/>
              </a:rPr>
              <a:t>()</a:t>
            </a:r>
            <a:endParaRPr lang="de-DE" dirty="0"/>
          </a:p>
          <a:p>
            <a:endParaRPr lang="de-DE" dirty="0">
              <a:cs typeface="Arial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0331866B-F82A-2215-A9AA-134238BF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3749900"/>
            <a:ext cx="4132161" cy="2637692"/>
          </a:xfrm>
          <a:prstGeom prst="rect">
            <a:avLst/>
          </a:prstGeom>
        </p:spPr>
      </p:pic>
      <p:pic>
        <p:nvPicPr>
          <p:cNvPr id="11" name="Grafik 11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ACF4BE1-D5DC-F4F3-0A11-792F525E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59" y="3368466"/>
            <a:ext cx="4190035" cy="22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4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E68EF37-D75A-13FB-0F6F-FA4E39A8A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Gene Enrichment (KEGG)</a:t>
            </a:r>
            <a:endParaRPr lang="de-DE" sz="2800" dirty="0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B57EF-0483-A3FA-10F3-84160E4E08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04E8F1-C424-34B8-5B35-095459BDFA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462814"/>
            <a:ext cx="11161314" cy="3379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u="sng" dirty="0">
                <a:cs typeface="Arial"/>
              </a:rPr>
              <a:t>Packages</a:t>
            </a:r>
          </a:p>
          <a:p>
            <a:r>
              <a:rPr lang="de-DE" sz="1100" dirty="0" err="1">
                <a:ea typeface="+mn-lt"/>
                <a:cs typeface="+mn-lt"/>
              </a:rPr>
              <a:t>library</a:t>
            </a:r>
            <a:r>
              <a:rPr lang="de-DE" sz="1100" dirty="0">
                <a:ea typeface="+mn-lt"/>
                <a:cs typeface="+mn-lt"/>
              </a:rPr>
              <a:t>("</a:t>
            </a:r>
            <a:r>
              <a:rPr lang="de-DE" sz="1100" dirty="0" err="1">
                <a:ea typeface="+mn-lt"/>
                <a:cs typeface="+mn-lt"/>
              </a:rPr>
              <a:t>biomaRt</a:t>
            </a:r>
            <a:r>
              <a:rPr lang="de-DE" sz="1100" dirty="0">
                <a:ea typeface="+mn-lt"/>
                <a:cs typeface="+mn-lt"/>
              </a:rPr>
              <a:t>")</a:t>
            </a:r>
            <a:endParaRPr lang="de-DE" sz="1100" dirty="0">
              <a:cs typeface="Arial"/>
            </a:endParaRPr>
          </a:p>
          <a:p>
            <a:r>
              <a:rPr lang="de-DE" sz="1100" dirty="0" err="1">
                <a:ea typeface="+mn-lt"/>
                <a:cs typeface="+mn-lt"/>
              </a:rPr>
              <a:t>library</a:t>
            </a:r>
            <a:r>
              <a:rPr lang="de-DE" sz="1100" dirty="0">
                <a:ea typeface="+mn-lt"/>
                <a:cs typeface="+mn-lt"/>
              </a:rPr>
              <a:t>("</a:t>
            </a:r>
            <a:r>
              <a:rPr lang="de-DE" sz="1100" dirty="0" err="1">
                <a:ea typeface="+mn-lt"/>
                <a:cs typeface="+mn-lt"/>
              </a:rPr>
              <a:t>clusterProfiler</a:t>
            </a:r>
            <a:r>
              <a:rPr lang="de-DE" sz="1100" dirty="0">
                <a:ea typeface="+mn-lt"/>
                <a:cs typeface="+mn-lt"/>
              </a:rPr>
              <a:t>")</a:t>
            </a:r>
            <a:endParaRPr lang="de-DE" sz="1100">
              <a:cs typeface="Arial"/>
            </a:endParaRPr>
          </a:p>
          <a:p>
            <a:r>
              <a:rPr lang="de-DE" sz="1100" dirty="0" err="1">
                <a:ea typeface="+mn-lt"/>
                <a:cs typeface="+mn-lt"/>
              </a:rPr>
              <a:t>library</a:t>
            </a:r>
            <a:r>
              <a:rPr lang="de-DE" sz="1100" dirty="0">
                <a:ea typeface="+mn-lt"/>
                <a:cs typeface="+mn-lt"/>
              </a:rPr>
              <a:t>("</a:t>
            </a:r>
            <a:r>
              <a:rPr lang="de-DE" sz="1100" dirty="0" err="1">
                <a:ea typeface="+mn-lt"/>
                <a:cs typeface="+mn-lt"/>
              </a:rPr>
              <a:t>org.Hs.eg.db</a:t>
            </a:r>
            <a:r>
              <a:rPr lang="de-DE" sz="1100" dirty="0">
                <a:ea typeface="+mn-lt"/>
                <a:cs typeface="+mn-lt"/>
              </a:rPr>
              <a:t>")</a:t>
            </a:r>
          </a:p>
          <a:p>
            <a:endParaRPr lang="de-DE" sz="1100" dirty="0">
              <a:cs typeface="Arial"/>
            </a:endParaRPr>
          </a:p>
          <a:p>
            <a:r>
              <a:rPr lang="de-DE" sz="1400" dirty="0" err="1">
                <a:cs typeface="Arial"/>
              </a:rPr>
              <a:t>Entrez</a:t>
            </a:r>
            <a:r>
              <a:rPr lang="de-DE" sz="1400" dirty="0">
                <a:cs typeface="Arial"/>
              </a:rPr>
              <a:t>-IDs</a:t>
            </a:r>
          </a:p>
          <a:p>
            <a:r>
              <a:rPr lang="de-DE" sz="1400" dirty="0">
                <a:ea typeface="+mn-lt"/>
                <a:cs typeface="+mn-lt"/>
              </a:rPr>
              <a:t>Log-</a:t>
            </a:r>
            <a:r>
              <a:rPr lang="de-DE" sz="1400" dirty="0" err="1">
                <a:ea typeface="+mn-lt"/>
                <a:cs typeface="+mn-lt"/>
              </a:rPr>
              <a:t>fold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Changes</a:t>
            </a:r>
          </a:p>
          <a:p>
            <a:endParaRPr lang="de-DE" sz="1400" dirty="0">
              <a:ea typeface="+mn-lt"/>
              <a:cs typeface="+mn-lt"/>
            </a:endParaRPr>
          </a:p>
          <a:p>
            <a:endParaRPr lang="de-DE" sz="1400" dirty="0">
              <a:ea typeface="+mn-lt"/>
              <a:cs typeface="+mn-lt"/>
            </a:endParaRPr>
          </a:p>
          <a:p>
            <a:endParaRPr lang="de-DE" sz="1400" dirty="0">
              <a:ea typeface="+mn-lt"/>
              <a:cs typeface="+mn-lt"/>
            </a:endParaRPr>
          </a:p>
          <a:p>
            <a:r>
              <a:rPr lang="de-DE" sz="1400" dirty="0" err="1">
                <a:ea typeface="+mn-lt"/>
                <a:cs typeface="+mn-lt"/>
              </a:rPr>
              <a:t>kegg</a:t>
            </a:r>
            <a:r>
              <a:rPr lang="de-DE" sz="1400" dirty="0">
                <a:ea typeface="+mn-lt"/>
                <a:cs typeface="+mn-lt"/>
              </a:rPr>
              <a:t> = </a:t>
            </a:r>
            <a:r>
              <a:rPr lang="de-DE" sz="1400" dirty="0" err="1">
                <a:solidFill>
                  <a:srgbClr val="FF0000"/>
                </a:solidFill>
                <a:ea typeface="+mn-lt"/>
                <a:cs typeface="+mn-lt"/>
              </a:rPr>
              <a:t>gseKEGG</a:t>
            </a:r>
            <a:r>
              <a:rPr lang="de-DE" sz="1400" dirty="0">
                <a:ea typeface="+mn-lt"/>
                <a:cs typeface="+mn-lt"/>
              </a:rPr>
              <a:t>(</a:t>
            </a:r>
            <a:r>
              <a:rPr lang="de-DE" sz="1400" dirty="0" err="1">
                <a:ea typeface="+mn-lt"/>
                <a:cs typeface="+mn-lt"/>
              </a:rPr>
              <a:t>geneList</a:t>
            </a:r>
            <a:r>
              <a:rPr lang="de-DE" sz="1400" dirty="0">
                <a:ea typeface="+mn-lt"/>
                <a:cs typeface="+mn-lt"/>
              </a:rPr>
              <a:t>=</a:t>
            </a:r>
            <a:r>
              <a:rPr lang="de-DE" sz="1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de-DE" sz="1400" dirty="0" err="1">
                <a:solidFill>
                  <a:srgbClr val="00B050"/>
                </a:solidFill>
                <a:ea typeface="+mn-lt"/>
                <a:cs typeface="+mn-lt"/>
              </a:rPr>
              <a:t>ngl</a:t>
            </a:r>
            <a:r>
              <a:rPr lang="de-DE" sz="1400" dirty="0" err="1">
                <a:ea typeface="+mn-lt"/>
                <a:cs typeface="+mn-lt"/>
              </a:rPr>
              <a:t>,organism</a:t>
            </a:r>
            <a:r>
              <a:rPr lang="de-DE" sz="1400" dirty="0">
                <a:ea typeface="+mn-lt"/>
                <a:cs typeface="+mn-lt"/>
              </a:rPr>
              <a:t>= "</a:t>
            </a:r>
            <a:r>
              <a:rPr lang="de-DE" sz="1400" dirty="0" err="1">
                <a:solidFill>
                  <a:srgbClr val="00B0F0"/>
                </a:solidFill>
                <a:ea typeface="+mn-lt"/>
                <a:cs typeface="+mn-lt"/>
              </a:rPr>
              <a:t>hsa</a:t>
            </a:r>
            <a:r>
              <a:rPr lang="de-DE" sz="1400" dirty="0">
                <a:ea typeface="+mn-lt"/>
                <a:cs typeface="+mn-lt"/>
              </a:rPr>
              <a:t>",</a:t>
            </a:r>
            <a:r>
              <a:rPr lang="de-DE" sz="1400" dirty="0" err="1">
                <a:ea typeface="+mn-lt"/>
                <a:cs typeface="+mn-lt"/>
              </a:rPr>
              <a:t>minGSSize</a:t>
            </a:r>
            <a:r>
              <a:rPr lang="de-DE" sz="1400" dirty="0">
                <a:ea typeface="+mn-lt"/>
                <a:cs typeface="+mn-lt"/>
              </a:rPr>
              <a:t>= 5,</a:t>
            </a:r>
            <a:endParaRPr lang="de-DE" sz="1400">
              <a:cs typeface="Arial"/>
            </a:endParaRPr>
          </a:p>
          <a:p>
            <a:r>
              <a:rPr lang="de-DE" sz="1400" dirty="0" err="1">
                <a:ea typeface="+mn-lt"/>
                <a:cs typeface="+mn-lt"/>
              </a:rPr>
              <a:t>pvalueCutoff</a:t>
            </a:r>
            <a:r>
              <a:rPr lang="de-DE" sz="1400" dirty="0">
                <a:ea typeface="+mn-lt"/>
                <a:cs typeface="+mn-lt"/>
              </a:rPr>
              <a:t>= </a:t>
            </a:r>
            <a:r>
              <a:rPr lang="de-DE" sz="1400" dirty="0" err="1">
                <a:ea typeface="+mn-lt"/>
                <a:cs typeface="+mn-lt"/>
              </a:rPr>
              <a:t>pval,verbose</a:t>
            </a:r>
            <a:r>
              <a:rPr lang="de-DE" sz="1400" dirty="0">
                <a:ea typeface="+mn-lt"/>
                <a:cs typeface="+mn-lt"/>
              </a:rPr>
              <a:t>= TRUE)</a:t>
            </a:r>
            <a:endParaRPr lang="de-DE" sz="1400" dirty="0">
              <a:cs typeface="Arial"/>
            </a:endParaRPr>
          </a:p>
        </p:txBody>
      </p:sp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28FC389-F1A7-0CA1-CDFE-7A982013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5" y="5095875"/>
            <a:ext cx="7392364" cy="852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DBBA7E2-D741-26BF-0741-23BD5A6483F3}"/>
              </a:ext>
            </a:extLst>
          </p:cNvPr>
          <p:cNvSpPr txBox="1"/>
          <p:nvPr/>
        </p:nvSpPr>
        <p:spPr>
          <a:xfrm>
            <a:off x="8138932" y="53127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  <a:cs typeface="Arial"/>
              </a:rPr>
              <a:t>→ pt2: </a:t>
            </a:r>
            <a:r>
              <a:rPr lang="de-DE" dirty="0" err="1">
                <a:solidFill>
                  <a:srgbClr val="FF0000"/>
                </a:solidFill>
                <a:cs typeface="Arial"/>
              </a:rPr>
              <a:t>Cardiomyopathy</a:t>
            </a:r>
            <a:endParaRPr lang="de-DE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D158E0-6109-5032-1077-17821F08A9CB}"/>
              </a:ext>
            </a:extLst>
          </p:cNvPr>
          <p:cNvSpPr txBox="1"/>
          <p:nvPr/>
        </p:nvSpPr>
        <p:spPr>
          <a:xfrm>
            <a:off x="787199" y="5957223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 dirty="0"/>
              <a:t>Active_kegg_2</a:t>
            </a:r>
            <a:endParaRPr lang="de-DE" sz="1000" dirty="0">
              <a:cs typeface="Arial"/>
            </a:endParaRPr>
          </a:p>
        </p:txBody>
      </p:sp>
      <p:pic>
        <p:nvPicPr>
          <p:cNvPr id="9" name="Grafik 9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6949F65-EFFC-D5CE-8555-10A05347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71" y="2200882"/>
            <a:ext cx="6495326" cy="6525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176B21F-15D0-15ED-49CC-BB7A642D730A}"/>
              </a:ext>
            </a:extLst>
          </p:cNvPr>
          <p:cNvSpPr txBox="1"/>
          <p:nvPr/>
        </p:nvSpPr>
        <p:spPr>
          <a:xfrm>
            <a:off x="5328454" y="2830250"/>
            <a:ext cx="2743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/>
              <a:t>Active_kegg_1</a:t>
            </a:r>
          </a:p>
        </p:txBody>
      </p:sp>
    </p:spTree>
    <p:extLst>
      <p:ext uri="{BB962C8B-B14F-4D97-AF65-F5344CB8AC3E}">
        <p14:creationId xmlns:p14="http://schemas.microsoft.com/office/powerpoint/2010/main" val="135165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147A3F4-2E8B-754A-5026-A1C8DB9B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573" y="549278"/>
            <a:ext cx="9762907" cy="574675"/>
          </a:xfrm>
        </p:spPr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Forschungshypothesen für die Bachelorarbeit</a:t>
            </a:r>
            <a:endParaRPr lang="de-DE" sz="2800" dirty="0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ED142-CE8E-4B39-4ED8-D4C08282C6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21DAF2-92EC-7A74-0EAE-5AB4BE4F94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607498"/>
            <a:ext cx="11161314" cy="3379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2400" dirty="0">
                <a:cs typeface="Arial"/>
              </a:rPr>
              <a:t>Nachdem ich die Daten auf ihre</a:t>
            </a:r>
            <a:r>
              <a:rPr lang="de-DE" sz="2400" dirty="0">
                <a:solidFill>
                  <a:srgbClr val="00B050"/>
                </a:solidFill>
                <a:cs typeface="Arial"/>
              </a:rPr>
              <a:t> Reproduzierbarkeit</a:t>
            </a:r>
            <a:r>
              <a:rPr lang="de-DE" sz="2400" dirty="0">
                <a:cs typeface="Arial"/>
              </a:rPr>
              <a:t> überprüft habe, teste ich die </a:t>
            </a:r>
            <a:r>
              <a:rPr lang="de-DE" sz="2400" dirty="0">
                <a:solidFill>
                  <a:srgbClr val="00B050"/>
                </a:solidFill>
                <a:cs typeface="Arial"/>
              </a:rPr>
              <a:t>Stabilität</a:t>
            </a:r>
            <a:r>
              <a:rPr lang="de-DE" sz="2400" dirty="0">
                <a:cs typeface="Arial"/>
              </a:rPr>
              <a:t> der Daten.</a:t>
            </a:r>
          </a:p>
          <a:p>
            <a:endParaRPr lang="de-DE" sz="2400" dirty="0">
              <a:cs typeface="Arial"/>
            </a:endParaRPr>
          </a:p>
          <a:p>
            <a:r>
              <a:rPr lang="de-DE" sz="2400" dirty="0">
                <a:cs typeface="Arial"/>
              </a:rPr>
              <a:t>Aufgabe der Bachelorarbeit wäre es jetzt die Stabilität der Resultate zu überprüfen.</a:t>
            </a:r>
            <a:endParaRPr lang="de-DE">
              <a:cs typeface="Arial"/>
            </a:endParaRPr>
          </a:p>
          <a:p>
            <a:endParaRPr lang="de-DE" sz="2400" dirty="0">
              <a:cs typeface="Arial"/>
            </a:endParaRPr>
          </a:p>
          <a:p>
            <a:r>
              <a:rPr lang="de-DE" sz="2400" dirty="0">
                <a:cs typeface="Arial"/>
              </a:rPr>
              <a:t>Dafür würden </a:t>
            </a:r>
            <a:r>
              <a:rPr lang="de-DE" sz="2400" dirty="0">
                <a:solidFill>
                  <a:srgbClr val="FF0000"/>
                </a:solidFill>
                <a:cs typeface="Arial"/>
              </a:rPr>
              <a:t>Bootstrapanalysen</a:t>
            </a:r>
            <a:r>
              <a:rPr lang="de-DE" sz="2400" dirty="0">
                <a:cs typeface="Arial"/>
              </a:rPr>
              <a:t> und </a:t>
            </a:r>
            <a:r>
              <a:rPr lang="de-DE" sz="2400" dirty="0">
                <a:solidFill>
                  <a:srgbClr val="FF0000"/>
                </a:solidFill>
                <a:cs typeface="Arial"/>
              </a:rPr>
              <a:t>Parameteranpassung</a:t>
            </a:r>
            <a:r>
              <a:rPr lang="de-DE" sz="2400" dirty="0">
                <a:cs typeface="Arial"/>
              </a:rPr>
              <a:t> in Frage kommen.</a:t>
            </a:r>
            <a:endParaRPr lang="de-DE"/>
          </a:p>
          <a:p>
            <a:endParaRPr lang="de-DE" sz="2400" dirty="0">
              <a:cs typeface="Arial"/>
            </a:endParaRPr>
          </a:p>
          <a:p>
            <a:endParaRPr lang="de-DE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714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0EAAE9-8AE6-B44E-6682-54BE219C4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Literaturverzeichnis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E70528-68E2-95F1-1D05-E976506364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DCFF59-6D30-2704-D72F-7D13120CA5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1289194"/>
            <a:ext cx="11161314" cy="50870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1200" dirty="0">
                <a:cs typeface="Arial"/>
              </a:rPr>
              <a:t>-</a:t>
            </a:r>
            <a:r>
              <a:rPr lang="de-DE" sz="1200" dirty="0" err="1">
                <a:ea typeface="+mn-lt"/>
                <a:cs typeface="+mn-lt"/>
              </a:rPr>
              <a:t>Kouzehkanan</a:t>
            </a:r>
            <a:r>
              <a:rPr lang="de-DE" sz="1200" dirty="0">
                <a:cs typeface="Arial"/>
              </a:rPr>
              <a:t>, Z.M., </a:t>
            </a:r>
            <a:r>
              <a:rPr lang="de-DE" sz="1200" dirty="0" err="1">
                <a:cs typeface="Arial"/>
              </a:rPr>
              <a:t>Saghari</a:t>
            </a:r>
            <a:r>
              <a:rPr lang="de-DE" sz="1200" dirty="0">
                <a:cs typeface="Arial"/>
              </a:rPr>
              <a:t>, S., </a:t>
            </a:r>
            <a:r>
              <a:rPr lang="de-DE" sz="1200" dirty="0" err="1">
                <a:cs typeface="Arial"/>
              </a:rPr>
              <a:t>Tavakoli</a:t>
            </a:r>
            <a:r>
              <a:rPr lang="de-DE" sz="1200" dirty="0">
                <a:cs typeface="Arial"/>
              </a:rPr>
              <a:t>, S. </a:t>
            </a:r>
            <a:r>
              <a:rPr lang="de-DE" sz="1200" i="1" dirty="0">
                <a:cs typeface="Arial"/>
              </a:rPr>
              <a:t>et al.</a:t>
            </a:r>
            <a:r>
              <a:rPr lang="de-DE" sz="1200" dirty="0">
                <a:cs typeface="Arial"/>
              </a:rPr>
              <a:t> A large </a:t>
            </a:r>
            <a:r>
              <a:rPr lang="de-DE" sz="1200" dirty="0" err="1">
                <a:cs typeface="Arial"/>
              </a:rPr>
              <a:t>dataset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of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white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blood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cells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containing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cell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locations</a:t>
            </a:r>
            <a:r>
              <a:rPr lang="de-DE" sz="1200" dirty="0">
                <a:cs typeface="Arial"/>
              </a:rPr>
              <a:t> and </a:t>
            </a:r>
            <a:r>
              <a:rPr lang="de-DE" sz="1200" dirty="0" err="1">
                <a:cs typeface="Arial"/>
              </a:rPr>
              <a:t>types</a:t>
            </a:r>
            <a:r>
              <a:rPr lang="de-DE" sz="1200" dirty="0">
                <a:cs typeface="Arial"/>
              </a:rPr>
              <a:t>, </a:t>
            </a:r>
            <a:r>
              <a:rPr lang="de-DE" sz="1200" dirty="0" err="1">
                <a:cs typeface="Arial"/>
              </a:rPr>
              <a:t>along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with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segmented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nuclei</a:t>
            </a:r>
            <a:r>
              <a:rPr lang="de-DE" sz="1200" dirty="0">
                <a:cs typeface="Arial"/>
              </a:rPr>
              <a:t> and </a:t>
            </a:r>
            <a:r>
              <a:rPr lang="de-DE" sz="1200" dirty="0" err="1">
                <a:cs typeface="Arial"/>
              </a:rPr>
              <a:t>cytoplasm</a:t>
            </a:r>
            <a:r>
              <a:rPr lang="de-DE" sz="1200" dirty="0">
                <a:cs typeface="Arial"/>
              </a:rPr>
              <a:t>. </a:t>
            </a:r>
            <a:r>
              <a:rPr lang="de-DE" sz="1200" i="1" dirty="0" err="1">
                <a:cs typeface="Arial"/>
              </a:rPr>
              <a:t>Sci</a:t>
            </a:r>
            <a:r>
              <a:rPr lang="de-DE" sz="1200" i="1" dirty="0">
                <a:cs typeface="Arial"/>
              </a:rPr>
              <a:t> Rep</a:t>
            </a:r>
            <a:r>
              <a:rPr lang="de-DE" sz="1200" dirty="0">
                <a:cs typeface="Arial"/>
              </a:rPr>
              <a:t> </a:t>
            </a:r>
            <a:r>
              <a:rPr lang="de-DE" sz="1200" b="1" dirty="0">
                <a:cs typeface="Arial"/>
              </a:rPr>
              <a:t>12, </a:t>
            </a:r>
            <a:r>
              <a:rPr lang="de-DE" sz="1200" dirty="0">
                <a:cs typeface="Arial"/>
              </a:rPr>
              <a:t>1123 (2022). https://doi.org/10.1038/s41598-021-04426-x</a:t>
            </a:r>
          </a:p>
          <a:p>
            <a:endParaRPr lang="de-DE" sz="1200" dirty="0">
              <a:cs typeface="Arial"/>
            </a:endParaRPr>
          </a:p>
          <a:p>
            <a:r>
              <a:rPr lang="de-DE" sz="1200" dirty="0">
                <a:cs typeface="Arial"/>
              </a:rPr>
              <a:t>-Macaulay IC, </a:t>
            </a:r>
            <a:r>
              <a:rPr lang="de-DE" sz="1200" dirty="0" err="1">
                <a:cs typeface="Arial"/>
              </a:rPr>
              <a:t>Voet</a:t>
            </a:r>
            <a:r>
              <a:rPr lang="de-DE" sz="1200" dirty="0">
                <a:cs typeface="Arial"/>
              </a:rPr>
              <a:t> T (2014) Single </a:t>
            </a:r>
            <a:r>
              <a:rPr lang="de-DE" sz="1200" dirty="0" err="1">
                <a:cs typeface="Arial"/>
              </a:rPr>
              <a:t>Cell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Genomics</a:t>
            </a:r>
            <a:r>
              <a:rPr lang="de-DE" sz="1200" dirty="0">
                <a:cs typeface="Arial"/>
              </a:rPr>
              <a:t>: </a:t>
            </a:r>
            <a:r>
              <a:rPr lang="de-DE" sz="1200" dirty="0" err="1">
                <a:cs typeface="Arial"/>
              </a:rPr>
              <a:t>Advances</a:t>
            </a:r>
            <a:r>
              <a:rPr lang="de-DE" sz="1200" dirty="0">
                <a:cs typeface="Arial"/>
              </a:rPr>
              <a:t> and Future </a:t>
            </a:r>
            <a:r>
              <a:rPr lang="de-DE" sz="1200" dirty="0" err="1">
                <a:cs typeface="Arial"/>
              </a:rPr>
              <a:t>Perspectives</a:t>
            </a:r>
            <a:r>
              <a:rPr lang="de-DE" sz="1200" dirty="0">
                <a:cs typeface="Arial"/>
              </a:rPr>
              <a:t>. </a:t>
            </a:r>
            <a:r>
              <a:rPr lang="de-DE" sz="1200" dirty="0" err="1">
                <a:cs typeface="Arial"/>
              </a:rPr>
              <a:t>PLoS</a:t>
            </a:r>
            <a:r>
              <a:rPr lang="de-DE" sz="1200" dirty="0">
                <a:cs typeface="Arial"/>
              </a:rPr>
              <a:t> Genet 10(1): e1004126. https://doi.org/10.1371/journal.pgen.1004126</a:t>
            </a:r>
            <a:endParaRPr lang="de-DE"/>
          </a:p>
          <a:p>
            <a:endParaRPr lang="en-US" sz="1200" dirty="0">
              <a:solidFill>
                <a:srgbClr val="222222"/>
              </a:solidFill>
              <a:cs typeface="Arial"/>
            </a:endParaRPr>
          </a:p>
          <a:p>
            <a:r>
              <a:rPr lang="en-US" sz="1200" dirty="0">
                <a:solidFill>
                  <a:srgbClr val="222222"/>
                </a:solidFill>
                <a:cs typeface="Arial"/>
              </a:rPr>
              <a:t>-Salomon, Robert, et al. "Droplet-based single cell </a:t>
            </a:r>
            <a:r>
              <a:rPr lang="en-US" sz="1200" dirty="0" err="1">
                <a:solidFill>
                  <a:srgbClr val="222222"/>
                </a:solidFill>
                <a:cs typeface="Arial"/>
              </a:rPr>
              <a:t>RNAseq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 tools: a practical guide." </a:t>
            </a:r>
            <a:r>
              <a:rPr lang="en-US" sz="1200" i="1" dirty="0">
                <a:solidFill>
                  <a:srgbClr val="222222"/>
                </a:solidFill>
                <a:cs typeface="Arial"/>
              </a:rPr>
              <a:t>Lab on a Chip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 19.10 (2019): 1706-1727.</a:t>
            </a:r>
            <a:endParaRPr lang="en-US"/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222222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222222"/>
                </a:solidFill>
                <a:cs typeface="Arial"/>
              </a:rPr>
              <a:t>-</a:t>
            </a:r>
            <a:r>
              <a:rPr lang="en-US" sz="1200" dirty="0" err="1">
                <a:solidFill>
                  <a:srgbClr val="222222"/>
                </a:solidFill>
                <a:cs typeface="Arial"/>
              </a:rPr>
              <a:t>Schultheiß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, Christoph, et al. "Maturation trajectories and transcriptional landscape of </a:t>
            </a:r>
            <a:endParaRPr lang="en-US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200" dirty="0" err="1">
                <a:solidFill>
                  <a:srgbClr val="222222"/>
                </a:solidFill>
                <a:cs typeface="Arial"/>
              </a:rPr>
              <a:t>plasmablasts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 and autoreactive B cells in COVID-19." </a:t>
            </a:r>
            <a:r>
              <a:rPr lang="en-US" sz="1200" i="1" dirty="0" err="1">
                <a:solidFill>
                  <a:srgbClr val="222222"/>
                </a:solidFill>
                <a:cs typeface="Arial"/>
              </a:rPr>
              <a:t>Iscience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 24.11 (2021): 103325.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222222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222222"/>
                </a:solidFill>
                <a:cs typeface="Arial"/>
              </a:rPr>
              <a:t>-</a:t>
            </a:r>
            <a:r>
              <a:rPr lang="de-DE" sz="1200" dirty="0">
                <a:ea typeface="+mn-lt"/>
                <a:cs typeface="+mn-lt"/>
              </a:rPr>
              <a:t>Portugal</a:t>
            </a:r>
            <a:r>
              <a:rPr lang="de-DE" sz="1200" dirty="0">
                <a:cs typeface="Arial"/>
              </a:rPr>
              <a:t>, Silvia et al. “</a:t>
            </a:r>
            <a:r>
              <a:rPr lang="de-DE" sz="1200" dirty="0" err="1">
                <a:cs typeface="Arial"/>
              </a:rPr>
              <a:t>Atypical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memory</a:t>
            </a:r>
            <a:r>
              <a:rPr lang="de-DE" sz="1200" dirty="0">
                <a:cs typeface="Arial"/>
              </a:rPr>
              <a:t> B </a:t>
            </a:r>
            <a:r>
              <a:rPr lang="de-DE" sz="1200" dirty="0" err="1">
                <a:cs typeface="Arial"/>
              </a:rPr>
              <a:t>cells</a:t>
            </a:r>
            <a:r>
              <a:rPr lang="de-DE" sz="1200" dirty="0">
                <a:cs typeface="Arial"/>
              </a:rPr>
              <a:t> in human </a:t>
            </a:r>
            <a:r>
              <a:rPr lang="de-DE" sz="1200" dirty="0" err="1">
                <a:cs typeface="Arial"/>
              </a:rPr>
              <a:t>chronic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infectious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diseases</a:t>
            </a:r>
            <a:r>
              <a:rPr lang="de-DE" sz="1200" dirty="0">
                <a:cs typeface="Arial"/>
              </a:rPr>
              <a:t>: An </a:t>
            </a:r>
            <a:r>
              <a:rPr lang="de-DE" sz="1200" dirty="0" err="1">
                <a:cs typeface="Arial"/>
              </a:rPr>
              <a:t>interim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report</a:t>
            </a:r>
            <a:r>
              <a:rPr lang="de-DE" sz="1200" dirty="0">
                <a:cs typeface="Arial"/>
              </a:rPr>
              <a:t>.” </a:t>
            </a:r>
            <a:r>
              <a:rPr lang="de-DE" sz="1200" i="1" dirty="0" err="1">
                <a:cs typeface="Arial"/>
              </a:rPr>
              <a:t>Cellular</a:t>
            </a:r>
            <a:r>
              <a:rPr lang="de-DE" sz="1200" i="1" dirty="0">
                <a:cs typeface="Arial"/>
              </a:rPr>
              <a:t> </a:t>
            </a:r>
            <a:r>
              <a:rPr lang="de-DE" sz="1200" i="1" dirty="0" err="1">
                <a:cs typeface="Arial"/>
              </a:rPr>
              <a:t>immunology</a:t>
            </a:r>
            <a:r>
              <a:rPr lang="de-DE" sz="1200" dirty="0">
                <a:cs typeface="Arial"/>
              </a:rPr>
              <a:t> vol. 321 (2017): 18-25. doi:10.1016/j.cellimm.2017.07.003</a:t>
            </a:r>
            <a:endParaRPr lang="de-DE"/>
          </a:p>
          <a:p>
            <a:pPr>
              <a:spcBef>
                <a:spcPts val="0"/>
              </a:spcBef>
            </a:pPr>
            <a:endParaRPr lang="de-DE" sz="12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de-DE" sz="1200" dirty="0">
                <a:cs typeface="Arial"/>
              </a:rPr>
              <a:t>-Vijay, Rahul et al. “</a:t>
            </a:r>
            <a:r>
              <a:rPr lang="de-DE" sz="1200" dirty="0" err="1">
                <a:cs typeface="Arial"/>
              </a:rPr>
              <a:t>Infection-induced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plasmablasts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are</a:t>
            </a:r>
            <a:r>
              <a:rPr lang="de-DE" sz="1200" dirty="0">
                <a:cs typeface="Arial"/>
              </a:rPr>
              <a:t> a </a:t>
            </a:r>
            <a:r>
              <a:rPr lang="de-DE" sz="1200" dirty="0" err="1">
                <a:cs typeface="Arial"/>
              </a:rPr>
              <a:t>nutrient</a:t>
            </a:r>
            <a:r>
              <a:rPr lang="de-DE" sz="1200" dirty="0">
                <a:cs typeface="Arial"/>
              </a:rPr>
              <a:t> sink </a:t>
            </a:r>
            <a:r>
              <a:rPr lang="de-DE" sz="1200" dirty="0" err="1">
                <a:cs typeface="Arial"/>
              </a:rPr>
              <a:t>that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impairs</a:t>
            </a:r>
            <a:r>
              <a:rPr lang="de-DE" sz="1200" dirty="0">
                <a:cs typeface="Arial"/>
              </a:rPr>
              <a:t> humoral </a:t>
            </a:r>
            <a:r>
              <a:rPr lang="de-DE" sz="1200" dirty="0" err="1">
                <a:cs typeface="Arial"/>
              </a:rPr>
              <a:t>immunity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to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malaria</a:t>
            </a:r>
            <a:r>
              <a:rPr lang="de-DE" sz="1200" dirty="0">
                <a:cs typeface="Arial"/>
              </a:rPr>
              <a:t>.” </a:t>
            </a:r>
            <a:r>
              <a:rPr lang="de-DE" sz="1200" i="1" dirty="0">
                <a:cs typeface="Arial"/>
              </a:rPr>
              <a:t>Nature </a:t>
            </a:r>
            <a:r>
              <a:rPr lang="de-DE" sz="1200" i="1" dirty="0" err="1">
                <a:cs typeface="Arial"/>
              </a:rPr>
              <a:t>immunology</a:t>
            </a:r>
            <a:r>
              <a:rPr lang="de-DE" sz="1200" dirty="0">
                <a:cs typeface="Arial"/>
              </a:rPr>
              <a:t> vol. 21,7 (2020): 790-801. doi:10.1038/s41590-020-0678-5</a:t>
            </a:r>
            <a:endParaRPr lang="de-DE"/>
          </a:p>
          <a:p>
            <a:pPr>
              <a:spcBef>
                <a:spcPts val="0"/>
              </a:spcBef>
            </a:pPr>
            <a:endParaRPr lang="de-DE" sz="12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de-DE" sz="1200" dirty="0">
                <a:cs typeface="Arial"/>
              </a:rPr>
              <a:t>-</a:t>
            </a:r>
            <a:r>
              <a:rPr lang="de-DE" sz="1200" dirty="0" err="1">
                <a:cs typeface="Arial"/>
              </a:rPr>
              <a:t>Wrammert</a:t>
            </a:r>
            <a:r>
              <a:rPr lang="de-DE" sz="1200" dirty="0">
                <a:cs typeface="Arial"/>
              </a:rPr>
              <a:t>, Jens et al. “Rapid and massive virus-</a:t>
            </a:r>
            <a:r>
              <a:rPr lang="de-DE" sz="1200" dirty="0" err="1">
                <a:cs typeface="Arial"/>
              </a:rPr>
              <a:t>specific</a:t>
            </a:r>
            <a:r>
              <a:rPr lang="de-DE" sz="1200" dirty="0">
                <a:cs typeface="Arial"/>
              </a:rPr>
              <a:t> plasmablast </a:t>
            </a:r>
            <a:r>
              <a:rPr lang="de-DE" sz="1200" dirty="0" err="1">
                <a:cs typeface="Arial"/>
              </a:rPr>
              <a:t>responses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during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acute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dengue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virus</a:t>
            </a:r>
            <a:r>
              <a:rPr lang="de-DE" sz="1200" dirty="0">
                <a:cs typeface="Arial"/>
              </a:rPr>
              <a:t> </a:t>
            </a:r>
            <a:r>
              <a:rPr lang="de-DE" sz="1200" dirty="0" err="1">
                <a:cs typeface="Arial"/>
              </a:rPr>
              <a:t>infection</a:t>
            </a:r>
            <a:r>
              <a:rPr lang="de-DE" sz="1200" dirty="0">
                <a:cs typeface="Arial"/>
              </a:rPr>
              <a:t> in </a:t>
            </a:r>
            <a:r>
              <a:rPr lang="de-DE" sz="1200" dirty="0" err="1">
                <a:cs typeface="Arial"/>
              </a:rPr>
              <a:t>humans</a:t>
            </a:r>
            <a:r>
              <a:rPr lang="de-DE" sz="1200" dirty="0">
                <a:cs typeface="Arial"/>
              </a:rPr>
              <a:t>.” </a:t>
            </a:r>
            <a:r>
              <a:rPr lang="de-DE" sz="1200" i="1" dirty="0">
                <a:cs typeface="Arial"/>
              </a:rPr>
              <a:t>Journal </a:t>
            </a:r>
            <a:r>
              <a:rPr lang="de-DE" sz="1200" i="1" dirty="0" err="1">
                <a:cs typeface="Arial"/>
              </a:rPr>
              <a:t>of</a:t>
            </a:r>
            <a:r>
              <a:rPr lang="de-DE" sz="1200" i="1" dirty="0">
                <a:cs typeface="Arial"/>
              </a:rPr>
              <a:t> </a:t>
            </a:r>
            <a:r>
              <a:rPr lang="de-DE" sz="1200" i="1" dirty="0" err="1">
                <a:cs typeface="Arial"/>
              </a:rPr>
              <a:t>virology</a:t>
            </a:r>
            <a:r>
              <a:rPr lang="de-DE" sz="1200" dirty="0">
                <a:cs typeface="Arial"/>
              </a:rPr>
              <a:t> vol. 86,6 (2012): 2911-8. doi:10.1128/JVI.06075-11</a:t>
            </a:r>
            <a:endParaRPr lang="de-DE"/>
          </a:p>
          <a:p>
            <a:pPr>
              <a:spcBef>
                <a:spcPts val="0"/>
              </a:spcBef>
            </a:pPr>
            <a:endParaRPr lang="de-DE" sz="12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de-DE" sz="1200" dirty="0">
                <a:cs typeface="Arial"/>
              </a:rPr>
              <a:t>-Abbildung Seite 14:</a:t>
            </a:r>
            <a:r>
              <a:rPr lang="de-DE" sz="1200" dirty="0">
                <a:ea typeface="+mn-lt"/>
                <a:cs typeface="+mn-lt"/>
              </a:rPr>
              <a:t>https://github.com/</a:t>
            </a:r>
            <a:r>
              <a:rPr lang="de-DE" sz="1200" dirty="0" err="1">
                <a:ea typeface="+mn-lt"/>
                <a:cs typeface="+mn-lt"/>
              </a:rPr>
              <a:t>satijalab</a:t>
            </a:r>
            <a:r>
              <a:rPr lang="de-DE" sz="1200" dirty="0">
                <a:ea typeface="+mn-lt"/>
                <a:cs typeface="+mn-lt"/>
              </a:rPr>
              <a:t>/</a:t>
            </a:r>
            <a:r>
              <a:rPr lang="de-DE" sz="1200" dirty="0" err="1">
                <a:ea typeface="+mn-lt"/>
                <a:cs typeface="+mn-lt"/>
              </a:rPr>
              <a:t>seurat</a:t>
            </a:r>
            <a:r>
              <a:rPr lang="de-DE" sz="1200" dirty="0">
                <a:ea typeface="+mn-lt"/>
                <a:cs typeface="+mn-lt"/>
              </a:rPr>
              <a:t>/</a:t>
            </a:r>
            <a:r>
              <a:rPr lang="de-DE" sz="1200" dirty="0" err="1">
                <a:ea typeface="+mn-lt"/>
                <a:cs typeface="+mn-lt"/>
              </a:rPr>
              <a:t>wiki</a:t>
            </a:r>
            <a:r>
              <a:rPr lang="de-DE" sz="1200" dirty="0">
                <a:ea typeface="+mn-lt"/>
                <a:cs typeface="+mn-lt"/>
              </a:rPr>
              <a:t>/Assay (Letzter Zugriff: 23.05.2022, 13:50)</a:t>
            </a:r>
            <a:endParaRPr lang="de-DE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de-DE" sz="12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de-DE" sz="1200" dirty="0">
                <a:cs typeface="Arial"/>
              </a:rPr>
              <a:t>-https://satijalab.org/seurat/articles/pbmc3k_tutorial.html Letzter Zugriff: 23.05.22 17:28</a:t>
            </a:r>
            <a:endParaRPr lang="de-DE" dirty="0"/>
          </a:p>
          <a:p>
            <a:pPr>
              <a:spcBef>
                <a:spcPts val="0"/>
              </a:spcBef>
            </a:pPr>
            <a:endParaRPr lang="de-DE" sz="12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de-DE" sz="1200" dirty="0">
                <a:cs typeface="Arial"/>
              </a:rPr>
              <a:t>-https://bioconductor.org/packages/release/bioc/html/SingleR.html Letzter Zugriff: 23.05.2022 19:31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6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707580-E861-FD1F-088A-6257FE6A1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b="0" dirty="0">
                <a:cs typeface="Arial"/>
              </a:rPr>
              <a:t>Wozu Single-</a:t>
            </a:r>
            <a:r>
              <a:rPr lang="de-DE" sz="2800" b="0" dirty="0" err="1">
                <a:cs typeface="Arial"/>
              </a:rPr>
              <a:t>Cell</a:t>
            </a:r>
            <a:r>
              <a:rPr lang="de-DE" sz="2800" b="0" dirty="0">
                <a:cs typeface="Arial"/>
              </a:rPr>
              <a:t> RNA-</a:t>
            </a:r>
            <a:r>
              <a:rPr lang="de-DE" sz="2800" b="0" dirty="0" err="1">
                <a:cs typeface="Arial"/>
              </a:rPr>
              <a:t>seq</a:t>
            </a:r>
            <a:r>
              <a:rPr lang="de-DE" sz="2800" b="0" dirty="0">
                <a:cs typeface="Arial"/>
              </a:rPr>
              <a:t>?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9F636C-C246-2A11-C38B-19F6185EFD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EFA18A-2E1A-04DA-13FE-C13B17BA04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48793" y="4481876"/>
            <a:ext cx="3907847" cy="312498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de-DE" sz="800" dirty="0">
                <a:ea typeface="+mn-lt"/>
                <a:cs typeface="+mn-lt"/>
              </a:rPr>
              <a:t>Macaulay IC, </a:t>
            </a:r>
            <a:r>
              <a:rPr lang="de-DE" sz="800" dirty="0" err="1">
                <a:ea typeface="+mn-lt"/>
                <a:cs typeface="+mn-lt"/>
              </a:rPr>
              <a:t>Voet</a:t>
            </a:r>
            <a:r>
              <a:rPr lang="de-DE" sz="800" dirty="0">
                <a:ea typeface="+mn-lt"/>
                <a:cs typeface="+mn-lt"/>
              </a:rPr>
              <a:t> T (2014) Single </a:t>
            </a:r>
            <a:r>
              <a:rPr lang="de-DE" sz="800" dirty="0" err="1">
                <a:ea typeface="+mn-lt"/>
                <a:cs typeface="+mn-lt"/>
              </a:rPr>
              <a:t>Cell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Genomics</a:t>
            </a:r>
            <a:r>
              <a:rPr lang="de-DE" sz="800" dirty="0">
                <a:ea typeface="+mn-lt"/>
                <a:cs typeface="+mn-lt"/>
              </a:rPr>
              <a:t>: </a:t>
            </a:r>
            <a:r>
              <a:rPr lang="de-DE" sz="800" dirty="0" err="1">
                <a:ea typeface="+mn-lt"/>
                <a:cs typeface="+mn-lt"/>
              </a:rPr>
              <a:t>Advances</a:t>
            </a:r>
            <a:r>
              <a:rPr lang="de-DE" sz="800" dirty="0">
                <a:ea typeface="+mn-lt"/>
                <a:cs typeface="+mn-lt"/>
              </a:rPr>
              <a:t> and Future </a:t>
            </a:r>
            <a:r>
              <a:rPr lang="de-DE" sz="800" dirty="0" err="1">
                <a:ea typeface="+mn-lt"/>
                <a:cs typeface="+mn-lt"/>
              </a:rPr>
              <a:t>Perspectives</a:t>
            </a:r>
            <a:r>
              <a:rPr lang="de-DE" sz="800" dirty="0">
                <a:ea typeface="+mn-lt"/>
                <a:cs typeface="+mn-lt"/>
              </a:rPr>
              <a:t>. </a:t>
            </a:r>
            <a:r>
              <a:rPr lang="de-DE" sz="800" dirty="0" err="1">
                <a:ea typeface="+mn-lt"/>
                <a:cs typeface="+mn-lt"/>
              </a:rPr>
              <a:t>PLoS</a:t>
            </a:r>
            <a:r>
              <a:rPr lang="de-DE" sz="800" dirty="0">
                <a:ea typeface="+mn-lt"/>
                <a:cs typeface="+mn-lt"/>
              </a:rPr>
              <a:t> Genet 10(1): e1004126. https://doi.org/10.1371/journal.pgen.1004126</a:t>
            </a:r>
            <a:endParaRPr lang="de-DE" sz="8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0393A08-986F-26A8-ED48-7EE5CB7C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53" y="1427200"/>
            <a:ext cx="4199681" cy="2826840"/>
          </a:xfrm>
          <a:prstGeom prst="rect">
            <a:avLst/>
          </a:prstGeom>
        </p:spPr>
      </p:pic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767D8160-1B46-9D5E-ECDD-6D4F5F54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4" y="3922447"/>
            <a:ext cx="6736466" cy="211898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A9B74B5-49BF-B292-43CB-9C5D8312050E}"/>
              </a:ext>
            </a:extLst>
          </p:cNvPr>
          <p:cNvSpPr txBox="1"/>
          <p:nvPr/>
        </p:nvSpPr>
        <p:spPr>
          <a:xfrm>
            <a:off x="885464" y="6142298"/>
            <a:ext cx="6070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 err="1"/>
              <a:t>Kouzehkanan</a:t>
            </a:r>
            <a:r>
              <a:rPr lang="de-DE" sz="800" dirty="0">
                <a:ea typeface="+mn-lt"/>
                <a:cs typeface="+mn-lt"/>
              </a:rPr>
              <a:t>, Z.M., </a:t>
            </a:r>
            <a:r>
              <a:rPr lang="de-DE" sz="800" dirty="0" err="1">
                <a:ea typeface="+mn-lt"/>
                <a:cs typeface="+mn-lt"/>
              </a:rPr>
              <a:t>Saghari</a:t>
            </a:r>
            <a:r>
              <a:rPr lang="de-DE" sz="800" dirty="0">
                <a:ea typeface="+mn-lt"/>
                <a:cs typeface="+mn-lt"/>
              </a:rPr>
              <a:t>, S., </a:t>
            </a:r>
            <a:r>
              <a:rPr lang="de-DE" sz="800" dirty="0" err="1">
                <a:ea typeface="+mn-lt"/>
                <a:cs typeface="+mn-lt"/>
              </a:rPr>
              <a:t>Tavakoli</a:t>
            </a:r>
            <a:r>
              <a:rPr lang="de-DE" sz="800" dirty="0">
                <a:ea typeface="+mn-lt"/>
                <a:cs typeface="+mn-lt"/>
              </a:rPr>
              <a:t>, S. </a:t>
            </a:r>
            <a:r>
              <a:rPr lang="de-DE" sz="800" i="1" dirty="0">
                <a:ea typeface="+mn-lt"/>
                <a:cs typeface="+mn-lt"/>
              </a:rPr>
              <a:t>et al.</a:t>
            </a:r>
            <a:r>
              <a:rPr lang="de-DE" sz="800" dirty="0">
                <a:ea typeface="+mn-lt"/>
                <a:cs typeface="+mn-lt"/>
              </a:rPr>
              <a:t> A large </a:t>
            </a:r>
            <a:r>
              <a:rPr lang="de-DE" sz="800" dirty="0" err="1">
                <a:ea typeface="+mn-lt"/>
                <a:cs typeface="+mn-lt"/>
              </a:rPr>
              <a:t>dataset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of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white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blood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cells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containing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cell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locations</a:t>
            </a:r>
            <a:r>
              <a:rPr lang="de-DE" sz="800" dirty="0">
                <a:ea typeface="+mn-lt"/>
                <a:cs typeface="+mn-lt"/>
              </a:rPr>
              <a:t> and </a:t>
            </a:r>
            <a:r>
              <a:rPr lang="de-DE" sz="800" dirty="0" err="1">
                <a:ea typeface="+mn-lt"/>
                <a:cs typeface="+mn-lt"/>
              </a:rPr>
              <a:t>types</a:t>
            </a:r>
            <a:r>
              <a:rPr lang="de-DE" sz="800" dirty="0">
                <a:ea typeface="+mn-lt"/>
                <a:cs typeface="+mn-lt"/>
              </a:rPr>
              <a:t>, </a:t>
            </a:r>
            <a:r>
              <a:rPr lang="de-DE" sz="800" dirty="0" err="1">
                <a:ea typeface="+mn-lt"/>
                <a:cs typeface="+mn-lt"/>
              </a:rPr>
              <a:t>along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with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segmented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nuclei</a:t>
            </a:r>
            <a:r>
              <a:rPr lang="de-DE" sz="800" dirty="0">
                <a:ea typeface="+mn-lt"/>
                <a:cs typeface="+mn-lt"/>
              </a:rPr>
              <a:t> and </a:t>
            </a:r>
            <a:r>
              <a:rPr lang="de-DE" sz="800" dirty="0" err="1">
                <a:ea typeface="+mn-lt"/>
                <a:cs typeface="+mn-lt"/>
              </a:rPr>
              <a:t>cytoplasm</a:t>
            </a:r>
            <a:r>
              <a:rPr lang="de-DE" sz="800" dirty="0">
                <a:ea typeface="+mn-lt"/>
                <a:cs typeface="+mn-lt"/>
              </a:rPr>
              <a:t>. </a:t>
            </a:r>
            <a:r>
              <a:rPr lang="de-DE" sz="800" i="1" dirty="0" err="1">
                <a:ea typeface="+mn-lt"/>
                <a:cs typeface="+mn-lt"/>
              </a:rPr>
              <a:t>Sci</a:t>
            </a:r>
            <a:r>
              <a:rPr lang="de-DE" sz="800" i="1" dirty="0">
                <a:ea typeface="+mn-lt"/>
                <a:cs typeface="+mn-lt"/>
              </a:rPr>
              <a:t> Rep</a:t>
            </a:r>
            <a:r>
              <a:rPr lang="de-DE" sz="800" dirty="0">
                <a:ea typeface="+mn-lt"/>
                <a:cs typeface="+mn-lt"/>
              </a:rPr>
              <a:t> </a:t>
            </a:r>
            <a:r>
              <a:rPr lang="de-DE" sz="800" b="1" dirty="0">
                <a:ea typeface="+mn-lt"/>
                <a:cs typeface="+mn-lt"/>
              </a:rPr>
              <a:t>12, </a:t>
            </a:r>
            <a:r>
              <a:rPr lang="de-DE" sz="800" dirty="0">
                <a:ea typeface="+mn-lt"/>
                <a:cs typeface="+mn-lt"/>
              </a:rPr>
              <a:t>1123 (2022). https://doi.org/10.1038/s41598-021-04426-x</a:t>
            </a:r>
            <a:endParaRPr lang="de-DE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516D32-A8DB-28CE-9A4A-9EFE9611FA46}"/>
              </a:ext>
            </a:extLst>
          </p:cNvPr>
          <p:cNvSpPr txBox="1"/>
          <p:nvPr/>
        </p:nvSpPr>
        <p:spPr>
          <a:xfrm>
            <a:off x="816137" y="1201958"/>
            <a:ext cx="67364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- Heterogene Zellpopulationen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   - Charakterisierung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   - Identifizierung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   - Krankheiten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- Untersuchung von Co-Expression-Mustern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- Expressionsunterschiede</a:t>
            </a:r>
          </a:p>
          <a:p>
            <a:r>
              <a:rPr lang="de-DE" dirty="0">
                <a:solidFill>
                  <a:srgbClr val="000000"/>
                </a:solidFill>
                <a:cs typeface="Arial"/>
              </a:rPr>
              <a:t>- Untersuchung seltener Zellpopulationen</a:t>
            </a:r>
          </a:p>
          <a:p>
            <a:endParaRPr lang="de-DE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60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 err="1"/>
              <a:t>Droplet</a:t>
            </a:r>
            <a:r>
              <a:rPr lang="de-DE" sz="2800" b="0" dirty="0"/>
              <a:t> basierte Methoden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695326" y="1479665"/>
            <a:ext cx="11161314" cy="4829063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66971" y="6520358"/>
            <a:ext cx="3874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Salomon, Robert, et al. "Droplet-based single cell </a:t>
            </a:r>
            <a:r>
              <a:rPr lang="en-US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RNAseq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 tools: a practical guide." </a:t>
            </a:r>
            <a:r>
              <a:rPr lang="en-US" sz="800" i="1" dirty="0">
                <a:solidFill>
                  <a:srgbClr val="222222"/>
                </a:solidFill>
                <a:latin typeface="Arial" panose="020B0604020202020204" pitchFamily="34" charset="0"/>
              </a:rPr>
              <a:t>Lab on a Chip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19.10 (2019): 1706-1727.</a:t>
            </a:r>
            <a:endParaRPr lang="de-DE" sz="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388" y="1479665"/>
            <a:ext cx="386270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Vorbereitung der Zellsuspension</a:t>
            </a:r>
            <a:endParaRPr lang="de-DE" dirty="0">
              <a:cs typeface="Arial"/>
            </a:endParaRP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 Zellsortierung</a:t>
            </a:r>
            <a:endParaRPr lang="de-DE" dirty="0">
              <a:cs typeface="Arial"/>
            </a:endParaRP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Einkapseln einzelner Zellen in </a:t>
            </a:r>
            <a:r>
              <a:rPr lang="de-DE" dirty="0" err="1"/>
              <a:t>Droplets</a:t>
            </a:r>
            <a:endParaRPr lang="de-DE" dirty="0" err="1">
              <a:cs typeface="Arial"/>
            </a:endParaRPr>
          </a:p>
          <a:p>
            <a:endParaRPr lang="de-DE" dirty="0"/>
          </a:p>
          <a:p>
            <a:pPr lvl="1"/>
            <a:endParaRPr lang="de-DE" i="1" dirty="0"/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CDNA-Synthese und Amplifikation</a:t>
            </a:r>
          </a:p>
          <a:p>
            <a:pPr marL="342900" indent="-342900">
              <a:buFont typeface="+mj-lt"/>
              <a:buAutoNum type="arabicPeriod" startAt="4"/>
            </a:pPr>
            <a:endParaRPr lang="de-DE" dirty="0"/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Bibliothek</a:t>
            </a:r>
          </a:p>
          <a:p>
            <a:pPr marL="342900" indent="-342900">
              <a:buFont typeface="+mj-lt"/>
              <a:buAutoNum type="arabicPeriod" startAt="4"/>
            </a:pPr>
            <a:endParaRPr lang="de-DE" dirty="0"/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Sequenzierung,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 und Interpretation</a:t>
            </a:r>
            <a:endParaRPr lang="de-DE" dirty="0">
              <a:cs typeface="Arial"/>
            </a:endParaRPr>
          </a:p>
          <a:p>
            <a:pPr marL="342900" indent="-342900">
              <a:buFont typeface="+mj-lt"/>
              <a:buAutoNum type="arabicPeriod" startAt="4"/>
            </a:pPr>
            <a:endParaRPr lang="de-DE" dirty="0"/>
          </a:p>
          <a:p>
            <a:pPr marL="342900" indent="-342900">
              <a:buFont typeface="+mj-lt"/>
              <a:buAutoNum type="arabicPeriod" startAt="4"/>
            </a:pPr>
            <a:endParaRPr lang="de-DE" dirty="0"/>
          </a:p>
          <a:p>
            <a:pPr marL="342900" indent="-342900">
              <a:buAutoNum type="arabicPeriod" startAt="4"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44" y="1691323"/>
            <a:ext cx="6709639" cy="42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572366-E33F-C38C-D9BC-7F178C93D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 err="1">
                <a:cs typeface="Arial"/>
              </a:rPr>
              <a:t>Beads</a:t>
            </a:r>
            <a:endParaRPr lang="de-DE" sz="2800" dirty="0" err="1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22872-D98C-D825-1555-12E5B377FFE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10D3D9-49CE-43CD-9EC8-FECE16CB26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405" y="1465100"/>
            <a:ext cx="10968403" cy="343765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de-DE" b="1" dirty="0">
                <a:ea typeface="+mn-lt"/>
                <a:cs typeface="+mn-lt"/>
              </a:rPr>
              <a:t>Oligo-d(T) Primer </a:t>
            </a:r>
            <a:r>
              <a:rPr lang="de-DE" dirty="0">
                <a:ea typeface="+mn-lt"/>
                <a:cs typeface="+mn-lt"/>
              </a:rPr>
              <a:t>bindet den Poly-A-Schwanz der RNA.</a:t>
            </a:r>
          </a:p>
          <a:p>
            <a:pPr>
              <a:spcBef>
                <a:spcPts val="0"/>
              </a:spcBef>
            </a:pPr>
            <a:endParaRPr lang="de-DE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de-DE" b="1" dirty="0">
                <a:ea typeface="+mn-lt"/>
                <a:cs typeface="+mn-lt"/>
              </a:rPr>
              <a:t>Unique </a:t>
            </a:r>
            <a:r>
              <a:rPr lang="de-DE" b="1" dirty="0" err="1">
                <a:ea typeface="+mn-lt"/>
                <a:cs typeface="+mn-lt"/>
              </a:rPr>
              <a:t>Molecular</a:t>
            </a:r>
            <a:r>
              <a:rPr lang="de-DE" b="1" dirty="0">
                <a:ea typeface="+mn-lt"/>
                <a:cs typeface="+mn-lt"/>
              </a:rPr>
              <a:t> </a:t>
            </a:r>
            <a:r>
              <a:rPr lang="de-DE" b="1" dirty="0" err="1">
                <a:ea typeface="+mn-lt"/>
                <a:cs typeface="+mn-lt"/>
              </a:rPr>
              <a:t>Identifiers</a:t>
            </a:r>
            <a:r>
              <a:rPr lang="de-DE" b="1" dirty="0">
                <a:ea typeface="+mn-lt"/>
                <a:cs typeface="+mn-lt"/>
              </a:rPr>
              <a:t> (UMI): </a:t>
            </a:r>
            <a:r>
              <a:rPr lang="de-DE" dirty="0">
                <a:ea typeface="+mn-lt"/>
                <a:cs typeface="+mn-lt"/>
              </a:rPr>
              <a:t>Zufällige, einzigartige Sequenzen auf den </a:t>
            </a:r>
            <a:r>
              <a:rPr lang="de-DE" dirty="0" err="1">
                <a:ea typeface="+mn-lt"/>
                <a:cs typeface="+mn-lt"/>
              </a:rPr>
              <a:t>Beads</a:t>
            </a:r>
            <a:r>
              <a:rPr lang="de-DE" dirty="0">
                <a:ea typeface="+mn-lt"/>
                <a:cs typeface="+mn-lt"/>
              </a:rPr>
              <a:t>, die als Tags die einzelnen Moleküle markieren.</a:t>
            </a:r>
          </a:p>
          <a:p>
            <a:pPr marL="285750" indent="-285750">
              <a:spcBef>
                <a:spcPts val="0"/>
              </a:spcBef>
              <a:buFont typeface="Courier New,monospace"/>
              <a:buChar char="o"/>
            </a:pPr>
            <a:r>
              <a:rPr lang="de-DE" dirty="0" err="1">
                <a:ea typeface="+mn-lt"/>
                <a:cs typeface="+mn-lt"/>
              </a:rPr>
              <a:t>Transcript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counting</a:t>
            </a:r>
            <a:r>
              <a:rPr lang="de-DE" dirty="0">
                <a:ea typeface="+mn-lt"/>
                <a:cs typeface="+mn-lt"/>
              </a:rPr>
              <a:t>, </a:t>
            </a:r>
            <a:r>
              <a:rPr lang="de-DE" dirty="0" err="1">
                <a:ea typeface="+mn-lt"/>
                <a:cs typeface="+mn-lt"/>
              </a:rPr>
              <a:t>normalisation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amplification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artifacts</a:t>
            </a:r>
            <a:endParaRPr lang="de-DE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de-DE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ea typeface="+mn-lt"/>
                <a:cs typeface="+mn-lt"/>
              </a:rPr>
              <a:t>Cell</a:t>
            </a:r>
            <a:r>
              <a:rPr lang="de-DE" b="1" dirty="0">
                <a:ea typeface="+mn-lt"/>
                <a:cs typeface="+mn-lt"/>
              </a:rPr>
              <a:t> Barcode: </a:t>
            </a:r>
            <a:r>
              <a:rPr lang="de-DE" dirty="0">
                <a:ea typeface="+mn-lt"/>
                <a:cs typeface="+mn-lt"/>
              </a:rPr>
              <a:t>identische, mehrmals auftauchende Sequenz auf den </a:t>
            </a:r>
            <a:r>
              <a:rPr lang="de-DE" dirty="0" err="1">
                <a:ea typeface="+mn-lt"/>
                <a:cs typeface="+mn-lt"/>
              </a:rPr>
              <a:t>Beads</a:t>
            </a:r>
            <a:r>
              <a:rPr lang="de-DE" dirty="0">
                <a:ea typeface="+mn-lt"/>
                <a:cs typeface="+mn-lt"/>
              </a:rPr>
              <a:t>. Für Identifikation einzelner Zellen. 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de-DE" b="1" dirty="0">
                <a:ea typeface="+mn-lt"/>
                <a:cs typeface="+mn-lt"/>
              </a:rPr>
              <a:t>Primer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b="1" dirty="0">
                <a:ea typeface="+mn-lt"/>
                <a:cs typeface="+mn-lt"/>
              </a:rPr>
              <a:t>Region</a:t>
            </a:r>
            <a:r>
              <a:rPr lang="de-DE" dirty="0">
                <a:ea typeface="+mn-lt"/>
                <a:cs typeface="+mn-lt"/>
              </a:rPr>
              <a:t> für Amplifikationen - </a:t>
            </a:r>
            <a:r>
              <a:rPr lang="de-DE" b="1" dirty="0">
                <a:ea typeface="+mn-lt"/>
                <a:cs typeface="+mn-lt"/>
              </a:rPr>
              <a:t>Template </a:t>
            </a:r>
            <a:r>
              <a:rPr lang="de-DE" b="1" dirty="0" err="1">
                <a:ea typeface="+mn-lt"/>
                <a:cs typeface="+mn-lt"/>
              </a:rPr>
              <a:t>Switching</a:t>
            </a:r>
            <a:r>
              <a:rPr lang="de-DE" b="1" dirty="0">
                <a:ea typeface="+mn-lt"/>
                <a:cs typeface="+mn-lt"/>
              </a:rPr>
              <a:t> </a:t>
            </a:r>
            <a:r>
              <a:rPr lang="de-DE" b="1" dirty="0" err="1">
                <a:ea typeface="+mn-lt"/>
                <a:cs typeface="+mn-lt"/>
              </a:rPr>
              <a:t>Oligonucleotides</a:t>
            </a:r>
            <a:r>
              <a:rPr lang="de-DE" b="1" dirty="0">
                <a:ea typeface="+mn-lt"/>
                <a:cs typeface="+mn-lt"/>
              </a:rPr>
              <a:t> (TSO)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u="sng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Courier New,monospace"/>
              <a:buChar char="o"/>
            </a:pPr>
            <a:endParaRPr lang="de-DE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de-DE" dirty="0">
              <a:cs typeface="Arial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16BD67F-46E5-796C-933A-E494422A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74" y="4739027"/>
            <a:ext cx="6157732" cy="151205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9A5E37-DF32-BA0F-3EBC-7EAB29F70F38}"/>
              </a:ext>
            </a:extLst>
          </p:cNvPr>
          <p:cNvSpPr txBox="1"/>
          <p:nvPr/>
        </p:nvSpPr>
        <p:spPr>
          <a:xfrm>
            <a:off x="195299" y="6517385"/>
            <a:ext cx="49208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</a:rPr>
              <a:t>Salomon, Robert, et al. "Droplet-based single cell </a:t>
            </a:r>
            <a:r>
              <a:rPr lang="en-US" sz="800" dirty="0" err="1">
                <a:solidFill>
                  <a:srgbClr val="222222"/>
                </a:solidFill>
              </a:rPr>
              <a:t>RNAseq</a:t>
            </a:r>
            <a:r>
              <a:rPr lang="en-US" sz="800" dirty="0">
                <a:solidFill>
                  <a:srgbClr val="222222"/>
                </a:solidFill>
              </a:rPr>
              <a:t> tools: a practical guide." </a:t>
            </a:r>
            <a:r>
              <a:rPr lang="en-US" sz="800" i="1" dirty="0">
                <a:solidFill>
                  <a:srgbClr val="222222"/>
                </a:solidFill>
              </a:rPr>
              <a:t>Lab on a Chip</a:t>
            </a:r>
            <a:r>
              <a:rPr lang="en-US" sz="800" dirty="0">
                <a:solidFill>
                  <a:srgbClr val="222222"/>
                </a:solidFill>
              </a:rPr>
              <a:t> 19.10 (2019): 1706-1727.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71350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391D-4D9B-73EF-A3AC-61E9870232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754CBC-D791-F0DE-2566-E88BEAB8AC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7453" y="2089776"/>
            <a:ext cx="11161314" cy="3379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4800" b="1" i="1" u="sng" dirty="0">
                <a:cs typeface="Arial"/>
              </a:rPr>
              <a:t>Entwicklung eines Forschungskonzepts</a:t>
            </a:r>
          </a:p>
        </p:txBody>
      </p:sp>
    </p:spTree>
    <p:extLst>
      <p:ext uri="{BB962C8B-B14F-4D97-AF65-F5344CB8AC3E}">
        <p14:creationId xmlns:p14="http://schemas.microsoft.com/office/powerpoint/2010/main" val="426042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b="0" dirty="0">
                <a:cs typeface="Arial"/>
              </a:rPr>
              <a:t>Information zum Paper</a:t>
            </a:r>
            <a:endParaRPr lang="de-DE" sz="28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8F4EAA-EF36-3DC1-1A35-82BC5003A2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4896" y="6524673"/>
            <a:ext cx="4428707" cy="358989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 err="1">
                <a:solidFill>
                  <a:srgbClr val="222222"/>
                </a:solidFill>
                <a:ea typeface="+mn-lt"/>
                <a:cs typeface="+mn-lt"/>
              </a:rPr>
              <a:t>Schultheiß</a:t>
            </a:r>
            <a:r>
              <a:rPr lang="en-US" b="0" dirty="0">
                <a:solidFill>
                  <a:srgbClr val="222222"/>
                </a:solidFill>
                <a:ea typeface="+mn-lt"/>
                <a:cs typeface="+mn-lt"/>
              </a:rPr>
              <a:t>, Christoph, et al. "Maturation trajectories and transcriptional landscape of </a:t>
            </a:r>
            <a:endParaRPr lang="en-US" b="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b="0" dirty="0" err="1">
                <a:solidFill>
                  <a:srgbClr val="222222"/>
                </a:solidFill>
                <a:ea typeface="+mn-lt"/>
                <a:cs typeface="+mn-lt"/>
              </a:rPr>
              <a:t>plasmablasts</a:t>
            </a:r>
            <a:r>
              <a:rPr lang="en-US" b="0" dirty="0">
                <a:solidFill>
                  <a:srgbClr val="222222"/>
                </a:solidFill>
                <a:ea typeface="+mn-lt"/>
                <a:cs typeface="+mn-lt"/>
              </a:rPr>
              <a:t> and autoreactive B cells in COVID-19." </a:t>
            </a:r>
            <a:r>
              <a:rPr lang="en-US" b="0" i="1" dirty="0" err="1">
                <a:solidFill>
                  <a:srgbClr val="222222"/>
                </a:solidFill>
                <a:ea typeface="+mn-lt"/>
                <a:cs typeface="+mn-lt"/>
              </a:rPr>
              <a:t>Iscience</a:t>
            </a:r>
            <a:r>
              <a:rPr lang="en-US" b="0" dirty="0">
                <a:solidFill>
                  <a:srgbClr val="222222"/>
                </a:solidFill>
                <a:ea typeface="+mn-lt"/>
                <a:cs typeface="+mn-lt"/>
              </a:rPr>
              <a:t> 24.11 (2021): 103325.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BA5575-E44A-779C-E136-277740EE97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6" y="4182865"/>
            <a:ext cx="11161314" cy="212586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- </a:t>
            </a:r>
            <a:r>
              <a:rPr lang="de-DE" dirty="0" err="1">
                <a:ea typeface="+mn-lt"/>
                <a:cs typeface="+mn-lt"/>
              </a:rPr>
              <a:t>doi</a:t>
            </a:r>
            <a:r>
              <a:rPr lang="de-DE" dirty="0">
                <a:ea typeface="+mn-lt"/>
                <a:cs typeface="+mn-lt"/>
              </a:rPr>
              <a:t>: 10.1016/j.isci.2021.103325</a:t>
            </a:r>
          </a:p>
          <a:p>
            <a:r>
              <a:rPr lang="de-DE" dirty="0">
                <a:ea typeface="+mn-lt"/>
                <a:cs typeface="+mn-lt"/>
              </a:rPr>
              <a:t>- Veröffentlichung: 19.11.2021</a:t>
            </a:r>
          </a:p>
          <a:p>
            <a:r>
              <a:rPr lang="de-DE" dirty="0">
                <a:ea typeface="+mn-lt"/>
                <a:cs typeface="+mn-lt"/>
              </a:rPr>
              <a:t>- Online Veröffentlicht: 23.10.2021</a:t>
            </a:r>
          </a:p>
          <a:p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</a:t>
            </a:r>
            <a:r>
              <a:rPr lang="de-DE" dirty="0" err="1">
                <a:ea typeface="+mn-lt"/>
                <a:cs typeface="+mn-lt"/>
              </a:rPr>
              <a:t>ArrayExpress</a:t>
            </a:r>
            <a:r>
              <a:rPr lang="de-DE" dirty="0">
                <a:ea typeface="+mn-lt"/>
                <a:cs typeface="+mn-lt"/>
              </a:rPr>
              <a:t>: </a:t>
            </a:r>
            <a:r>
              <a:rPr lang="de-DE" dirty="0"/>
              <a:t>E-MTAB-11011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ea typeface="+mn-lt"/>
              <a:cs typeface="+mn-lt"/>
            </a:endParaRPr>
          </a:p>
        </p:txBody>
      </p:sp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0B79258D-2E1F-5095-3C1A-6E4F0D0A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4" y="1453126"/>
            <a:ext cx="10421073" cy="26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8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210B1B-462C-FFC3-79F2-CE84178E4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55333"/>
            <a:ext cx="9721154" cy="574675"/>
          </a:xfr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sz="2800" b="0" dirty="0">
                <a:ea typeface="+mn-lt"/>
                <a:cs typeface="+mn-lt"/>
              </a:rPr>
              <a:t>A </a:t>
            </a:r>
            <a:r>
              <a:rPr lang="de-DE" sz="2800" b="0" dirty="0" err="1">
                <a:ea typeface="+mn-lt"/>
                <a:cs typeface="+mn-lt"/>
              </a:rPr>
              <a:t>model</a:t>
            </a:r>
            <a:r>
              <a:rPr lang="de-DE" sz="2800" b="0" dirty="0">
                <a:ea typeface="+mn-lt"/>
                <a:cs typeface="+mn-lt"/>
              </a:rPr>
              <a:t> </a:t>
            </a:r>
            <a:r>
              <a:rPr lang="de-DE" sz="2800" b="0" dirty="0" err="1">
                <a:ea typeface="+mn-lt"/>
                <a:cs typeface="+mn-lt"/>
              </a:rPr>
              <a:t>for</a:t>
            </a:r>
            <a:r>
              <a:rPr lang="de-DE" sz="2800" b="0" dirty="0">
                <a:ea typeface="+mn-lt"/>
                <a:cs typeface="+mn-lt"/>
              </a:rPr>
              <a:t> </a:t>
            </a:r>
            <a:r>
              <a:rPr lang="de-DE" sz="2800" b="0" dirty="0" err="1">
                <a:ea typeface="+mn-lt"/>
                <a:cs typeface="+mn-lt"/>
              </a:rPr>
              <a:t>the</a:t>
            </a:r>
            <a:r>
              <a:rPr lang="de-DE" sz="2800" b="0" dirty="0">
                <a:ea typeface="+mn-lt"/>
                <a:cs typeface="+mn-lt"/>
              </a:rPr>
              <a:t> </a:t>
            </a:r>
            <a:r>
              <a:rPr lang="de-DE" sz="2800" b="0" dirty="0" err="1">
                <a:ea typeface="+mn-lt"/>
                <a:cs typeface="+mn-lt"/>
              </a:rPr>
              <a:t>generation</a:t>
            </a:r>
            <a:r>
              <a:rPr lang="de-DE" sz="2800" b="0" dirty="0">
                <a:ea typeface="+mn-lt"/>
                <a:cs typeface="+mn-lt"/>
              </a:rPr>
              <a:t> </a:t>
            </a:r>
            <a:r>
              <a:rPr lang="de-DE" sz="2800" b="0" dirty="0" err="1">
                <a:ea typeface="+mn-lt"/>
                <a:cs typeface="+mn-lt"/>
              </a:rPr>
              <a:t>of</a:t>
            </a:r>
            <a:r>
              <a:rPr lang="de-DE" sz="2800" b="0" dirty="0">
                <a:ea typeface="+mn-lt"/>
                <a:cs typeface="+mn-lt"/>
              </a:rPr>
              <a:t> T </a:t>
            </a:r>
            <a:r>
              <a:rPr lang="de-DE" sz="2800" b="0" dirty="0" err="1">
                <a:ea typeface="+mn-lt"/>
                <a:cs typeface="+mn-lt"/>
              </a:rPr>
              <a:t>cell-dependent</a:t>
            </a:r>
            <a:r>
              <a:rPr lang="de-DE" sz="2800" b="0" dirty="0">
                <a:ea typeface="+mn-lt"/>
                <a:cs typeface="+mn-lt"/>
              </a:rPr>
              <a:t> B </a:t>
            </a:r>
            <a:r>
              <a:rPr lang="de-DE" sz="2800" b="0" dirty="0" err="1">
                <a:ea typeface="+mn-lt"/>
                <a:cs typeface="+mn-lt"/>
              </a:rPr>
              <a:t>cell</a:t>
            </a:r>
            <a:r>
              <a:rPr lang="de-DE" sz="2800" b="0" dirty="0">
                <a:ea typeface="+mn-lt"/>
                <a:cs typeface="+mn-lt"/>
              </a:rPr>
              <a:t> </a:t>
            </a:r>
            <a:r>
              <a:rPr lang="de-DE" sz="2800" b="0" dirty="0" err="1">
                <a:ea typeface="+mn-lt"/>
                <a:cs typeface="+mn-lt"/>
              </a:rPr>
              <a:t>memory</a:t>
            </a:r>
            <a:r>
              <a:rPr lang="de-DE" sz="2800" b="0" dirty="0">
                <a:ea typeface="+mn-lt"/>
                <a:cs typeface="+mn-lt"/>
              </a:rPr>
              <a:t> </a:t>
            </a:r>
            <a:endParaRPr lang="de-DE" sz="2800" dirty="0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46E76-0EAE-6AB8-0932-04F20A0E525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65CC5FF-B993-2A60-29F3-6508A318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60" y="2005559"/>
            <a:ext cx="8014569" cy="42873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CA2A70B-556A-7C72-116A-0FC179631E29}"/>
              </a:ext>
            </a:extLst>
          </p:cNvPr>
          <p:cNvSpPr txBox="1"/>
          <p:nvPr/>
        </p:nvSpPr>
        <p:spPr>
          <a:xfrm>
            <a:off x="246345" y="6519797"/>
            <a:ext cx="46325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>
                <a:cs typeface="Arial"/>
              </a:rPr>
              <a:t>Portugal</a:t>
            </a:r>
            <a:r>
              <a:rPr lang="de-DE" sz="800" dirty="0">
                <a:ea typeface="+mn-lt"/>
                <a:cs typeface="+mn-lt"/>
              </a:rPr>
              <a:t>, Silvia et al. “</a:t>
            </a:r>
            <a:r>
              <a:rPr lang="de-DE" sz="800" dirty="0" err="1">
                <a:ea typeface="+mn-lt"/>
                <a:cs typeface="+mn-lt"/>
              </a:rPr>
              <a:t>Atypical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memory</a:t>
            </a:r>
            <a:r>
              <a:rPr lang="de-DE" sz="800" dirty="0">
                <a:ea typeface="+mn-lt"/>
                <a:cs typeface="+mn-lt"/>
              </a:rPr>
              <a:t> B </a:t>
            </a:r>
            <a:r>
              <a:rPr lang="de-DE" sz="800" dirty="0" err="1">
                <a:ea typeface="+mn-lt"/>
                <a:cs typeface="+mn-lt"/>
              </a:rPr>
              <a:t>cells</a:t>
            </a:r>
            <a:r>
              <a:rPr lang="de-DE" sz="800" dirty="0">
                <a:ea typeface="+mn-lt"/>
                <a:cs typeface="+mn-lt"/>
              </a:rPr>
              <a:t> in human </a:t>
            </a:r>
            <a:r>
              <a:rPr lang="de-DE" sz="800" dirty="0" err="1">
                <a:ea typeface="+mn-lt"/>
                <a:cs typeface="+mn-lt"/>
              </a:rPr>
              <a:t>chronic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infectious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diseases</a:t>
            </a:r>
            <a:r>
              <a:rPr lang="de-DE" sz="800" dirty="0">
                <a:ea typeface="+mn-lt"/>
                <a:cs typeface="+mn-lt"/>
              </a:rPr>
              <a:t>: An </a:t>
            </a:r>
            <a:r>
              <a:rPr lang="de-DE" sz="800" dirty="0" err="1">
                <a:ea typeface="+mn-lt"/>
                <a:cs typeface="+mn-lt"/>
              </a:rPr>
              <a:t>interim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report</a:t>
            </a:r>
            <a:r>
              <a:rPr lang="de-DE" sz="800" dirty="0">
                <a:ea typeface="+mn-lt"/>
                <a:cs typeface="+mn-lt"/>
              </a:rPr>
              <a:t>.” </a:t>
            </a:r>
            <a:r>
              <a:rPr lang="de-DE" sz="800" i="1" dirty="0" err="1">
                <a:ea typeface="+mn-lt"/>
                <a:cs typeface="+mn-lt"/>
              </a:rPr>
              <a:t>Cellular</a:t>
            </a:r>
            <a:r>
              <a:rPr lang="de-DE" sz="800" i="1" dirty="0">
                <a:ea typeface="+mn-lt"/>
                <a:cs typeface="+mn-lt"/>
              </a:rPr>
              <a:t> </a:t>
            </a:r>
            <a:r>
              <a:rPr lang="de-DE" sz="800" i="1" dirty="0" err="1">
                <a:ea typeface="+mn-lt"/>
                <a:cs typeface="+mn-lt"/>
              </a:rPr>
              <a:t>immunology</a:t>
            </a:r>
            <a:r>
              <a:rPr lang="de-DE" sz="800" dirty="0">
                <a:ea typeface="+mn-lt"/>
                <a:cs typeface="+mn-lt"/>
              </a:rPr>
              <a:t> vol. 321 (2017): 18-25. doi:10.1016/j.cellimm.2017.07.003</a:t>
            </a:r>
            <a:endParaRPr lang="de-DE" sz="800" dirty="0"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4BC31C-0B3D-4020-C1C4-B64AFB286889}"/>
              </a:ext>
            </a:extLst>
          </p:cNvPr>
          <p:cNvSpPr txBox="1"/>
          <p:nvPr/>
        </p:nvSpPr>
        <p:spPr>
          <a:xfrm>
            <a:off x="10201275" y="2382947"/>
            <a:ext cx="1490596" cy="452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6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D0FB1A5-4F05-E83C-DB0F-3C1168D7A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b="0" dirty="0">
                <a:cs typeface="Arial"/>
              </a:rPr>
              <a:t>Wozu?</a:t>
            </a:r>
            <a:endParaRPr lang="de-DE" sz="28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9BA265-2DD5-A671-C43F-C5FD01457D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B525B3D-AB8A-4F16-B0B2-708B60C240CC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9906B73F-A665-E61A-1E09-6FFD7EE5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476808"/>
            <a:ext cx="6090213" cy="228393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B224F6A5-B530-1C3A-F9BC-FC59C3EA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61" y="3763845"/>
            <a:ext cx="5762262" cy="188638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EBECDB-0BCE-9AA7-B652-8FB176599F56}"/>
              </a:ext>
            </a:extLst>
          </p:cNvPr>
          <p:cNvSpPr txBox="1"/>
          <p:nvPr/>
        </p:nvSpPr>
        <p:spPr>
          <a:xfrm>
            <a:off x="6065134" y="5650373"/>
            <a:ext cx="52799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 err="1">
                <a:ea typeface="+mn-lt"/>
                <a:cs typeface="+mn-lt"/>
              </a:rPr>
              <a:t>Wrammert</a:t>
            </a:r>
            <a:r>
              <a:rPr lang="de-DE" sz="800" dirty="0">
                <a:ea typeface="+mn-lt"/>
                <a:cs typeface="+mn-lt"/>
              </a:rPr>
              <a:t>, Jens et al. “Rapid and massive virus-</a:t>
            </a:r>
            <a:r>
              <a:rPr lang="de-DE" sz="800" dirty="0" err="1">
                <a:ea typeface="+mn-lt"/>
                <a:cs typeface="+mn-lt"/>
              </a:rPr>
              <a:t>specific</a:t>
            </a:r>
            <a:r>
              <a:rPr lang="de-DE" sz="800" dirty="0">
                <a:ea typeface="+mn-lt"/>
                <a:cs typeface="+mn-lt"/>
              </a:rPr>
              <a:t> plasmablast </a:t>
            </a:r>
            <a:r>
              <a:rPr lang="de-DE" sz="800" dirty="0" err="1">
                <a:ea typeface="+mn-lt"/>
                <a:cs typeface="+mn-lt"/>
              </a:rPr>
              <a:t>responses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during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acute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dengue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virus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infection</a:t>
            </a:r>
            <a:r>
              <a:rPr lang="de-DE" sz="800" dirty="0">
                <a:ea typeface="+mn-lt"/>
                <a:cs typeface="+mn-lt"/>
              </a:rPr>
              <a:t> in </a:t>
            </a:r>
            <a:r>
              <a:rPr lang="de-DE" sz="800" dirty="0" err="1">
                <a:ea typeface="+mn-lt"/>
                <a:cs typeface="+mn-lt"/>
              </a:rPr>
              <a:t>humans</a:t>
            </a:r>
            <a:r>
              <a:rPr lang="de-DE" sz="800" dirty="0">
                <a:ea typeface="+mn-lt"/>
                <a:cs typeface="+mn-lt"/>
              </a:rPr>
              <a:t>.” </a:t>
            </a:r>
            <a:r>
              <a:rPr lang="de-DE" sz="800" i="1" dirty="0">
                <a:ea typeface="+mn-lt"/>
                <a:cs typeface="+mn-lt"/>
              </a:rPr>
              <a:t>Journal </a:t>
            </a:r>
            <a:r>
              <a:rPr lang="de-DE" sz="800" i="1" dirty="0" err="1">
                <a:ea typeface="+mn-lt"/>
                <a:cs typeface="+mn-lt"/>
              </a:rPr>
              <a:t>of</a:t>
            </a:r>
            <a:r>
              <a:rPr lang="de-DE" sz="800" i="1" dirty="0">
                <a:ea typeface="+mn-lt"/>
                <a:cs typeface="+mn-lt"/>
              </a:rPr>
              <a:t> </a:t>
            </a:r>
            <a:r>
              <a:rPr lang="de-DE" sz="800" i="1" dirty="0" err="1">
                <a:ea typeface="+mn-lt"/>
                <a:cs typeface="+mn-lt"/>
              </a:rPr>
              <a:t>virology</a:t>
            </a:r>
            <a:r>
              <a:rPr lang="de-DE" sz="800" dirty="0">
                <a:ea typeface="+mn-lt"/>
                <a:cs typeface="+mn-lt"/>
              </a:rPr>
              <a:t> vol. 86,6 (2012): 2911-8. doi:10.1128/JVI.06075-11</a:t>
            </a:r>
            <a:endParaRPr lang="de-DE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108324-16E5-57F3-D70B-84FE0EFC4E8A}"/>
              </a:ext>
            </a:extLst>
          </p:cNvPr>
          <p:cNvSpPr txBox="1"/>
          <p:nvPr/>
        </p:nvSpPr>
        <p:spPr>
          <a:xfrm>
            <a:off x="642516" y="3700160"/>
            <a:ext cx="54246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>
                <a:ea typeface="+mn-lt"/>
                <a:cs typeface="+mn-lt"/>
              </a:rPr>
              <a:t>Vijay, Rahul et al. “</a:t>
            </a:r>
            <a:r>
              <a:rPr lang="de-DE" sz="800" dirty="0" err="1">
                <a:ea typeface="+mn-lt"/>
                <a:cs typeface="+mn-lt"/>
              </a:rPr>
              <a:t>Infection-induced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plasmablasts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are</a:t>
            </a:r>
            <a:r>
              <a:rPr lang="de-DE" sz="800" dirty="0">
                <a:ea typeface="+mn-lt"/>
                <a:cs typeface="+mn-lt"/>
              </a:rPr>
              <a:t> a </a:t>
            </a:r>
            <a:r>
              <a:rPr lang="de-DE" sz="800" dirty="0" err="1">
                <a:ea typeface="+mn-lt"/>
                <a:cs typeface="+mn-lt"/>
              </a:rPr>
              <a:t>nutrient</a:t>
            </a:r>
            <a:r>
              <a:rPr lang="de-DE" sz="800" dirty="0">
                <a:ea typeface="+mn-lt"/>
                <a:cs typeface="+mn-lt"/>
              </a:rPr>
              <a:t> sink </a:t>
            </a:r>
            <a:r>
              <a:rPr lang="de-DE" sz="800" dirty="0" err="1">
                <a:ea typeface="+mn-lt"/>
                <a:cs typeface="+mn-lt"/>
              </a:rPr>
              <a:t>that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impairs</a:t>
            </a:r>
            <a:r>
              <a:rPr lang="de-DE" sz="800" dirty="0">
                <a:ea typeface="+mn-lt"/>
                <a:cs typeface="+mn-lt"/>
              </a:rPr>
              <a:t> humoral </a:t>
            </a:r>
            <a:r>
              <a:rPr lang="de-DE" sz="800" dirty="0" err="1">
                <a:ea typeface="+mn-lt"/>
                <a:cs typeface="+mn-lt"/>
              </a:rPr>
              <a:t>immunity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to</a:t>
            </a:r>
            <a:r>
              <a:rPr lang="de-DE" sz="800" dirty="0">
                <a:ea typeface="+mn-lt"/>
                <a:cs typeface="+mn-lt"/>
              </a:rPr>
              <a:t> </a:t>
            </a:r>
            <a:r>
              <a:rPr lang="de-DE" sz="800" dirty="0" err="1">
                <a:ea typeface="+mn-lt"/>
                <a:cs typeface="+mn-lt"/>
              </a:rPr>
              <a:t>malaria</a:t>
            </a:r>
            <a:r>
              <a:rPr lang="de-DE" sz="800" dirty="0">
                <a:ea typeface="+mn-lt"/>
                <a:cs typeface="+mn-lt"/>
              </a:rPr>
              <a:t>.” </a:t>
            </a:r>
            <a:r>
              <a:rPr lang="de-DE" sz="800" i="1" dirty="0">
                <a:ea typeface="+mn-lt"/>
                <a:cs typeface="+mn-lt"/>
              </a:rPr>
              <a:t>Nature </a:t>
            </a:r>
            <a:r>
              <a:rPr lang="de-DE" sz="800" i="1" dirty="0" err="1">
                <a:ea typeface="+mn-lt"/>
                <a:cs typeface="+mn-lt"/>
              </a:rPr>
              <a:t>immunology</a:t>
            </a:r>
            <a:r>
              <a:rPr lang="de-DE" sz="800" dirty="0">
                <a:ea typeface="+mn-lt"/>
                <a:cs typeface="+mn-lt"/>
              </a:rPr>
              <a:t> vol. 21,7 (2020): 790-801. doi:10.1038/s41590-020-0678-5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9959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TiHo-Hannover">
      <a:dk1>
        <a:sysClr val="windowText" lastClr="000000"/>
      </a:dk1>
      <a:lt1>
        <a:sysClr val="window" lastClr="FFFFFF"/>
      </a:lt1>
      <a:dk2>
        <a:srgbClr val="006AB3"/>
      </a:dk2>
      <a:lt2>
        <a:srgbClr val="EEECE1"/>
      </a:lt2>
      <a:accent1>
        <a:srgbClr val="006AAB"/>
      </a:accent1>
      <a:accent2>
        <a:srgbClr val="9C9E9F"/>
      </a:accent2>
      <a:accent3>
        <a:srgbClr val="939398"/>
      </a:accent3>
      <a:accent4>
        <a:srgbClr val="DCD8C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Ho-Hann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TiHo_PowerPoint_Vorlage_16zu9</Template>
  <TotalTime>0</TotalTime>
  <Words>927</Words>
  <Application>Microsoft Office PowerPoint</Application>
  <PresentationFormat>Breitbild</PresentationFormat>
  <Paragraphs>201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TiHo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Selle, Michael</dc:creator>
  <cp:lastModifiedBy>Selle, Michael</cp:lastModifiedBy>
  <cp:revision>1797</cp:revision>
  <dcterms:created xsi:type="dcterms:W3CDTF">2021-06-16T10:49:52Z</dcterms:created>
  <dcterms:modified xsi:type="dcterms:W3CDTF">2022-05-30T11:49:21Z</dcterms:modified>
</cp:coreProperties>
</file>