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leonw_000\Google%20Drive\ITSM%20P4\Tutoraat\Casusinformatie\tco_berekening_leertaak2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sz="2000"/>
              <a:t>fasen</a:t>
            </a:r>
            <a:r>
              <a:rPr lang="nl-NL" sz="2000" baseline="0"/>
              <a:t> en kosten</a:t>
            </a:r>
            <a:endParaRPr lang="nl-NL" sz="200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</c:dPt>
          <c:cat>
            <c:strRef>
              <c:f>Blad1!$R$1:$R$5</c:f>
              <c:strCache>
                <c:ptCount val="5"/>
                <c:pt idx="0">
                  <c:v>Acquisitie</c:v>
                </c:pt>
                <c:pt idx="1">
                  <c:v>Implementatie</c:v>
                </c:pt>
                <c:pt idx="2">
                  <c:v>Gebruik</c:v>
                </c:pt>
                <c:pt idx="3">
                  <c:v>Onderhoud</c:v>
                </c:pt>
                <c:pt idx="4">
                  <c:v>Vervanging</c:v>
                </c:pt>
              </c:strCache>
            </c:strRef>
          </c:cat>
          <c:val>
            <c:numRef>
              <c:f>Blad1!$S$1:$S$5</c:f>
              <c:numCache>
                <c:formatCode>General</c:formatCode>
                <c:ptCount val="5"/>
                <c:pt idx="0">
                  <c:v>56000</c:v>
                </c:pt>
                <c:pt idx="1">
                  <c:v>6622.5</c:v>
                </c:pt>
                <c:pt idx="2">
                  <c:v>2252.5</c:v>
                </c:pt>
                <c:pt idx="3">
                  <c:v>2000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6E553-0903-44A4-89D0-B9DF3D5F8371}" type="datetimeFigureOut">
              <a:rPr lang="en-GB" smtClean="0"/>
              <a:t>27/05/2015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Presentatie door Goldhill Publishing</a:t>
            </a:r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291D-F704-49BE-A887-5459318438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00863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76F3E-88B0-470D-A3DD-A9C03E5148E2}" type="datetimeFigureOut">
              <a:rPr lang="en-GB" smtClean="0"/>
              <a:t>27/05/2015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Presentatie door Goldhill Publishing</a:t>
            </a:r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D2AD8-A48B-43A4-9FD4-C6209AE534D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71825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D2AD8-A48B-43A4-9FD4-C6209AE534D4}" type="slidenum">
              <a:rPr lang="en-GB" smtClean="0"/>
              <a:t>1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Presentatie door Goldhill Publishing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72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smtClean="0"/>
              <a:t>Presentatie door Goldhill Publishing</a:t>
            </a:r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8D2AD8-A48B-43A4-9FD4-C6209AE534D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53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48C75-D61B-4A9A-9BA0-14C957D1DBE5}" type="datetime1">
              <a:rPr lang="en-GB" smtClean="0"/>
              <a:t>27/05/2015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Goldhill Publishing</a:t>
            </a:r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918-0BFC-4B10-9F7E-2141467AEA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61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7F26-AB8D-4885-A0B9-2D9C07A08D24}" type="datetime1">
              <a:rPr lang="en-GB" smtClean="0"/>
              <a:t>27/05/2015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Goldhill Publishing</a:t>
            </a:r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918-0BFC-4B10-9F7E-2141467AEA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76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5763-74FD-4317-BB8F-D5FF617AF2D3}" type="datetime1">
              <a:rPr lang="en-GB" smtClean="0"/>
              <a:t>27/05/2015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Goldhill Publishing</a:t>
            </a:r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918-0BFC-4B10-9F7E-2141467AEA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81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6DB-6A4E-4BAA-A2E1-40FD0BDC02F6}" type="datetime1">
              <a:rPr lang="en-GB" smtClean="0"/>
              <a:t>27/05/2015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Goldhill Publishing</a:t>
            </a:r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918-0BFC-4B10-9F7E-2141467AEA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6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04FE5-DE66-4E32-8728-3A0E036763B6}" type="datetime1">
              <a:rPr lang="en-GB" smtClean="0"/>
              <a:t>27/05/2015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Goldhill Publishing</a:t>
            </a:r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918-0BFC-4B10-9F7E-2141467AEA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71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BDDA-40C9-4BAE-ABFD-AE8116C1A1B5}" type="datetime1">
              <a:rPr lang="en-GB" smtClean="0"/>
              <a:t>27/05/2015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Goldhill Publishing</a:t>
            </a:r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918-0BFC-4B10-9F7E-2141467AEA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51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6CF8-29C9-4C29-A551-05C2391C34C3}" type="datetime1">
              <a:rPr lang="en-GB" smtClean="0"/>
              <a:t>27/05/2015</a:t>
            </a:fld>
            <a:endParaRPr lang="en-GB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Goldhill Publishing</a:t>
            </a:r>
            <a:endParaRPr lang="en-GB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918-0BFC-4B10-9F7E-2141467AEA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80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13387-3F5A-4423-848C-80ECF6B3995A}" type="datetime1">
              <a:rPr lang="en-GB" smtClean="0"/>
              <a:t>27/05/2015</a:t>
            </a:fld>
            <a:endParaRPr lang="en-GB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Goldhill Publishing</a:t>
            </a:r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918-0BFC-4B10-9F7E-2141467AEA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54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670C-6053-4D96-8CC6-B19648436ED0}" type="datetime1">
              <a:rPr lang="en-GB" smtClean="0"/>
              <a:t>27/05/2015</a:t>
            </a:fld>
            <a:endParaRPr lang="en-GB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Goldhill Publishing</a:t>
            </a:r>
            <a:endParaRPr lang="en-GB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918-0BFC-4B10-9F7E-2141467AEA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08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B91F8-8230-4B99-A2CA-A0ED35193F70}" type="datetime1">
              <a:rPr lang="en-GB" smtClean="0"/>
              <a:t>27/05/2015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Goldhill Publishing</a:t>
            </a:r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918-0BFC-4B10-9F7E-2141467AEA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6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27DF-2504-4037-BA5E-3E7E7CD543C4}" type="datetime1">
              <a:rPr lang="en-GB" smtClean="0"/>
              <a:t>27/05/2015</a:t>
            </a:fld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Goldhill Publishing</a:t>
            </a:r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918-0BFC-4B10-9F7E-2141467AEA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5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GB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25E31-6BDD-4E65-BC3A-B407285045BC}" type="datetime1">
              <a:rPr lang="en-GB" smtClean="0"/>
              <a:t>27/05/2015</a:t>
            </a:fld>
            <a:endParaRPr lang="en-GB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Goldhill Publishing</a:t>
            </a:r>
            <a:endParaRPr lang="en-GB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CA918-0BFC-4B10-9F7E-2141467AEAA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15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/>
        </p:nvSpPr>
        <p:spPr>
          <a:xfrm>
            <a:off x="1359244" y="357991"/>
            <a:ext cx="95641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b="0" i="0" u="none" strike="noStrike" baseline="0" dirty="0" err="1" smtClean="0"/>
              <a:t>Leertaak</a:t>
            </a:r>
            <a:r>
              <a:rPr lang="en-GB" sz="3600" b="0" i="0" u="none" strike="noStrike" baseline="0" dirty="0" smtClean="0"/>
              <a:t> 2E</a:t>
            </a:r>
          </a:p>
          <a:p>
            <a:r>
              <a:rPr lang="en-GB" b="0" i="0" u="none" strike="noStrike" baseline="0" dirty="0" smtClean="0"/>
              <a:t>Paul </a:t>
            </a:r>
            <a:r>
              <a:rPr lang="en-GB" b="0" i="0" u="none" strike="noStrike" baseline="0" dirty="0" err="1" smtClean="0"/>
              <a:t>Koning</a:t>
            </a:r>
            <a:r>
              <a:rPr lang="en-GB" b="0" i="0" u="none" strike="noStrike" baseline="0" dirty="0" smtClean="0"/>
              <a:t> 		333758</a:t>
            </a:r>
          </a:p>
          <a:p>
            <a:r>
              <a:rPr lang="en-GB" b="0" i="0" u="none" strike="noStrike" baseline="0" dirty="0" err="1" smtClean="0"/>
              <a:t>Sergen</a:t>
            </a:r>
            <a:r>
              <a:rPr lang="en-GB" b="0" i="0" u="none" strike="noStrike" baseline="0" dirty="0" smtClean="0"/>
              <a:t> Nurel 		327950</a:t>
            </a:r>
          </a:p>
          <a:p>
            <a:r>
              <a:rPr lang="nl-NL" b="0" i="0" u="none" strike="noStrike" baseline="0" dirty="0" smtClean="0"/>
              <a:t>Michaël van der Veen 	337341</a:t>
            </a:r>
          </a:p>
          <a:p>
            <a:r>
              <a:rPr lang="en-GB" b="0" i="0" u="none" strike="noStrike" baseline="0" dirty="0" smtClean="0"/>
              <a:t>Leon Wetzel 		326905</a:t>
            </a:r>
          </a:p>
          <a:p>
            <a:endParaRPr lang="en-GB" b="0" i="0" u="none" strike="noStrike" baseline="0" dirty="0" smtClean="0"/>
          </a:p>
          <a:p>
            <a:r>
              <a:rPr lang="en-GB" b="0" i="0" u="none" strike="noStrike" baseline="0" dirty="0" err="1" smtClean="0"/>
              <a:t>Klas</a:t>
            </a:r>
            <a:r>
              <a:rPr lang="en-GB" b="0" i="0" u="none" strike="noStrike" baseline="0" dirty="0" smtClean="0"/>
              <a:t>: PIV1b</a:t>
            </a:r>
          </a:p>
          <a:p>
            <a:r>
              <a:rPr lang="en-GB" b="0" i="0" u="none" strike="noStrike" baseline="0" dirty="0" err="1" smtClean="0"/>
              <a:t>Groep</a:t>
            </a:r>
            <a:r>
              <a:rPr lang="en-GB" b="0" i="0" u="none" strike="noStrike" baseline="0" dirty="0" smtClean="0"/>
              <a:t>: 6</a:t>
            </a:r>
          </a:p>
          <a:p>
            <a:r>
              <a:rPr lang="en-GB" b="0" i="0" u="none" strike="noStrike" baseline="0" dirty="0" err="1" smtClean="0"/>
              <a:t>Instituut</a:t>
            </a:r>
            <a:r>
              <a:rPr lang="en-GB" b="0" i="0" u="none" strike="noStrike" baseline="0" dirty="0" smtClean="0"/>
              <a:t>: CMI</a:t>
            </a:r>
          </a:p>
          <a:p>
            <a:endParaRPr lang="en-GB" b="0" i="0" u="none" strike="noStrike" baseline="0" dirty="0" smtClean="0"/>
          </a:p>
          <a:p>
            <a:r>
              <a:rPr lang="en-GB" b="0" i="0" u="none" strike="noStrike" baseline="0" dirty="0" err="1" smtClean="0"/>
              <a:t>Publicatiedatum</a:t>
            </a:r>
            <a:r>
              <a:rPr lang="en-GB" b="0" i="0" u="none" strike="noStrike" baseline="0" dirty="0" smtClean="0"/>
              <a:t>: 20-05-2015</a:t>
            </a:r>
          </a:p>
          <a:p>
            <a:r>
              <a:rPr lang="en-GB" b="0" i="0" u="none" strike="noStrike" baseline="0" dirty="0" smtClean="0"/>
              <a:t>Docent: NIEV</a:t>
            </a:r>
          </a:p>
          <a:p>
            <a:r>
              <a:rPr lang="en-GB" b="0" i="0" u="none" strike="noStrike" baseline="0" dirty="0" err="1" smtClean="0"/>
              <a:t>Vak</a:t>
            </a:r>
            <a:r>
              <a:rPr lang="en-GB" b="0" i="0" u="none" strike="noStrike" baseline="0" dirty="0" smtClean="0"/>
              <a:t>: </a:t>
            </a:r>
            <a:r>
              <a:rPr lang="en-GB" b="0" i="0" u="none" strike="noStrike" baseline="0" dirty="0" err="1" smtClean="0"/>
              <a:t>Tutoraat</a:t>
            </a:r>
            <a:endParaRPr lang="en-GB" b="0" i="0" u="none" strike="noStrike" baseline="0" dirty="0" smtClean="0"/>
          </a:p>
          <a:p>
            <a:endParaRPr lang="en-GB" b="0" i="0" u="none" strike="noStrike" baseline="0" dirty="0" smtClean="0"/>
          </a:p>
          <a:p>
            <a:r>
              <a:rPr lang="en-GB" b="0" i="0" u="none" strike="noStrike" baseline="0" dirty="0" smtClean="0"/>
              <a:t>Steel </a:t>
            </a:r>
            <a:r>
              <a:rPr lang="en-GB" b="0" i="0" u="none" strike="noStrike" baseline="0" dirty="0" err="1" smtClean="0"/>
              <a:t>dit</a:t>
            </a:r>
            <a:r>
              <a:rPr lang="en-GB" b="0" i="0" u="none" strike="noStrike" baseline="0" dirty="0" smtClean="0"/>
              <a:t> </a:t>
            </a:r>
            <a:r>
              <a:rPr lang="en-GB" b="0" i="0" u="none" strike="noStrike" baseline="0" dirty="0" err="1" smtClean="0"/>
              <a:t>werk</a:t>
            </a:r>
            <a:r>
              <a:rPr lang="en-GB" b="0" i="0" u="none" strike="noStrike" baseline="0" dirty="0" smtClean="0"/>
              <a:t> </a:t>
            </a:r>
            <a:r>
              <a:rPr lang="en-GB" b="0" i="0" u="none" strike="noStrike" baseline="0" dirty="0" err="1" smtClean="0"/>
              <a:t>niet</a:t>
            </a:r>
            <a:r>
              <a:rPr lang="en-GB" b="0" i="0" u="none" strike="noStrike" baseline="0" dirty="0" smtClean="0"/>
              <a:t>.</a:t>
            </a:r>
          </a:p>
          <a:p>
            <a:r>
              <a:rPr lang="nl-NL" b="0" i="0" u="none" strike="noStrike" baseline="0" dirty="0" smtClean="0"/>
              <a:t>Vragen? Stuur dan een e-mail</a:t>
            </a:r>
            <a:r>
              <a:rPr lang="nl-NL" b="0" i="0" u="none" strike="noStrike" dirty="0" smtClean="0"/>
              <a:t> </a:t>
            </a:r>
            <a:r>
              <a:rPr lang="en-GB" b="0" i="0" u="none" strike="noStrike" baseline="0" dirty="0" err="1" smtClean="0"/>
              <a:t>naar</a:t>
            </a:r>
            <a:r>
              <a:rPr lang="en-GB" b="0" i="0" u="none" strike="noStrike" baseline="0" dirty="0" smtClean="0"/>
              <a:t> l.f.a.wetzel@st.hanze.nl.</a:t>
            </a:r>
          </a:p>
          <a:p>
            <a:r>
              <a:rPr lang="en-GB" dirty="0" err="1" smtClean="0"/>
              <a:t>Geniet</a:t>
            </a:r>
            <a:r>
              <a:rPr lang="en-GB" dirty="0" smtClean="0"/>
              <a:t> van de </a:t>
            </a:r>
            <a:r>
              <a:rPr lang="en-GB" dirty="0" err="1" smtClean="0"/>
              <a:t>presentatie</a:t>
            </a:r>
            <a:r>
              <a:rPr lang="en-GB" dirty="0" smtClean="0"/>
              <a:t>!</a:t>
            </a:r>
            <a:endParaRPr lang="en-GB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smtClean="0"/>
              <a:t>Goldhill Publishing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918-0BFC-4B10-9F7E-2141467AEAAD}" type="slidenum">
              <a:rPr lang="en-GB" smtClean="0"/>
              <a:t>1</a:t>
            </a:fld>
            <a:endParaRPr lang="en-GB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86" y="6341593"/>
            <a:ext cx="543021" cy="3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1359244" y="357991"/>
            <a:ext cx="95641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sz="3600" b="0" i="0" u="none" strike="noStrike" baseline="0" dirty="0" smtClean="0"/>
              <a:t>Wat gaan we behandelen?</a:t>
            </a:r>
            <a:endParaRPr lang="nl-N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 smtClean="0"/>
              <a:t>INFRA 2.0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 smtClean="0"/>
              <a:t>TCO-berekening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 smtClean="0"/>
              <a:t>Goldhill</a:t>
            </a:r>
            <a:r>
              <a:rPr lang="nl-NL" dirty="0" smtClean="0"/>
              <a:t> Publishing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918-0BFC-4B10-9F7E-2141467AEAAD}" type="slidenum">
              <a:rPr lang="en-GB" smtClean="0"/>
              <a:t>2</a:t>
            </a:fld>
            <a:endParaRPr lang="en-GB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86" y="6341593"/>
            <a:ext cx="543021" cy="3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918-0BFC-4B10-9F7E-2141467AEAAD}" type="slidenum">
              <a:rPr lang="en-GB" smtClean="0"/>
              <a:t>3</a:t>
            </a:fld>
            <a:endParaRPr lang="en-GB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86" y="6341593"/>
            <a:ext cx="543021" cy="394637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1359244" y="357991"/>
            <a:ext cx="95641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l-NL" sz="3600" b="0" i="0" u="none" strike="noStrike" baseline="0" dirty="0" smtClean="0"/>
              <a:t>Onze optimale oplossing ‘INFRA 2.0’</a:t>
            </a:r>
            <a:endParaRPr lang="nl-N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 smtClean="0"/>
              <a:t>Alle schoollocaties aansluiten op een glasvezelring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 smtClean="0"/>
              <a:t>Directe internetverbinding voor locatie </a:t>
            </a:r>
            <a:r>
              <a:rPr lang="nl-NL" dirty="0" err="1" smtClean="0"/>
              <a:t>Anloo</a:t>
            </a:r>
            <a:endParaRPr lang="nl-N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dirty="0" smtClean="0"/>
              <a:t>Alle schoollocaties werken op contract van Firma 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smtClean="0"/>
              <a:t>Elke </a:t>
            </a:r>
            <a:r>
              <a:rPr lang="nl-NL" smtClean="0"/>
              <a:t>schoollocatie </a:t>
            </a:r>
            <a:r>
              <a:rPr lang="nl-NL" dirty="0" smtClean="0"/>
              <a:t>krijgt voor INFRA 2.0</a:t>
            </a:r>
            <a:r>
              <a:rPr lang="nl-NL" dirty="0"/>
              <a:t>:</a:t>
            </a:r>
          </a:p>
        </p:txBody>
      </p:sp>
      <p:sp>
        <p:nvSpPr>
          <p:cNvPr id="3" name="Tekstvak 2"/>
          <p:cNvSpPr txBox="1"/>
          <p:nvPr/>
        </p:nvSpPr>
        <p:spPr>
          <a:xfrm>
            <a:off x="1751526" y="2937366"/>
            <a:ext cx="7225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 smtClean="0"/>
              <a:t>Nieuwe firewall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Nieuwe router 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Nieuwe bijbehorende software</a:t>
            </a:r>
          </a:p>
          <a:p>
            <a:pPr marL="285750" indent="-285750">
              <a:buFontTx/>
              <a:buChar char="-"/>
            </a:pPr>
            <a:r>
              <a:rPr lang="nl-NL" dirty="0" smtClean="0"/>
              <a:t>Minimaal 1 systeembeheerder per schoollocatie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dirty="0" smtClean="0"/>
              <a:t>Systeembeheerders van hoofdkantoor Assen kunnen worden overgeplaatst.</a:t>
            </a:r>
          </a:p>
        </p:txBody>
      </p:sp>
      <p:sp>
        <p:nvSpPr>
          <p:cNvPr id="8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NL" dirty="0" err="1" smtClean="0"/>
              <a:t>Goldhill</a:t>
            </a:r>
            <a:r>
              <a:rPr lang="nl-NL" dirty="0" smtClean="0"/>
              <a:t> Publishing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29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56975"/>
              </p:ext>
            </p:extLst>
          </p:nvPr>
        </p:nvGraphicFramePr>
        <p:xfrm>
          <a:off x="676177" y="247123"/>
          <a:ext cx="10757946" cy="633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7197"/>
                <a:gridCol w="1434394"/>
                <a:gridCol w="1434391"/>
                <a:gridCol w="717197"/>
                <a:gridCol w="2151588"/>
                <a:gridCol w="1434391"/>
                <a:gridCol w="717197"/>
                <a:gridCol w="717197"/>
                <a:gridCol w="717197"/>
                <a:gridCol w="717197"/>
              </a:tblGrid>
              <a:tr h="1667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b="1" u="none" strike="noStrike" dirty="0">
                          <a:effectLst/>
                        </a:rPr>
                        <a:t>TCO-berekening INFRA 2.0</a:t>
                      </a:r>
                      <a:endParaRPr lang="nl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b="1" u="none" strike="noStrike">
                          <a:effectLst/>
                        </a:rPr>
                        <a:t>TCO-horizon: 1 jaar</a:t>
                      </a:r>
                      <a:endParaRPr lang="nl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b="1" u="none" strike="noStrike">
                          <a:effectLst/>
                        </a:rPr>
                        <a:t>Afkortingen? Zie onderaan voor betekenis.</a:t>
                      </a:r>
                      <a:endParaRPr lang="nl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fontAlgn="b"/>
                      <a:r>
                        <a:rPr lang="nl-NL" sz="900" b="1" u="none" strike="noStrike">
                          <a:effectLst/>
                        </a:rPr>
                        <a:t>Steel dit werk niet.</a:t>
                      </a:r>
                      <a:endParaRPr lang="nl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667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b="1" u="none" strike="noStrike" dirty="0">
                          <a:effectLst/>
                        </a:rPr>
                        <a:t>Versie 1.0</a:t>
                      </a:r>
                      <a:endParaRPr lang="nl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b="1" u="none" strike="noStrike" dirty="0">
                          <a:effectLst/>
                        </a:rPr>
                        <a:t>Bedragen in euro's</a:t>
                      </a:r>
                      <a:endParaRPr lang="nl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NL" sz="900" b="1" u="none" strike="noStrike" dirty="0">
                          <a:effectLst/>
                        </a:rPr>
                        <a:t>Uitgevoerd door groep 6 uit PIV1b</a:t>
                      </a:r>
                      <a:endParaRPr lang="nl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r" fontAlgn="b"/>
                      <a:r>
                        <a:rPr lang="nl-NL" sz="900" b="1" u="none" strike="noStrike" dirty="0">
                          <a:effectLst/>
                        </a:rPr>
                        <a:t>Contact: l.f.a.wetzel@st.hanze.nl.</a:t>
                      </a:r>
                      <a:endParaRPr lang="nl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66740"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1" u="none" strike="noStrike" dirty="0">
                          <a:effectLst/>
                        </a:rPr>
                        <a:t>Jaar</a:t>
                      </a:r>
                      <a:endParaRPr lang="nl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1" u="none" strike="noStrike">
                          <a:effectLst/>
                        </a:rPr>
                        <a:t>Fase</a:t>
                      </a:r>
                      <a:endParaRPr lang="nl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1" u="none" strike="noStrike">
                          <a:effectLst/>
                        </a:rPr>
                        <a:t>Kostensoort</a:t>
                      </a:r>
                      <a:endParaRPr lang="nl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b="1" u="none" strike="noStrike">
                          <a:effectLst/>
                        </a:rPr>
                        <a:t>Activiteit</a:t>
                      </a:r>
                      <a:endParaRPr lang="nl-NL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b="1" u="none" strike="noStrike" dirty="0">
                          <a:effectLst/>
                        </a:rPr>
                        <a:t>Wie veroorzaakt kosten?</a:t>
                      </a:r>
                      <a:endParaRPr lang="nl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1" u="none" strike="noStrike" dirty="0">
                          <a:effectLst/>
                        </a:rPr>
                        <a:t>Uren</a:t>
                      </a:r>
                      <a:endParaRPr lang="nl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1" u="none" strike="noStrike" dirty="0">
                          <a:effectLst/>
                        </a:rPr>
                        <a:t>Tarief</a:t>
                      </a:r>
                      <a:endParaRPr lang="nl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b="1" u="none" strike="noStrike" dirty="0">
                          <a:effectLst/>
                        </a:rPr>
                        <a:t>Kosten</a:t>
                      </a:r>
                      <a:endParaRPr lang="nl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>
                  <a:txBody>
                    <a:bodyPr/>
                    <a:lstStyle/>
                    <a:p>
                      <a:pPr algn="r" fontAlgn="b"/>
                      <a:r>
                        <a:rPr lang="nl-NL" sz="900" u="none" strike="noStrike">
                          <a:effectLst/>
                        </a:rPr>
                        <a:t>1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Acquisitie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 dirty="0">
                          <a:effectLst/>
                        </a:rPr>
                        <a:t>Hardwarekosten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Nieuwe directe IB Anloo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Systeembeheer Assen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100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N.v.t.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5000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rowSpan="33"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Hardwarekosten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Nieuwe firewall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Systeembeheer Assen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100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N.v.t.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21.000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 dirty="0">
                          <a:effectLst/>
                        </a:rPr>
                        <a:t>Hardwarekosten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Nieuwe routers per S-locatie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Systeembeheer Assen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50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N.v.t.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25.000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Softwarekosten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Nieuwe routersoftware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Systeembeheer Assen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50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N.v.t.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5.000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b="1" u="none" strike="noStrike" dirty="0">
                          <a:effectLst/>
                        </a:rPr>
                        <a:t>Subtotaal</a:t>
                      </a:r>
                      <a:endParaRPr lang="nl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56000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Implementie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 dirty="0">
                          <a:effectLst/>
                        </a:rPr>
                        <a:t>Doorberekende kosten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Inhuren netwerkspecialisten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Systeembeheer Assen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150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40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6000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Administratiekosten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CMDB bijwerken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Systeembeheer Assen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0,5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35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17,5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Softwarekosten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Testen van functionaliteiten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Systeembeheer Assen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3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40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120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Softwarekosten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Afstemming met SM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Systeembeheer Assen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1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40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40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 dirty="0">
                          <a:effectLst/>
                        </a:rPr>
                        <a:t>Softwarekosten</a:t>
                      </a:r>
                      <a:endParaRPr lang="nl-NL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Afstemming met ICT-directeur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Systeembeheer Assen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1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45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45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Administratiekosten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INFRA 2.0 toevoegen aan SLA 'Infra'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ICT-directeur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1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55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55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Softwarekosten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SLA aanpassen en publiceren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ICT-directeur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1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55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55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Softwarekosten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Helpdesk instrueren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Systeembeheer Assen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1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40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40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Softwarekosten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Functionele test door testgroep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Testgroep SG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3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50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150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Softwarekosten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Synchronisatie </a:t>
                      </a:r>
                      <a:r>
                        <a:rPr lang="nl-NL" sz="900" u="none" strike="noStrike" dirty="0" err="1">
                          <a:effectLst/>
                        </a:rPr>
                        <a:t>Bomg</a:t>
                      </a:r>
                      <a:r>
                        <a:rPr lang="nl-NL" sz="900" u="none" strike="noStrike" dirty="0">
                          <a:effectLst/>
                        </a:rPr>
                        <a:t> &lt;-&gt; </a:t>
                      </a:r>
                      <a:r>
                        <a:rPr lang="nl-NL" sz="900" u="none" strike="noStrike" dirty="0" err="1">
                          <a:effectLst/>
                        </a:rPr>
                        <a:t>Pomg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Systeembeheer Assen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1,5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40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60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Softwarekosten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Installatiescripts aanpassen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Systeembeheer Assen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1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40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40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 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b="1" u="none" strike="noStrike" dirty="0">
                          <a:effectLst/>
                        </a:rPr>
                        <a:t>Subtotaal</a:t>
                      </a:r>
                      <a:endParaRPr lang="nl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6622,5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Gebruik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Doorberekende kosten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Gebruik serverruimtes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 ICT-afdelingen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3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40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120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Softwarekosten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40 verwachte servicedeskvragen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Gebruikers / ICT-afdelingen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3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40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120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Hardwarekosten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Improductiviteit gebruikers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Gebruikers / ICT-afdelingen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3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55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165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Doorberekende kosten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Gebruik kantoorruimtes ICT-afdelingen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Bureau voor Huisvesting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3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450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1350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Doorberekende kosten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Gebruik extra servers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ICT-afdelingen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3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90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270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Softwarekosten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Beveiligingsonderzoeken door SM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Systeembeheer Assen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3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55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165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Softwarekosten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Incidentenanalyse INFRA 2.0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Systeembeheer Assen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1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40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40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Softwarekosten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Afstemmen INFRA 2.0 met SM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Systeembeheer Assen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0,5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45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22,5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 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b="1" u="none" strike="noStrike" dirty="0">
                          <a:effectLst/>
                        </a:rPr>
                        <a:t>Subtotaal</a:t>
                      </a:r>
                      <a:endParaRPr lang="nl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2252,5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Onderhoud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Administratiekosten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CMDB bijwerken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Systeembeheer Assen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1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40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40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Softwarekosten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4 verwachte en geplande upgrades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Systeembeheer Assen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45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40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1800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Softwarekosten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Servicedesk instrueren t.b.v. upgrades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Systeembeheer Assen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2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40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80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Softwarekosten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Verouderde software verwijderen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Systeembeheer Assen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2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40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80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 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b="1" u="none" strike="noStrike" dirty="0">
                          <a:effectLst/>
                        </a:rPr>
                        <a:t>Subtotaal</a:t>
                      </a:r>
                      <a:endParaRPr lang="nl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2000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Vervanging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800" u="none" strike="noStrike">
                          <a:effectLst/>
                        </a:rPr>
                        <a:t>Niet van toepassing</a:t>
                      </a:r>
                      <a:endParaRPr lang="nl-NL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Niet van toepassing in jaar 1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Niet van toepassing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N.v.t.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>
                          <a:effectLst/>
                        </a:rPr>
                        <a:t>N.v.t.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b="1" u="none" strike="noStrike" dirty="0">
                          <a:effectLst/>
                        </a:rPr>
                        <a:t>Subtotaal</a:t>
                      </a:r>
                      <a:endParaRPr lang="nl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6740">
                <a:tc vMerge="1">
                  <a:txBody>
                    <a:bodyPr/>
                    <a:lstStyle/>
                    <a:p>
                      <a:pPr algn="l" fontAlgn="b"/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66740">
                <a:tc>
                  <a:txBody>
                    <a:bodyPr/>
                    <a:lstStyle/>
                    <a:p>
                      <a:pPr algn="l" fontAlgn="b"/>
                      <a:r>
                        <a:rPr lang="nl-NL" sz="900" u="none" strike="noStrike" dirty="0">
                          <a:effectLst/>
                        </a:rPr>
                        <a:t> 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nl-NL" sz="900" b="1" u="none" strike="noStrike" dirty="0">
                          <a:effectLst/>
                        </a:rPr>
                        <a:t>Einde van TCO-horizon, jaar 1</a:t>
                      </a:r>
                      <a:endParaRPr lang="nl-NL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nl-NL" sz="900" b="1" u="none" strike="noStrike" dirty="0">
                          <a:effectLst/>
                        </a:rPr>
                        <a:t>Totale kosten</a:t>
                      </a:r>
                      <a:endParaRPr lang="nl-NL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900" u="none" strike="noStrike" dirty="0">
                          <a:effectLst/>
                        </a:rPr>
                        <a:t>66875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25" marR="5725" marT="57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42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iek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773072"/>
              </p:ext>
            </p:extLst>
          </p:nvPr>
        </p:nvGraphicFramePr>
        <p:xfrm>
          <a:off x="1223318" y="638021"/>
          <a:ext cx="9230498" cy="55382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86" y="6341593"/>
            <a:ext cx="543021" cy="394637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Goldhill Publishing</a:t>
            </a:r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918-0BFC-4B10-9F7E-2141467AEAA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7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359244" y="357991"/>
            <a:ext cx="95641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nl-NL" sz="3600" b="0" i="0" u="none" strike="noStrike" baseline="0" dirty="0" smtClean="0"/>
              <a:t>Dank u wel voor uw aandacht!</a:t>
            </a:r>
            <a:endParaRPr lang="nl-NL" dirty="0" smtClean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116" y="1926406"/>
            <a:ext cx="1964386" cy="1427605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Goldhill Publishing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CA918-0BFC-4B10-9F7E-2141467AEAA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444</Words>
  <Application>Microsoft Office PowerPoint</Application>
  <PresentationFormat>Aangepast</PresentationFormat>
  <Paragraphs>315</Paragraphs>
  <Slides>6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Leon Wetzel</dc:creator>
  <cp:lastModifiedBy>Leon Wetzel</cp:lastModifiedBy>
  <cp:revision>20</cp:revision>
  <dcterms:created xsi:type="dcterms:W3CDTF">2015-05-26T15:24:34Z</dcterms:created>
  <dcterms:modified xsi:type="dcterms:W3CDTF">2015-05-27T12:08:00Z</dcterms:modified>
</cp:coreProperties>
</file>