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  <Override PartName="/ppt/charts/colors7.xml" ContentType="application/vnd.ms-office.chartcolorstyle+xml"/>
  <Override PartName="/ppt/charts/style7.xml" ContentType="application/vnd.ms-office.chartstyle+xml"/>
  <Override PartName="/ppt/charts/colors8.xml" ContentType="application/vnd.ms-office.chartcolorstyle+xml"/>
  <Override PartName="/ppt/charts/style8.xml" ContentType="application/vnd.ms-office.chartstyle+xml"/>
  <Override PartName="/ppt/charts/colors9.xml" ContentType="application/vnd.ms-office.chartcolorstyle+xml"/>
  <Override PartName="/ppt/charts/style9.xml" ContentType="application/vnd.ms-office.chartstyle+xml"/>
  <Override PartName="/ppt/charts/colors10.xml" ContentType="application/vnd.ms-office.chartcolorstyle+xml"/>
  <Override PartName="/ppt/charts/style1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60" r:id="rId6"/>
    <p:sldId id="261" r:id="rId7"/>
    <p:sldId id="266" r:id="rId8"/>
    <p:sldId id="264" r:id="rId9"/>
    <p:sldId id="267" r:id="rId10"/>
    <p:sldId id="268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C6B9706-976A-4CB5-A007-3D22C57354BE}">
          <p14:sldIdLst>
            <p14:sldId id="256"/>
            <p14:sldId id="257"/>
            <p14:sldId id="269"/>
          </p14:sldIdLst>
        </p14:section>
        <p14:section name="Naamloze sectie" id="{371BA690-D4F3-48A5-ABD5-DAE1F93D278A}">
          <p14:sldIdLst>
            <p14:sldId id="259"/>
            <p14:sldId id="260"/>
            <p14:sldId id="261"/>
            <p14:sldId id="266"/>
            <p14:sldId id="264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D:\Users\Sergen\Downloads\05%20Incidenten%20-%20LT2h1%20dienst%20resultaten%20V8%20-%20Bb%20(2)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Style" Target="style10.xml"/><Relationship Id="rId2" Type="http://schemas.microsoft.com/office/2011/relationships/chartColorStyle" Target="colors10.xml"/><Relationship Id="rId1" Type="http://schemas.openxmlformats.org/officeDocument/2006/relationships/oleObject" Target="file:///C:\Users\Micha&#235;l\SkyDrive\HanzeHogeschool\Thema%201.4\PROJECT%20%7bNIEV%7d\documenten\05%20Incidenten%20-%20LT2h2%20dienst%20adm%20V8%20-%20Bb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D:\Users\Sergen\Downloads\05%20Incidenten%20-%20LT2h1%20dienst%20resultaten%20V8%20-%20Bb%20(2)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D:\Users\Sergen\Downloads\05%20Incidenten%20-%20LT2h1%20dienst%20resultaten%20V8%20-%20Bb%20(2)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D:\Users\Sergen\Downloads\05%20Incidenten%20-%20LT2h1%20dienst%20resultaten%20V8%20-%20Bb%20(2)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D:\Users\Sergen\Downloads\05%20Incidenten%20-%20LT2h1%20dienst%20resultaten%20V8%20-%20Bb%20(2)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file:///D:\Users\Sergen\Downloads\05%20Incidenten%20-%20LT2h1%20dienst%20resultaten%20V8%20-%20Bb%20(2)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oleObject" Target="file:///C:\Users\Micha&#235;l\SkyDrive\HanzeHogeschool\Thema%201.4\PROJECT%20%7bNIEV%7d\documenten\05%20Incidenten%20-%20LT2h2%20dienst%20adm%20V8%20-%20Bb.xls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oleObject" Target="file:///C:\Users\Micha&#235;l\SkyDrive\HanzeHogeschool\Thema%201.4\PROJECT%20%7bNIEV%7d\documenten\05%20Incidenten%20-%20LT2h2%20dienst%20adm%20V8%20-%20Bb.xls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oleObject" Target="file:///C:\Users\Micha&#235;l\SkyDrive\HanzeHogeschool\Thema%201.4\PROJECT%20%7bNIEV%7d\documenten\05%20Incidenten%20-%20LT2h2%20dienst%20adm%20V8%20-%20Bb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96481610684739"/>
          <c:y val="0.17155214445547309"/>
          <c:w val="0.59432373168543806"/>
          <c:h val="0.80002667269888272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8333333333333332"/>
                  <c:y val="0.11111111111111106"/>
                </c:manualLayout>
              </c:layout>
              <c:tx>
                <c:rich>
                  <a:bodyPr/>
                  <a:lstStyle/>
                  <a:p>
                    <a:fld id="{DA987FC4-3274-409F-B76D-C7967A2BC4C9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[CATEGORIENAAM]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3E8F754F-7139-4456-BB8C-E1CE310AD788}" type="PERCENTAGE">
                      <a:rPr lang="en-US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1772151898734177"/>
                  <c:y val="-0.21347765571127153"/>
                </c:manualLayout>
              </c:layout>
              <c:tx>
                <c:rich>
                  <a:bodyPr/>
                  <a:lstStyle/>
                  <a:p>
                    <a:fld id="{DD8AEBE4-5455-49CB-80B9-731FD025E8E4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[CATEGORIENAAM]</a:t>
                    </a:fld>
                    <a:r>
                      <a:rPr lang="en-US" baseline="0" dirty="0"/>
                      <a:t>
</a:t>
                    </a:r>
                    <a:fld id="{F90B3C0C-139B-46A0-BE8A-C7F5350D717F}" type="PERCENTAGE">
                      <a:rPr lang="en-US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0.14999999999999994"/>
                  <c:y val="0.21296296296296297"/>
                </c:manualLayout>
              </c:layout>
              <c:tx>
                <c:rich>
                  <a:bodyPr/>
                  <a:lstStyle/>
                  <a:p>
                    <a:fld id="{AE13470A-7B3F-44F7-B1BE-AFD004DEF95B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[CATEGORIENAAM]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2AC6426D-0302-4B86-874A-3200CC286539}" type="PERCENTAGE">
                      <a:rPr lang="en-US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Incidenten!$G$38:$G$40</c:f>
              <c:strCache>
                <c:ptCount val="3"/>
                <c:pt idx="0">
                  <c:v>Technische storingen</c:v>
                </c:pt>
                <c:pt idx="1">
                  <c:v>Internet storing</c:v>
                </c:pt>
                <c:pt idx="2">
                  <c:v>Onvoorziene incidenten</c:v>
                </c:pt>
              </c:strCache>
            </c:strRef>
          </c:cat>
          <c:val>
            <c:numRef>
              <c:f>Incidenten!$H$38:$H$40</c:f>
              <c:numCache>
                <c:formatCode>0.00</c:formatCode>
                <c:ptCount val="3"/>
                <c:pt idx="0">
                  <c:v>1.4335159376723856</c:v>
                </c:pt>
                <c:pt idx="1">
                  <c:v>1.625000726219592</c:v>
                </c:pt>
                <c:pt idx="2">
                  <c:v>1.333756517036478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Incidenten!$B$5:$B$20</c:f>
              <c:numCache>
                <c:formatCode>m/d/yyyy</c:formatCode>
                <c:ptCount val="16"/>
                <c:pt idx="0">
                  <c:v>41641</c:v>
                </c:pt>
                <c:pt idx="1">
                  <c:v>41646</c:v>
                </c:pt>
                <c:pt idx="2">
                  <c:v>41654</c:v>
                </c:pt>
                <c:pt idx="3">
                  <c:v>41690</c:v>
                </c:pt>
                <c:pt idx="4">
                  <c:v>41705</c:v>
                </c:pt>
                <c:pt idx="5">
                  <c:v>41796</c:v>
                </c:pt>
                <c:pt idx="6">
                  <c:v>41799</c:v>
                </c:pt>
                <c:pt idx="7">
                  <c:v>41837</c:v>
                </c:pt>
                <c:pt idx="8">
                  <c:v>41858</c:v>
                </c:pt>
                <c:pt idx="9">
                  <c:v>41869</c:v>
                </c:pt>
                <c:pt idx="10">
                  <c:v>41912</c:v>
                </c:pt>
                <c:pt idx="11">
                  <c:v>41914</c:v>
                </c:pt>
                <c:pt idx="12">
                  <c:v>41932</c:v>
                </c:pt>
                <c:pt idx="13">
                  <c:v>41932</c:v>
                </c:pt>
                <c:pt idx="14">
                  <c:v>41944</c:v>
                </c:pt>
                <c:pt idx="15">
                  <c:v>41975</c:v>
                </c:pt>
              </c:numCache>
            </c:numRef>
          </c:xVal>
          <c:yVal>
            <c:numRef>
              <c:f>Incidenten!$Q$5:$Q$20</c:f>
              <c:numCache>
                <c:formatCode>[$-F400]h:mm:ss\ AM/PM</c:formatCode>
                <c:ptCount val="16"/>
                <c:pt idx="0">
                  <c:v>0.90784231538962423</c:v>
                </c:pt>
                <c:pt idx="1">
                  <c:v>0.21289249407290234</c:v>
                </c:pt>
                <c:pt idx="2">
                  <c:v>0.56848153113091615</c:v>
                </c:pt>
                <c:pt idx="3">
                  <c:v>0.11048553901635888</c:v>
                </c:pt>
                <c:pt idx="4">
                  <c:v>0.96242962153089806</c:v>
                </c:pt>
                <c:pt idx="5">
                  <c:v>0.74408845955080449</c:v>
                </c:pt>
                <c:pt idx="6">
                  <c:v>0.2702483762558866</c:v>
                </c:pt>
                <c:pt idx="7">
                  <c:v>0.60234206875460017</c:v>
                </c:pt>
                <c:pt idx="8">
                  <c:v>0.17487366924143383</c:v>
                </c:pt>
                <c:pt idx="9">
                  <c:v>0.1343867169224684</c:v>
                </c:pt>
                <c:pt idx="10">
                  <c:v>0.24318203068060062</c:v>
                </c:pt>
                <c:pt idx="11">
                  <c:v>6.8224352146781797E-3</c:v>
                </c:pt>
                <c:pt idx="12">
                  <c:v>0.64340551644579258</c:v>
                </c:pt>
                <c:pt idx="13">
                  <c:v>0.16694302724036431</c:v>
                </c:pt>
                <c:pt idx="14">
                  <c:v>4.6133505770032945E-3</c:v>
                </c:pt>
                <c:pt idx="15">
                  <c:v>0.32740984172113108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943680"/>
        <c:axId val="113945600"/>
      </c:scatterChart>
      <c:valAx>
        <c:axId val="113943680"/>
        <c:scaling>
          <c:orientation val="minMax"/>
          <c:max val="42000"/>
          <c:min val="416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Datums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d/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3945600"/>
        <c:crosses val="autoZero"/>
        <c:crossBetween val="midCat"/>
        <c:majorUnit val="30"/>
      </c:valAx>
      <c:valAx>
        <c:axId val="113945600"/>
        <c:scaling>
          <c:orientation val="minMax"/>
          <c:max val="0.9999999000000000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/>
                  <a:t>tijdsduur</a:t>
                </a:r>
                <a:endParaRPr lang="en-US" dirty="0" smtClean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h:mm:ss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3943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Incidenten!$G$20:$G$35</c:f>
              <c:strCache>
                <c:ptCount val="16"/>
                <c:pt idx="0">
                  <c:v>Technische storing server</c:v>
                </c:pt>
                <c:pt idx="1">
                  <c:v>Technische storing server</c:v>
                </c:pt>
                <c:pt idx="2">
                  <c:v>Technische storing server</c:v>
                </c:pt>
                <c:pt idx="3">
                  <c:v>Technische storing server</c:v>
                </c:pt>
                <c:pt idx="4">
                  <c:v>Technische storing server</c:v>
                </c:pt>
                <c:pt idx="5">
                  <c:v>Technische storing server</c:v>
                </c:pt>
                <c:pt idx="6">
                  <c:v>Technische storing server</c:v>
                </c:pt>
                <c:pt idx="7">
                  <c:v>Technische storing server</c:v>
                </c:pt>
                <c:pt idx="8">
                  <c:v>Technische storing server</c:v>
                </c:pt>
                <c:pt idx="9">
                  <c:v>Technische storing server</c:v>
                </c:pt>
                <c:pt idx="10">
                  <c:v>Technische storing server</c:v>
                </c:pt>
                <c:pt idx="11">
                  <c:v>Technische storing server</c:v>
                </c:pt>
                <c:pt idx="12">
                  <c:v>Technische storing server</c:v>
                </c:pt>
                <c:pt idx="13">
                  <c:v>Technische storing server</c:v>
                </c:pt>
                <c:pt idx="14">
                  <c:v>Technische storing server</c:v>
                </c:pt>
                <c:pt idx="15">
                  <c:v>Technische storing server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prstClr val="white"/>
              </a:solidFill>
              <a:ln>
                <a:solidFill>
                  <a:srgbClr val="35383D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val>
            <c:numRef>
              <c:f>Incidenten!$E$20:$E$35</c:f>
              <c:numCache>
                <c:formatCode>0.00</c:formatCode>
                <c:ptCount val="16"/>
                <c:pt idx="0">
                  <c:v>8.8613779842891052E-2</c:v>
                </c:pt>
                <c:pt idx="1">
                  <c:v>3.0306480307632944E-2</c:v>
                </c:pt>
                <c:pt idx="2">
                  <c:v>0.11704474244574453</c:v>
                </c:pt>
                <c:pt idx="3">
                  <c:v>5.4296854815531814E-2</c:v>
                </c:pt>
                <c:pt idx="4">
                  <c:v>8.3823945063993932E-2</c:v>
                </c:pt>
                <c:pt idx="5">
                  <c:v>0.11516098872885072</c:v>
                </c:pt>
                <c:pt idx="6">
                  <c:v>5.6639636338716493E-2</c:v>
                </c:pt>
                <c:pt idx="7">
                  <c:v>6.8924925310011709E-2</c:v>
                </c:pt>
                <c:pt idx="8">
                  <c:v>5.0061148113533793E-2</c:v>
                </c:pt>
                <c:pt idx="9">
                  <c:v>0.11473000446519532</c:v>
                </c:pt>
                <c:pt idx="10">
                  <c:v>0.10304819962331191</c:v>
                </c:pt>
                <c:pt idx="11">
                  <c:v>5.0293569117556891E-2</c:v>
                </c:pt>
                <c:pt idx="12">
                  <c:v>0.14333235140164369</c:v>
                </c:pt>
                <c:pt idx="13">
                  <c:v>0.10757262933046735</c:v>
                </c:pt>
                <c:pt idx="14">
                  <c:v>9.8176427740949201E-2</c:v>
                </c:pt>
                <c:pt idx="15">
                  <c:v>0.15149025502635433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(Incidenten!$G$12:$G$19,Incidenten!$G$6:$G$7)</c:f>
              <c:strCache>
                <c:ptCount val="10"/>
                <c:pt idx="0">
                  <c:v>Internettoegang weggevallen in verband met technische storing router</c:v>
                </c:pt>
                <c:pt idx="1">
                  <c:v>Internettoegang weggevallen in verband met technische storing router</c:v>
                </c:pt>
                <c:pt idx="2">
                  <c:v>Lokaal netwerk uitgevallen als gevolg van technische storing switch</c:v>
                </c:pt>
                <c:pt idx="3">
                  <c:v>Lokaal netwerk uitgevallen als gevolg van technische storing switch</c:v>
                </c:pt>
                <c:pt idx="4">
                  <c:v>Lokaal netwerk uitgevallen als gevolg van technische storing switch</c:v>
                </c:pt>
                <c:pt idx="5">
                  <c:v>Netwerkverbinding verbroken</c:v>
                </c:pt>
                <c:pt idx="6">
                  <c:v>Router per abuis uitgezet</c:v>
                </c:pt>
                <c:pt idx="7">
                  <c:v>Server per abuis uitgezet</c:v>
                </c:pt>
                <c:pt idx="8">
                  <c:v>Externe toegang tot servers hoofdkantoor weggevallen als gevolg van technische storing router</c:v>
                </c:pt>
                <c:pt idx="9">
                  <c:v>Externe toegang tot servers hoofdkantoor weggevallen als gevolg van technische storing router</c:v>
                </c:pt>
              </c:strCache>
            </c:strRef>
          </c:cat>
          <c:val>
            <c:numRef>
              <c:f>(Incidenten!$E$12:$E$19,Incidenten!$E$6:$E$7)</c:f>
              <c:numCache>
                <c:formatCode>0.00</c:formatCode>
                <c:ptCount val="10"/>
                <c:pt idx="0">
                  <c:v>0.17433671920485361</c:v>
                </c:pt>
                <c:pt idx="1">
                  <c:v>0.14621302229007349</c:v>
                </c:pt>
                <c:pt idx="2">
                  <c:v>0.1486852493723898</c:v>
                </c:pt>
                <c:pt idx="3">
                  <c:v>0.19281109323171636</c:v>
                </c:pt>
                <c:pt idx="4">
                  <c:v>0.19413307676175107</c:v>
                </c:pt>
                <c:pt idx="5">
                  <c:v>8.9656728997672963E-2</c:v>
                </c:pt>
                <c:pt idx="6">
                  <c:v>1.5487750067258221E-2</c:v>
                </c:pt>
                <c:pt idx="7">
                  <c:v>2.8232172420479373E-2</c:v>
                </c:pt>
                <c:pt idx="8">
                  <c:v>0.17506526896529531</c:v>
                </c:pt>
                <c:pt idx="9">
                  <c:v>0.21355432795310986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Incidenten!$E$8:$E$11</c:f>
              <c:strCache>
                <c:ptCount val="4"/>
                <c:pt idx="0">
                  <c:v>0,09</c:v>
                </c:pt>
                <c:pt idx="1">
                  <c:v>0,07</c:v>
                </c:pt>
                <c:pt idx="2">
                  <c:v>0,08</c:v>
                </c:pt>
                <c:pt idx="3">
                  <c:v>0,54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(Incidenten!$G$5,Incidenten!$G$8:$G$11)</c:f>
              <c:strCache>
                <c:ptCount val="5"/>
                <c:pt idx="0">
                  <c:v>Brand op hoofdkantoor</c:v>
                </c:pt>
                <c:pt idx="1">
                  <c:v>Glasvezelverbinding bedrijventerrein Assen uitgevallen</c:v>
                </c:pt>
                <c:pt idx="2">
                  <c:v>Glasvezelverbinding bedrijventerrein Assen uitgevallen</c:v>
                </c:pt>
                <c:pt idx="3">
                  <c:v>Glasvezelverbinding bedrijventerrein Assen uitgevallen</c:v>
                </c:pt>
                <c:pt idx="4">
                  <c:v>Hacker heeft alle gegevens gewist</c:v>
                </c:pt>
              </c:strCache>
            </c:strRef>
          </c:cat>
          <c:val>
            <c:numRef>
              <c:f>(Incidenten!$E$5,Incidenten!$E$8:$E$11)</c:f>
              <c:numCache>
                <c:formatCode>0.00</c:formatCode>
                <c:ptCount val="5"/>
                <c:pt idx="0">
                  <c:v>0.5482063461010791</c:v>
                </c:pt>
                <c:pt idx="1">
                  <c:v>9.0454156261527752E-2</c:v>
                </c:pt>
                <c:pt idx="2">
                  <c:v>7.3944366551405571E-2</c:v>
                </c:pt>
                <c:pt idx="3">
                  <c:v>8.2426794142058668E-2</c:v>
                </c:pt>
                <c:pt idx="4">
                  <c:v>0.53872485398040681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yVal>
            <c:numRef>
              <c:f>Incidenten!$E$5:$E$35</c:f>
              <c:numCache>
                <c:formatCode>0.00</c:formatCode>
                <c:ptCount val="31"/>
                <c:pt idx="0">
                  <c:v>0.5482063461010791</c:v>
                </c:pt>
                <c:pt idx="1">
                  <c:v>0.17506526896529531</c:v>
                </c:pt>
                <c:pt idx="2">
                  <c:v>0.21355432795310986</c:v>
                </c:pt>
                <c:pt idx="3">
                  <c:v>9.0454156261527752E-2</c:v>
                </c:pt>
                <c:pt idx="4">
                  <c:v>7.3944366551405571E-2</c:v>
                </c:pt>
                <c:pt idx="5">
                  <c:v>8.2426794142058668E-2</c:v>
                </c:pt>
                <c:pt idx="6">
                  <c:v>0.53872485398040681</c:v>
                </c:pt>
                <c:pt idx="7">
                  <c:v>0.17433671920485361</c:v>
                </c:pt>
                <c:pt idx="8">
                  <c:v>0.14621302229007349</c:v>
                </c:pt>
                <c:pt idx="9">
                  <c:v>0.1486852493723898</c:v>
                </c:pt>
                <c:pt idx="10">
                  <c:v>0.19281109323171636</c:v>
                </c:pt>
                <c:pt idx="11">
                  <c:v>0.19413307676175107</c:v>
                </c:pt>
                <c:pt idx="12">
                  <c:v>8.9656728997672963E-2</c:v>
                </c:pt>
                <c:pt idx="13">
                  <c:v>1.5487750067258221E-2</c:v>
                </c:pt>
                <c:pt idx="14">
                  <c:v>2.8232172420479373E-2</c:v>
                </c:pt>
                <c:pt idx="15">
                  <c:v>8.8613779842891052E-2</c:v>
                </c:pt>
                <c:pt idx="16">
                  <c:v>3.0306480307632944E-2</c:v>
                </c:pt>
                <c:pt idx="17">
                  <c:v>0.11704474244574453</c:v>
                </c:pt>
                <c:pt idx="18">
                  <c:v>5.4296854815531814E-2</c:v>
                </c:pt>
                <c:pt idx="19">
                  <c:v>8.3823945063993932E-2</c:v>
                </c:pt>
                <c:pt idx="20">
                  <c:v>0.11516098872885072</c:v>
                </c:pt>
                <c:pt idx="21">
                  <c:v>5.6639636338716493E-2</c:v>
                </c:pt>
                <c:pt idx="22">
                  <c:v>6.8924925310011709E-2</c:v>
                </c:pt>
                <c:pt idx="23">
                  <c:v>5.0061148113533793E-2</c:v>
                </c:pt>
                <c:pt idx="24">
                  <c:v>0.11473000446519532</c:v>
                </c:pt>
                <c:pt idx="25">
                  <c:v>0.10304819962331191</c:v>
                </c:pt>
                <c:pt idx="26">
                  <c:v>5.0293569117556891E-2</c:v>
                </c:pt>
                <c:pt idx="27">
                  <c:v>0.14333235140164369</c:v>
                </c:pt>
                <c:pt idx="28">
                  <c:v>0.10757262933046735</c:v>
                </c:pt>
                <c:pt idx="29">
                  <c:v>9.8176427740949201E-2</c:v>
                </c:pt>
                <c:pt idx="30">
                  <c:v>0.15149025502635433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095616"/>
        <c:axId val="114097152"/>
      </c:scatterChart>
      <c:valAx>
        <c:axId val="114095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4097152"/>
        <c:crosses val="autoZero"/>
        <c:crossBetween val="midCat"/>
      </c:valAx>
      <c:valAx>
        <c:axId val="11409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4095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Incidenten!$E$6:$E$33</c:f>
              <c:strCache>
                <c:ptCount val="28"/>
                <c:pt idx="0">
                  <c:v>0,18</c:v>
                </c:pt>
                <c:pt idx="1">
                  <c:v>0,21</c:v>
                </c:pt>
                <c:pt idx="2">
                  <c:v>0,09</c:v>
                </c:pt>
                <c:pt idx="3">
                  <c:v>0,07</c:v>
                </c:pt>
                <c:pt idx="4">
                  <c:v>0,08</c:v>
                </c:pt>
                <c:pt idx="5">
                  <c:v>0,54</c:v>
                </c:pt>
                <c:pt idx="6">
                  <c:v>0,17</c:v>
                </c:pt>
                <c:pt idx="7">
                  <c:v>0,15</c:v>
                </c:pt>
                <c:pt idx="8">
                  <c:v>0,15</c:v>
                </c:pt>
                <c:pt idx="9">
                  <c:v>0,19</c:v>
                </c:pt>
                <c:pt idx="10">
                  <c:v>0,19</c:v>
                </c:pt>
                <c:pt idx="11">
                  <c:v>0,09</c:v>
                </c:pt>
                <c:pt idx="12">
                  <c:v>0,02</c:v>
                </c:pt>
                <c:pt idx="13">
                  <c:v>0,03</c:v>
                </c:pt>
                <c:pt idx="14">
                  <c:v>0,09</c:v>
                </c:pt>
                <c:pt idx="15">
                  <c:v>0,03</c:v>
                </c:pt>
                <c:pt idx="16">
                  <c:v>0,12</c:v>
                </c:pt>
                <c:pt idx="17">
                  <c:v>0,05</c:v>
                </c:pt>
                <c:pt idx="18">
                  <c:v>0,08</c:v>
                </c:pt>
                <c:pt idx="19">
                  <c:v>0,12</c:v>
                </c:pt>
                <c:pt idx="20">
                  <c:v>0,06</c:v>
                </c:pt>
                <c:pt idx="21">
                  <c:v>0,07</c:v>
                </c:pt>
                <c:pt idx="22">
                  <c:v>0,05</c:v>
                </c:pt>
                <c:pt idx="23">
                  <c:v>0,11</c:v>
                </c:pt>
                <c:pt idx="24">
                  <c:v>0,10</c:v>
                </c:pt>
                <c:pt idx="25">
                  <c:v>0,05</c:v>
                </c:pt>
                <c:pt idx="26">
                  <c:v>0,14</c:v>
                </c:pt>
                <c:pt idx="27">
                  <c:v>0,11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yVal>
            <c:numRef>
              <c:f>Incidenten!$E$12:$E$35</c:f>
              <c:numCache>
                <c:formatCode>0.00</c:formatCode>
                <c:ptCount val="24"/>
                <c:pt idx="0">
                  <c:v>0.17433671920485361</c:v>
                </c:pt>
                <c:pt idx="1">
                  <c:v>0.14621302229007349</c:v>
                </c:pt>
                <c:pt idx="2">
                  <c:v>0.1486852493723898</c:v>
                </c:pt>
                <c:pt idx="3">
                  <c:v>0.19281109323171636</c:v>
                </c:pt>
                <c:pt idx="4">
                  <c:v>0.19413307676175107</c:v>
                </c:pt>
                <c:pt idx="5">
                  <c:v>8.9656728997672963E-2</c:v>
                </c:pt>
                <c:pt idx="6">
                  <c:v>1.5487750067258221E-2</c:v>
                </c:pt>
                <c:pt idx="7">
                  <c:v>2.8232172420479373E-2</c:v>
                </c:pt>
                <c:pt idx="8">
                  <c:v>8.8613779842891052E-2</c:v>
                </c:pt>
                <c:pt idx="9">
                  <c:v>3.0306480307632944E-2</c:v>
                </c:pt>
                <c:pt idx="10">
                  <c:v>0.11704474244574453</c:v>
                </c:pt>
                <c:pt idx="11">
                  <c:v>5.4296854815531814E-2</c:v>
                </c:pt>
                <c:pt idx="12">
                  <c:v>8.3823945063993932E-2</c:v>
                </c:pt>
                <c:pt idx="13">
                  <c:v>0.11516098872885072</c:v>
                </c:pt>
                <c:pt idx="14">
                  <c:v>5.6639636338716493E-2</c:v>
                </c:pt>
                <c:pt idx="15">
                  <c:v>6.8924925310011709E-2</c:v>
                </c:pt>
                <c:pt idx="16">
                  <c:v>5.0061148113533793E-2</c:v>
                </c:pt>
                <c:pt idx="17">
                  <c:v>0.11473000446519532</c:v>
                </c:pt>
                <c:pt idx="18">
                  <c:v>0.10304819962331191</c:v>
                </c:pt>
                <c:pt idx="19">
                  <c:v>5.0293569117556891E-2</c:v>
                </c:pt>
                <c:pt idx="20">
                  <c:v>0.14333235140164369</c:v>
                </c:pt>
                <c:pt idx="21">
                  <c:v>0.10757262933046735</c:v>
                </c:pt>
                <c:pt idx="22">
                  <c:v>9.8176427740949201E-2</c:v>
                </c:pt>
                <c:pt idx="23">
                  <c:v>0.15149025502635433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150400"/>
        <c:axId val="114152192"/>
      </c:scatterChart>
      <c:valAx>
        <c:axId val="114150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4152192"/>
        <c:crosses val="autoZero"/>
        <c:crossBetween val="midCat"/>
      </c:valAx>
      <c:valAx>
        <c:axId val="11415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4150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Verdeling gemiddelde</a:t>
            </a:r>
            <a:r>
              <a:rPr lang="en-US" baseline="0"/>
              <a:t> </a:t>
            </a:r>
            <a:r>
              <a:rPr lang="en-US"/>
              <a:t>Storingenduur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-0.16329704510108864"/>
                  <c:y val="-0.1201085317525763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nl-NL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8058579574909281"/>
                      <c:h val="0.2505960823488943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'[05 Incidenten - LT2h2 dienst adm V8 - Bb.xls]Incidenten'!$R$23:$R$25</c:f>
              <c:strCache>
                <c:ptCount val="3"/>
                <c:pt idx="0">
                  <c:v>serverstoring</c:v>
                </c:pt>
                <c:pt idx="1">
                  <c:v>intern netwerk storing</c:v>
                </c:pt>
                <c:pt idx="2">
                  <c:v>incidentieel</c:v>
                </c:pt>
              </c:strCache>
            </c:strRef>
          </c:cat>
          <c:val>
            <c:numRef>
              <c:f>'[05 Incidenten - LT2h2 dienst adm V8 - Bb.xls]Incidenten'!$U$23:$U$25</c:f>
              <c:numCache>
                <c:formatCode>[h]:mm:ss;@</c:formatCode>
                <c:ptCount val="3"/>
                <c:pt idx="0">
                  <c:v>0.42813026511494595</c:v>
                </c:pt>
                <c:pt idx="1">
                  <c:v>0.34484435715867356</c:v>
                </c:pt>
                <c:pt idx="2">
                  <c:v>0.56415232799085446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Storingen</a:t>
            </a:r>
            <a:r>
              <a:rPr lang="en-US" dirty="0"/>
              <a:t> </a:t>
            </a:r>
            <a:r>
              <a:rPr lang="en-US" dirty="0" smtClean="0"/>
              <a:t>impact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v>Storingen niveau</c:v>
          </c:tx>
          <c:dPt>
            <c:idx val="0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2313910761154856"/>
                  <c:y val="0.2252714960726154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3777777777777778"/>
                      <c:h val="0.23749997753383853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0.30555566491688546"/>
                  <c:y val="-0.1342592592592592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6736111111111114"/>
                      <c:h val="0.29166666666666669"/>
                    </c:manualLayout>
                  </c15:layout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'[05 Incidenten - LT2h2 dienst adm V8 - Bb.xls]Incidenten'!$P$4:$Q$4</c:f>
              <c:strCache>
                <c:ptCount val="2"/>
                <c:pt idx="0">
                  <c:v>storingen locaal inpact</c:v>
                </c:pt>
                <c:pt idx="1">
                  <c:v>storingen globaal inpact</c:v>
                </c:pt>
              </c:strCache>
            </c:strRef>
          </c:cat>
          <c:val>
            <c:numRef>
              <c:f>'[05 Incidenten - LT2h2 dienst adm V8 - Bb.xls]Incidenten'!$P$21:$Q$21</c:f>
              <c:numCache>
                <c:formatCode>[h]:mm:ss;@</c:formatCode>
                <c:ptCount val="2"/>
                <c:pt idx="0">
                  <c:v>1.7612192367251778</c:v>
                </c:pt>
                <c:pt idx="1">
                  <c:v>4.3124053218056062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Verdeling Totale Storingenduur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664794426894243"/>
                  <c:y val="0.22905995973804241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180015952347274"/>
                      <c:h val="0.15970887943214218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0.13965338100190008"/>
                  <c:y val="-0.163268304471276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nl-NL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9446105668952183"/>
                      <c:h val="0.2045375812173334"/>
                    </c:manualLayout>
                  </c15:layout>
                </c:ext>
              </c:extLst>
            </c:dLbl>
            <c:dLbl>
              <c:idx val="2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nl-NL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9477157063909722"/>
                      <c:h val="0.1588536663464617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'[05 Incidenten - LT2h2 dienst adm V8 - Bb.xls]Incidenten'!$R$23:$R$25</c:f>
              <c:strCache>
                <c:ptCount val="3"/>
                <c:pt idx="0">
                  <c:v>serverstoring</c:v>
                </c:pt>
                <c:pt idx="1">
                  <c:v>intern netwerk storing</c:v>
                </c:pt>
                <c:pt idx="2">
                  <c:v>incidentieel</c:v>
                </c:pt>
              </c:strCache>
            </c:strRef>
          </c:cat>
          <c:val>
            <c:numRef>
              <c:f>'[05 Incidenten - LT2h2 dienst adm V8 - Bb.xls]Incidenten'!$T$23:$T$25</c:f>
              <c:numCache>
                <c:formatCode>[h]:mm:ss;@</c:formatCode>
                <c:ptCount val="3"/>
                <c:pt idx="0">
                  <c:v>1.2843907953448379</c:v>
                </c:pt>
                <c:pt idx="1">
                  <c:v>3.103599214428062</c:v>
                </c:pt>
                <c:pt idx="2">
                  <c:v>1.6924569839725634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381125"/>
          </a:xfrm>
        </p:spPr>
        <p:txBody>
          <a:bodyPr anchor="b"/>
          <a:lstStyle>
            <a:lvl1pPr algn="l">
              <a:defRPr sz="6000">
                <a:solidFill>
                  <a:srgbClr val="303B42"/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nl-NL" dirty="0" err="1" smtClean="0"/>
              <a:t>Welcome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C7B4-AB3D-4EA8-A9DB-2B61DC5F89CC}" type="datetime1">
              <a:rPr lang="nl-NL" smtClean="0"/>
              <a:t>12-6-2015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2917825"/>
            <a:ext cx="9144000" cy="7397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smtClean="0"/>
              <a:t>Company name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3681412"/>
            <a:ext cx="8658225" cy="3905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l-NL" dirty="0" smtClean="0"/>
              <a:t>Assemblage &amp; Programming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8618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8A91-0AA4-4448-BAC6-5C0A4820891B}" type="datetime1">
              <a:rPr lang="nl-NL" smtClean="0"/>
              <a:t>12-6-2015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Ovaal 6"/>
          <p:cNvSpPr/>
          <p:nvPr/>
        </p:nvSpPr>
        <p:spPr>
          <a:xfrm>
            <a:off x="838200" y="2451100"/>
            <a:ext cx="2743200" cy="2743200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/>
          <p:cNvSpPr/>
          <p:nvPr/>
        </p:nvSpPr>
        <p:spPr>
          <a:xfrm>
            <a:off x="4610100" y="2451100"/>
            <a:ext cx="2743200" cy="2743200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/>
          <p:cNvSpPr/>
          <p:nvPr/>
        </p:nvSpPr>
        <p:spPr>
          <a:xfrm>
            <a:off x="8382000" y="2451100"/>
            <a:ext cx="2743200" cy="2743200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377950" y="3378200"/>
            <a:ext cx="1663700" cy="889000"/>
          </a:xfrm>
        </p:spPr>
        <p:txBody>
          <a:bodyPr>
            <a:noAutofit/>
          </a:bodyPr>
          <a:lstStyle>
            <a:lvl1pPr marL="0" indent="0" algn="ctr">
              <a:buNone/>
              <a:defRPr sz="4800">
                <a:solidFill>
                  <a:srgbClr val="D2D3D4"/>
                </a:solidFill>
              </a:defRPr>
            </a:lvl1pPr>
          </a:lstStyle>
          <a:p>
            <a:pPr lvl="0"/>
            <a:r>
              <a:rPr lang="nl-NL" dirty="0" err="1" smtClean="0"/>
              <a:t>Text</a:t>
            </a:r>
            <a:endParaRPr lang="nl-NL" dirty="0"/>
          </a:p>
        </p:txBody>
      </p:sp>
      <p:sp>
        <p:nvSpPr>
          <p:cNvPr id="15" name="Tijdelijke aanduiding voor tekst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49850" y="3378200"/>
            <a:ext cx="1663700" cy="889000"/>
          </a:xfrm>
        </p:spPr>
        <p:txBody>
          <a:bodyPr>
            <a:noAutofit/>
          </a:bodyPr>
          <a:lstStyle>
            <a:lvl1pPr marL="0" indent="0" algn="ctr">
              <a:buNone/>
              <a:defRPr sz="4800">
                <a:solidFill>
                  <a:srgbClr val="D2D3D4"/>
                </a:solidFill>
              </a:defRPr>
            </a:lvl1pPr>
          </a:lstStyle>
          <a:p>
            <a:pPr lvl="0"/>
            <a:r>
              <a:rPr lang="nl-NL" dirty="0" err="1" smtClean="0"/>
              <a:t>Text</a:t>
            </a:r>
            <a:endParaRPr lang="nl-NL" dirty="0"/>
          </a:p>
        </p:txBody>
      </p:sp>
      <p:sp>
        <p:nvSpPr>
          <p:cNvPr id="16" name="Tijdelijke aanduiding voor tekst 13"/>
          <p:cNvSpPr>
            <a:spLocks noGrp="1"/>
          </p:cNvSpPr>
          <p:nvPr>
            <p:ph type="body" sz="quarter" idx="15" hasCustomPrompt="1"/>
          </p:nvPr>
        </p:nvSpPr>
        <p:spPr>
          <a:xfrm>
            <a:off x="8921750" y="3378200"/>
            <a:ext cx="1663700" cy="889000"/>
          </a:xfrm>
        </p:spPr>
        <p:txBody>
          <a:bodyPr>
            <a:noAutofit/>
          </a:bodyPr>
          <a:lstStyle>
            <a:lvl1pPr marL="0" indent="0" algn="ctr">
              <a:buNone/>
              <a:defRPr sz="4800">
                <a:solidFill>
                  <a:srgbClr val="D2D3D4"/>
                </a:solidFill>
              </a:defRPr>
            </a:lvl1pPr>
          </a:lstStyle>
          <a:p>
            <a:pPr lvl="0"/>
            <a:r>
              <a:rPr lang="nl-NL" dirty="0" err="1" smtClean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5748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e titel en tekst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3B4B5"/>
                </a:solidFill>
              </a:defRPr>
            </a:lvl1pPr>
          </a:lstStyle>
          <a:p>
            <a:fld id="{5782F50F-33B8-4739-B56D-053B6761C188}" type="datetime1">
              <a:rPr lang="nl-NL" smtClean="0"/>
              <a:t>12-6-2015</a:t>
            </a:fld>
            <a:endParaRPr lang="nl-NL" dirty="0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3B4B5"/>
                </a:solidFill>
              </a:defRPr>
            </a:lvl1pPr>
          </a:lstStyle>
          <a:p>
            <a:fld id="{2295BD7F-397F-4F63-B3BF-C297E95A351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1866900"/>
            <a:ext cx="3871911" cy="2057400"/>
          </a:xfrm>
        </p:spPr>
        <p:txBody>
          <a:bodyPr/>
          <a:lstStyle>
            <a:lvl1pPr marL="0" indent="0">
              <a:buNone/>
              <a:defRPr sz="1600">
                <a:solidFill>
                  <a:srgbClr val="D2D3D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13"/>
          </p:nvPr>
        </p:nvSpPr>
        <p:spPr>
          <a:xfrm>
            <a:off x="838200" y="4100512"/>
            <a:ext cx="3873499" cy="2020888"/>
          </a:xfrm>
        </p:spPr>
        <p:txBody>
          <a:bodyPr/>
          <a:lstStyle>
            <a:lvl1pPr marL="0" indent="0">
              <a:buNone/>
              <a:defRPr sz="1600">
                <a:solidFill>
                  <a:srgbClr val="D2D3D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3" name="Tijdelijke aanduiding voor tekst 3"/>
          <p:cNvSpPr>
            <a:spLocks noGrp="1"/>
          </p:cNvSpPr>
          <p:nvPr>
            <p:ph type="body" sz="half" idx="14"/>
          </p:nvPr>
        </p:nvSpPr>
        <p:spPr>
          <a:xfrm>
            <a:off x="5897563" y="1866900"/>
            <a:ext cx="3932237" cy="4254500"/>
          </a:xfrm>
        </p:spPr>
        <p:txBody>
          <a:bodyPr/>
          <a:lstStyle>
            <a:lvl1pPr marL="0" indent="0">
              <a:buNone/>
              <a:defRPr sz="1600">
                <a:solidFill>
                  <a:srgbClr val="D2D3D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rgbClr val="D2D3D4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15" name="Tijdelijke aanduiding voor inhoud 14"/>
          <p:cNvSpPr>
            <a:spLocks noGrp="1"/>
          </p:cNvSpPr>
          <p:nvPr>
            <p:ph sz="quarter" idx="15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2014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12-6-2015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EA1F3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15" name="Tijdelijke aanduiding voor inhoud 14"/>
          <p:cNvSpPr>
            <a:spLocks noGrp="1"/>
          </p:cNvSpPr>
          <p:nvPr>
            <p:ph sz="quarter" idx="13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1783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44B2F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B414-68E8-4BED-A816-61CF1D27D6F6}" type="datetime1">
              <a:rPr lang="nl-NL" smtClean="0"/>
              <a:t>12-6-2015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730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303B42"/>
                </a:solidFill>
              </a:defRPr>
            </a:lvl1pPr>
            <a:lvl2pPr>
              <a:defRPr>
                <a:solidFill>
                  <a:srgbClr val="303B42"/>
                </a:solidFill>
              </a:defRPr>
            </a:lvl2pPr>
            <a:lvl3pPr>
              <a:defRPr>
                <a:solidFill>
                  <a:srgbClr val="303B42"/>
                </a:solidFill>
              </a:defRPr>
            </a:lvl3pPr>
            <a:lvl4pPr>
              <a:defRPr>
                <a:solidFill>
                  <a:srgbClr val="303B42"/>
                </a:solidFill>
              </a:defRPr>
            </a:lvl4pPr>
            <a:lvl5pPr>
              <a:defRPr>
                <a:solidFill>
                  <a:srgbClr val="303B4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303B42"/>
                </a:solidFill>
              </a:defRPr>
            </a:lvl1pPr>
            <a:lvl2pPr>
              <a:defRPr>
                <a:solidFill>
                  <a:srgbClr val="303B42"/>
                </a:solidFill>
              </a:defRPr>
            </a:lvl2pPr>
            <a:lvl3pPr>
              <a:defRPr>
                <a:solidFill>
                  <a:srgbClr val="303B42"/>
                </a:solidFill>
              </a:defRPr>
            </a:lvl3pPr>
            <a:lvl4pPr>
              <a:defRPr>
                <a:solidFill>
                  <a:srgbClr val="303B42"/>
                </a:solidFill>
              </a:defRPr>
            </a:lvl4pPr>
            <a:lvl5pPr>
              <a:defRPr>
                <a:solidFill>
                  <a:srgbClr val="303B4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0250-0366-4ABB-9F54-0DECA15F9EB9}" type="datetime1">
              <a:rPr lang="nl-NL" smtClean="0"/>
              <a:t>12-6-2015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9" name="Tijdelijke aanduiding voor inhoud 14"/>
          <p:cNvSpPr>
            <a:spLocks noGrp="1"/>
          </p:cNvSpPr>
          <p:nvPr>
            <p:ph sz="quarter" idx="13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7122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4B2F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303B42"/>
                </a:solidFill>
              </a:defRPr>
            </a:lvl1pPr>
            <a:lvl2pPr>
              <a:defRPr>
                <a:solidFill>
                  <a:srgbClr val="303B42"/>
                </a:solidFill>
              </a:defRPr>
            </a:lvl2pPr>
            <a:lvl3pPr>
              <a:defRPr>
                <a:solidFill>
                  <a:srgbClr val="303B42"/>
                </a:solidFill>
              </a:defRPr>
            </a:lvl3pPr>
            <a:lvl4pPr>
              <a:defRPr>
                <a:solidFill>
                  <a:srgbClr val="303B42"/>
                </a:solidFill>
              </a:defRPr>
            </a:lvl4pPr>
            <a:lvl5pPr>
              <a:defRPr>
                <a:solidFill>
                  <a:srgbClr val="303B4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4B2F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303B42"/>
                </a:solidFill>
              </a:defRPr>
            </a:lvl1pPr>
            <a:lvl2pPr>
              <a:defRPr>
                <a:solidFill>
                  <a:srgbClr val="303B42"/>
                </a:solidFill>
              </a:defRPr>
            </a:lvl2pPr>
            <a:lvl3pPr>
              <a:defRPr>
                <a:solidFill>
                  <a:srgbClr val="303B42"/>
                </a:solidFill>
              </a:defRPr>
            </a:lvl3pPr>
            <a:lvl4pPr>
              <a:defRPr>
                <a:solidFill>
                  <a:srgbClr val="303B42"/>
                </a:solidFill>
              </a:defRPr>
            </a:lvl4pPr>
            <a:lvl5pPr>
              <a:defRPr>
                <a:solidFill>
                  <a:srgbClr val="303B4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71AE-DB5A-413C-9957-D767A30A8493}" type="datetime1">
              <a:rPr lang="nl-NL" smtClean="0"/>
              <a:t>12-6-2015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EA1F3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11" name="Tijdelijke aanduiding voor inhoud 14"/>
          <p:cNvSpPr>
            <a:spLocks noGrp="1"/>
          </p:cNvSpPr>
          <p:nvPr>
            <p:ph sz="quarter" idx="13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83662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1E48-53BC-496C-9ECF-2639EA117A35}" type="datetime1">
              <a:rPr lang="nl-NL" smtClean="0"/>
              <a:t>12-6-2015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7" name="Tijdelijke aanduiding voor inhoud 14"/>
          <p:cNvSpPr>
            <a:spLocks noGrp="1"/>
          </p:cNvSpPr>
          <p:nvPr>
            <p:ph sz="quarter" idx="13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8573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9382-3410-4225-B7AE-D0C064EB9D80}" type="datetime1">
              <a:rPr lang="nl-NL" smtClean="0"/>
              <a:t>12-6-2015</a:t>
            </a:fld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EA1F3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3738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303B4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303B42"/>
                </a:solidFill>
              </a:defRPr>
            </a:lvl1pPr>
            <a:lvl2pPr>
              <a:defRPr sz="2800">
                <a:solidFill>
                  <a:srgbClr val="303B42"/>
                </a:solidFill>
              </a:defRPr>
            </a:lvl2pPr>
            <a:lvl3pPr>
              <a:defRPr sz="2400">
                <a:solidFill>
                  <a:srgbClr val="303B42"/>
                </a:solidFill>
              </a:defRPr>
            </a:lvl3pPr>
            <a:lvl4pPr>
              <a:defRPr sz="2000">
                <a:solidFill>
                  <a:srgbClr val="303B42"/>
                </a:solidFill>
              </a:defRPr>
            </a:lvl4pPr>
            <a:lvl5pPr>
              <a:defRPr sz="2000">
                <a:solidFill>
                  <a:srgbClr val="303B4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303B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C392-18A3-4D3A-8F13-5345CFE84C58}" type="datetime1">
              <a:rPr lang="nl-NL" smtClean="0"/>
              <a:t>12-6-2015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1155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95300" y="1714500"/>
            <a:ext cx="5346700" cy="43053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7588" y="1714500"/>
            <a:ext cx="4900612" cy="4305300"/>
          </a:xfrm>
        </p:spPr>
        <p:txBody>
          <a:bodyPr/>
          <a:lstStyle>
            <a:lvl1pPr marL="0" indent="0">
              <a:buNone/>
              <a:defRPr sz="1600">
                <a:solidFill>
                  <a:srgbClr val="303B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4CE-40B4-4262-94ED-B5C177459006}" type="datetime1">
              <a:rPr lang="nl-NL" smtClean="0"/>
              <a:t>12-6-2015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EA1F3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11" name="Tijdelijke aanduiding voor inhoud 14"/>
          <p:cNvSpPr>
            <a:spLocks noGrp="1"/>
          </p:cNvSpPr>
          <p:nvPr>
            <p:ph sz="quarter" idx="13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79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DC7C-93CF-4008-82B6-142B047EFEF4}" type="datetime1">
              <a:rPr lang="nl-NL" smtClean="0"/>
              <a:t>12-6-2015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EA1F3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5BD7F-397F-4F63-B3BF-C297E95A351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679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03B4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03B4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03B4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03B4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03B4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Presentatie Leertaak H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 smtClean="0"/>
              <a:t>© </a:t>
            </a:r>
            <a:r>
              <a:rPr lang="nl-NL" err="1" smtClean="0"/>
              <a:t>Goldhill</a:t>
            </a:r>
            <a:r>
              <a:rPr lang="nl-NL" smtClean="0"/>
              <a:t> </a:t>
            </a:r>
            <a:r>
              <a:rPr lang="nl-NL" smtClean="0"/>
              <a:t>Publishing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Statistieken incidenten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967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norm - </a:t>
            </a:r>
            <a:r>
              <a:rPr lang="en-US" dirty="0" err="1" smtClean="0"/>
              <a:t>realiteit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norm 4 </a:t>
            </a:r>
            <a:r>
              <a:rPr lang="en-US" dirty="0" err="1" smtClean="0"/>
              <a:t>uur</a:t>
            </a:r>
            <a:endParaRPr lang="en-US" dirty="0" smtClean="0"/>
          </a:p>
          <a:p>
            <a:r>
              <a:rPr lang="en-US" dirty="0" err="1" smtClean="0"/>
              <a:t>Gemiddelde</a:t>
            </a:r>
            <a:r>
              <a:rPr lang="en-US" dirty="0" smtClean="0"/>
              <a:t> op het </a:t>
            </a:r>
            <a:r>
              <a:rPr lang="en-US" dirty="0" err="1" smtClean="0"/>
              <a:t>uitloop</a:t>
            </a:r>
            <a:r>
              <a:rPr lang="en-US" dirty="0" smtClean="0"/>
              <a:t> </a:t>
            </a:r>
            <a:r>
              <a:rPr lang="nl-NL" dirty="0"/>
              <a:t>04:50:38 </a:t>
            </a:r>
            <a:endParaRPr lang="nl-NL" dirty="0" smtClean="0"/>
          </a:p>
          <a:p>
            <a:r>
              <a:rPr lang="nl-NL" dirty="0" smtClean="0"/>
              <a:t>gemiddelde </a:t>
            </a:r>
            <a:r>
              <a:rPr lang="nl-NL" smtClean="0"/>
              <a:t>uitloop totaal  </a:t>
            </a:r>
            <a:r>
              <a:rPr lang="nl-NL" dirty="0"/>
              <a:t>03:01:39 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12-6-2015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9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 punten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Statistieken toegang tot studieresultaten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Statistieken toegang tot administratieve gegevens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12-6-2015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1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008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Storingen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>
                <a:solidFill>
                  <a:srgbClr val="35383D">
                    <a:tint val="75000"/>
                  </a:srgbClr>
                </a:solidFill>
              </a:rPr>
              <a:pPr/>
              <a:t>12-6-2015</a:t>
            </a:fld>
            <a:endParaRPr lang="nl-NL">
              <a:solidFill>
                <a:srgbClr val="35383D">
                  <a:tint val="75000"/>
                </a:srgb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>
                <a:solidFill>
                  <a:srgbClr val="35383D">
                    <a:tint val="75000"/>
                  </a:srgbClr>
                </a:solidFill>
              </a:rPr>
              <a:pPr/>
              <a:t>2</a:t>
            </a:fld>
            <a:endParaRPr lang="nl-NL">
              <a:solidFill>
                <a:srgbClr val="35383D">
                  <a:tint val="75000"/>
                </a:srgbClr>
              </a:solidFill>
            </a:endParaRPr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Het aantal storingen met betrekking tot toegang gegevens</a:t>
            </a:r>
            <a:endParaRPr lang="nl-NL" dirty="0"/>
          </a:p>
        </p:txBody>
      </p:sp>
      <p:graphicFrame>
        <p:nvGraphicFramePr>
          <p:cNvPr id="11" name="Grafiek 10"/>
          <p:cNvGraphicFramePr>
            <a:graphicFrameLocks/>
          </p:cNvGraphicFramePr>
          <p:nvPr>
            <p:extLst/>
          </p:nvPr>
        </p:nvGraphicFramePr>
        <p:xfrm>
          <a:off x="3136900" y="1373187"/>
          <a:ext cx="5016500" cy="3726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afiek 11"/>
          <p:cNvGraphicFramePr>
            <a:graphicFrameLocks/>
          </p:cNvGraphicFramePr>
          <p:nvPr>
            <p:extLst/>
          </p:nvPr>
        </p:nvGraphicFramePr>
        <p:xfrm>
          <a:off x="7905750" y="1743075"/>
          <a:ext cx="2908300" cy="2524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Grafiek 14"/>
          <p:cNvGraphicFramePr>
            <a:graphicFrameLocks/>
          </p:cNvGraphicFramePr>
          <p:nvPr>
            <p:extLst/>
          </p:nvPr>
        </p:nvGraphicFramePr>
        <p:xfrm>
          <a:off x="-751609" y="31692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Grafiek 15"/>
          <p:cNvGraphicFramePr>
            <a:graphicFrameLocks/>
          </p:cNvGraphicFramePr>
          <p:nvPr>
            <p:extLst/>
          </p:nvPr>
        </p:nvGraphicFramePr>
        <p:xfrm>
          <a:off x="152400" y="-2246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3190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8A91-0AA4-4448-BAC6-5C0A4820891B}" type="datetime1">
              <a:rPr lang="nl-NL" smtClean="0"/>
              <a:t>12-6-2015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3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/>
          </p:nvPr>
        </p:nvSpPr>
        <p:spPr>
          <a:xfrm>
            <a:off x="1377950" y="3229865"/>
            <a:ext cx="1663700" cy="889000"/>
          </a:xfrm>
        </p:spPr>
        <p:txBody>
          <a:bodyPr/>
          <a:lstStyle/>
          <a:p>
            <a:r>
              <a:rPr lang="nl-NL" dirty="0" smtClean="0"/>
              <a:t>31</a:t>
            </a:r>
          </a:p>
          <a:p>
            <a:r>
              <a:rPr lang="nl-NL" sz="2800" dirty="0" smtClean="0"/>
              <a:t>storingen</a:t>
            </a:r>
            <a:endParaRPr lang="nl-NL" sz="280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4"/>
          </p:nvPr>
        </p:nvSpPr>
        <p:spPr>
          <a:xfrm>
            <a:off x="5184702" y="2717972"/>
            <a:ext cx="2084777" cy="2347744"/>
          </a:xfrm>
        </p:spPr>
        <p:txBody>
          <a:bodyPr/>
          <a:lstStyle/>
          <a:p>
            <a:pPr algn="l"/>
            <a:r>
              <a:rPr lang="nl-NL" sz="4000" dirty="0" smtClean="0"/>
              <a:t>4</a:t>
            </a:r>
            <a:r>
              <a:rPr lang="nl-NL" dirty="0" smtClean="0"/>
              <a:t> </a:t>
            </a:r>
            <a:r>
              <a:rPr lang="nl-NL" sz="2000" dirty="0" smtClean="0"/>
              <a:t>dagen</a:t>
            </a:r>
            <a:endParaRPr lang="nl-NL" sz="2800" dirty="0" smtClean="0"/>
          </a:p>
          <a:p>
            <a:pPr algn="l"/>
            <a:r>
              <a:rPr lang="nl-NL" sz="4000" dirty="0" smtClean="0"/>
              <a:t>3</a:t>
            </a:r>
            <a:r>
              <a:rPr lang="nl-NL" sz="2800" dirty="0" smtClean="0"/>
              <a:t> </a:t>
            </a:r>
            <a:r>
              <a:rPr lang="nl-NL" sz="2000" dirty="0" smtClean="0"/>
              <a:t>uur</a:t>
            </a:r>
            <a:endParaRPr lang="nl-NL" sz="2800" dirty="0" smtClean="0"/>
          </a:p>
          <a:p>
            <a:pPr algn="l"/>
            <a:r>
              <a:rPr lang="nl-NL" sz="4000" dirty="0" smtClean="0"/>
              <a:t>30</a:t>
            </a:r>
            <a:r>
              <a:rPr lang="nl-NL" sz="2800" dirty="0" smtClean="0"/>
              <a:t> </a:t>
            </a:r>
            <a:r>
              <a:rPr lang="nl-NL" sz="2000" dirty="0" smtClean="0"/>
              <a:t>minuten</a:t>
            </a:r>
            <a:endParaRPr lang="nl-NL" sz="2800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5"/>
          </p:nvPr>
        </p:nvSpPr>
        <p:spPr>
          <a:xfrm>
            <a:off x="8782338" y="3495223"/>
            <a:ext cx="2107074" cy="889000"/>
          </a:xfrm>
        </p:spPr>
        <p:txBody>
          <a:bodyPr/>
          <a:lstStyle/>
          <a:p>
            <a:r>
              <a:rPr lang="nl-NL" dirty="0" smtClean="0"/>
              <a:t>98,</a:t>
            </a:r>
            <a:r>
              <a:rPr lang="nl-NL" sz="4000" dirty="0" smtClean="0"/>
              <a:t>87</a:t>
            </a:r>
            <a:r>
              <a:rPr lang="nl-NL" sz="2800" dirty="0" smtClean="0"/>
              <a:t>%</a:t>
            </a:r>
            <a:endParaRPr lang="nl-NL" sz="2800" dirty="0"/>
          </a:p>
        </p:txBody>
      </p:sp>
      <p:sp>
        <p:nvSpPr>
          <p:cNvPr id="9" name="Tekstvak 8"/>
          <p:cNvSpPr txBox="1"/>
          <p:nvPr/>
        </p:nvSpPr>
        <p:spPr>
          <a:xfrm>
            <a:off x="1308244" y="2533306"/>
            <a:ext cx="180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>
                <a:solidFill>
                  <a:schemeClr val="accent4"/>
                </a:solidFill>
              </a:rPr>
              <a:t>Aantal storingen</a:t>
            </a:r>
            <a:endParaRPr lang="nl-NL" dirty="0">
              <a:solidFill>
                <a:schemeClr val="accent4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5022431" y="2533306"/>
            <a:ext cx="180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>
                <a:solidFill>
                  <a:schemeClr val="accent4"/>
                </a:solidFill>
              </a:rPr>
              <a:t>Storingstijd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8782338" y="2717972"/>
            <a:ext cx="192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>
                <a:solidFill>
                  <a:schemeClr val="accent4"/>
                </a:solidFill>
              </a:rPr>
              <a:t>beschikbaarheidspercentage</a:t>
            </a:r>
          </a:p>
        </p:txBody>
      </p:sp>
    </p:spTree>
    <p:extLst>
      <p:ext uri="{BB962C8B-B14F-4D97-AF65-F5344CB8AC3E}">
        <p14:creationId xmlns:p14="http://schemas.microsoft.com/office/powerpoint/2010/main" val="38908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12-6-2015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4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graphicFrame>
        <p:nvGraphicFramePr>
          <p:cNvPr id="13" name="Grafiek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6365709"/>
              </p:ext>
            </p:extLst>
          </p:nvPr>
        </p:nvGraphicFramePr>
        <p:xfrm>
          <a:off x="838200" y="1193800"/>
          <a:ext cx="10515600" cy="5162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923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12-6-2015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5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graphicFrame>
        <p:nvGraphicFramePr>
          <p:cNvPr id="8" name="Grafiek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268450"/>
              </p:ext>
            </p:extLst>
          </p:nvPr>
        </p:nvGraphicFramePr>
        <p:xfrm>
          <a:off x="698500" y="1599406"/>
          <a:ext cx="10655300" cy="4756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836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Storingen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12-6-2015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6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Het aantal storingen met betrekking tot administratieve gegevens</a:t>
            </a:r>
            <a:endParaRPr lang="nl-NL" dirty="0"/>
          </a:p>
        </p:txBody>
      </p:sp>
      <p:graphicFrame>
        <p:nvGraphicFramePr>
          <p:cNvPr id="15" name="Grafiek 14"/>
          <p:cNvGraphicFramePr>
            <a:graphicFrameLocks/>
          </p:cNvGraphicFramePr>
          <p:nvPr/>
        </p:nvGraphicFramePr>
        <p:xfrm>
          <a:off x="7181850" y="1599406"/>
          <a:ext cx="4899660" cy="3395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Grafiek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647011"/>
              </p:ext>
            </p:extLst>
          </p:nvPr>
        </p:nvGraphicFramePr>
        <p:xfrm>
          <a:off x="-533400" y="1599406"/>
          <a:ext cx="4572000" cy="333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Grafiek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313038"/>
              </p:ext>
            </p:extLst>
          </p:nvPr>
        </p:nvGraphicFramePr>
        <p:xfrm>
          <a:off x="3074670" y="1428750"/>
          <a:ext cx="5307330" cy="3966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045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8A91-0AA4-4448-BAC6-5C0A4820891B}" type="datetime1">
              <a:rPr lang="nl-NL" smtClean="0">
                <a:solidFill>
                  <a:srgbClr val="35383D">
                    <a:tint val="75000"/>
                  </a:srgbClr>
                </a:solidFill>
              </a:rPr>
              <a:pPr/>
              <a:t>12-6-2015</a:t>
            </a:fld>
            <a:endParaRPr lang="nl-NL">
              <a:solidFill>
                <a:srgbClr val="35383D">
                  <a:tint val="75000"/>
                </a:srgb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>
                <a:solidFill>
                  <a:srgbClr val="35383D">
                    <a:tint val="75000"/>
                  </a:srgbClr>
                </a:solidFill>
              </a:rPr>
              <a:pPr/>
              <a:t>7</a:t>
            </a:fld>
            <a:endParaRPr lang="nl-NL">
              <a:solidFill>
                <a:srgbClr val="35383D">
                  <a:tint val="75000"/>
                </a:srgbClr>
              </a:solidFill>
            </a:endParaRP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/>
          </p:nvPr>
        </p:nvSpPr>
        <p:spPr>
          <a:xfrm>
            <a:off x="921327" y="3480549"/>
            <a:ext cx="2660073" cy="822589"/>
          </a:xfrm>
        </p:spPr>
        <p:txBody>
          <a:bodyPr/>
          <a:lstStyle/>
          <a:p>
            <a:pPr algn="l"/>
            <a:r>
              <a:rPr lang="nl-NL" dirty="0" smtClean="0"/>
              <a:t>15 </a:t>
            </a:r>
            <a:r>
              <a:rPr lang="nl-NL" sz="2800" dirty="0" smtClean="0"/>
              <a:t>storingen</a:t>
            </a:r>
            <a:endParaRPr lang="nl-NL" sz="2800" dirty="0"/>
          </a:p>
          <a:p>
            <a:endParaRPr lang="nl-NL" dirty="0" smtClean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4"/>
          </p:nvPr>
        </p:nvSpPr>
        <p:spPr>
          <a:xfrm>
            <a:off x="5171029" y="2865983"/>
            <a:ext cx="1849942" cy="2347744"/>
          </a:xfrm>
        </p:spPr>
        <p:txBody>
          <a:bodyPr/>
          <a:lstStyle/>
          <a:p>
            <a:pPr algn="l"/>
            <a:r>
              <a:rPr lang="nl-NL" sz="4000" dirty="0" smtClean="0"/>
              <a:t>6</a:t>
            </a:r>
            <a:r>
              <a:rPr lang="nl-NL" dirty="0" smtClean="0"/>
              <a:t> </a:t>
            </a:r>
            <a:r>
              <a:rPr lang="nl-NL" sz="2000" dirty="0" smtClean="0"/>
              <a:t>dagen</a:t>
            </a:r>
            <a:endParaRPr lang="nl-NL" sz="2800" dirty="0" smtClean="0"/>
          </a:p>
          <a:p>
            <a:pPr algn="l"/>
            <a:r>
              <a:rPr lang="nl-NL" sz="4000" dirty="0" smtClean="0"/>
              <a:t>1</a:t>
            </a:r>
            <a:r>
              <a:rPr lang="nl-NL" sz="2800" dirty="0" smtClean="0"/>
              <a:t> </a:t>
            </a:r>
            <a:r>
              <a:rPr lang="nl-NL" sz="2000" dirty="0" smtClean="0"/>
              <a:t>uur</a:t>
            </a:r>
            <a:endParaRPr lang="nl-NL" sz="2800" dirty="0" smtClean="0"/>
          </a:p>
          <a:p>
            <a:pPr algn="l"/>
            <a:r>
              <a:rPr lang="nl-NL" sz="4000" dirty="0" smtClean="0"/>
              <a:t>55</a:t>
            </a:r>
            <a:r>
              <a:rPr lang="nl-NL" sz="2800" dirty="0" smtClean="0"/>
              <a:t> </a:t>
            </a:r>
            <a:r>
              <a:rPr lang="nl-NL" sz="2000" dirty="0" smtClean="0"/>
              <a:t>minuten</a:t>
            </a:r>
            <a:endParaRPr lang="nl-NL" sz="2800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5"/>
          </p:nvPr>
        </p:nvSpPr>
        <p:spPr>
          <a:xfrm>
            <a:off x="8782338" y="3414138"/>
            <a:ext cx="2044556" cy="889000"/>
          </a:xfrm>
        </p:spPr>
        <p:txBody>
          <a:bodyPr/>
          <a:lstStyle/>
          <a:p>
            <a:r>
              <a:rPr lang="nl-NL" dirty="0" smtClean="0"/>
              <a:t>98,</a:t>
            </a:r>
            <a:r>
              <a:rPr lang="nl-NL" sz="3600" dirty="0" smtClean="0"/>
              <a:t>54</a:t>
            </a:r>
            <a:r>
              <a:rPr lang="nl-NL" sz="2800" dirty="0" smtClean="0"/>
              <a:t>%</a:t>
            </a:r>
            <a:endParaRPr lang="nl-NL" sz="2800" dirty="0"/>
          </a:p>
        </p:txBody>
      </p:sp>
      <p:sp>
        <p:nvSpPr>
          <p:cNvPr id="9" name="Tekstvak 8"/>
          <p:cNvSpPr txBox="1"/>
          <p:nvPr/>
        </p:nvSpPr>
        <p:spPr>
          <a:xfrm>
            <a:off x="1201376" y="2717972"/>
            <a:ext cx="201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>
                <a:solidFill>
                  <a:srgbClr val="3CAEF5"/>
                </a:solidFill>
              </a:rPr>
              <a:t>Aantal storingen</a:t>
            </a:r>
            <a:endParaRPr lang="nl-NL" dirty="0">
              <a:solidFill>
                <a:srgbClr val="3CAEF5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5076464" y="2648645"/>
            <a:ext cx="180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>
                <a:solidFill>
                  <a:srgbClr val="3CAEF5"/>
                </a:solidFill>
              </a:rPr>
              <a:t>Storingstijd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8782338" y="2717972"/>
            <a:ext cx="192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>
                <a:solidFill>
                  <a:srgbClr val="3CAEF5"/>
                </a:solidFill>
              </a:rPr>
              <a:t>beschikbaarheidspercentage</a:t>
            </a:r>
          </a:p>
        </p:txBody>
      </p:sp>
    </p:spTree>
    <p:extLst>
      <p:ext uri="{BB962C8B-B14F-4D97-AF65-F5344CB8AC3E}">
        <p14:creationId xmlns:p14="http://schemas.microsoft.com/office/powerpoint/2010/main" val="412357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12-6-2015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8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</p:txBody>
      </p:sp>
      <p:graphicFrame>
        <p:nvGraphicFramePr>
          <p:cNvPr id="11" name="Grafiek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1074109"/>
              </p:ext>
            </p:extLst>
          </p:nvPr>
        </p:nvGraphicFramePr>
        <p:xfrm>
          <a:off x="838200" y="1599406"/>
          <a:ext cx="10515600" cy="4652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025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ductPresentation">
  <a:themeElements>
    <a:clrScheme name="Aangepast 1">
      <a:dk1>
        <a:srgbClr val="35383D"/>
      </a:dk1>
      <a:lt1>
        <a:sysClr val="window" lastClr="FFFFFF"/>
      </a:lt1>
      <a:dk2>
        <a:srgbClr val="35383D"/>
      </a:dk2>
      <a:lt2>
        <a:srgbClr val="E7E6E6"/>
      </a:lt2>
      <a:accent1>
        <a:srgbClr val="35383D"/>
      </a:accent1>
      <a:accent2>
        <a:srgbClr val="9E9EAB"/>
      </a:accent2>
      <a:accent3>
        <a:srgbClr val="E9E9E9"/>
      </a:accent3>
      <a:accent4>
        <a:srgbClr val="3CAEF5"/>
      </a:accent4>
      <a:accent5>
        <a:srgbClr val="3CAEF5"/>
      </a:accent5>
      <a:accent6>
        <a:srgbClr val="3CAEF5"/>
      </a:accent6>
      <a:hlink>
        <a:srgbClr val="8ACEF8"/>
      </a:hlink>
      <a:folHlink>
        <a:srgbClr val="8ACEF8"/>
      </a:folHlink>
    </a:clrScheme>
    <a:fontScheme name="Sourcesans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oductPresentation" id="{91D55AF8-2C99-4DF8-B92E-0AC668644021}" vid="{298AC1F9-7553-411D-A7BE-5B7DCBC8DB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ProductPresentation</Template>
  <TotalTime>2433</TotalTime>
  <Words>156</Words>
  <Application>Microsoft Office PowerPoint</Application>
  <PresentationFormat>Aangepast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ProductPresentation</vt:lpstr>
      <vt:lpstr>Presentatie Leertaak H</vt:lpstr>
      <vt:lpstr>Agenda punten</vt:lpstr>
      <vt:lpstr>Storingen</vt:lpstr>
      <vt:lpstr>PowerPoint-presentatie</vt:lpstr>
      <vt:lpstr>PowerPoint-presentatie</vt:lpstr>
      <vt:lpstr>PowerPoint-presentatie</vt:lpstr>
      <vt:lpstr>Storingen</vt:lpstr>
      <vt:lpstr>PowerPoint-presentatie</vt:lpstr>
      <vt:lpstr>PowerPoint-presentatie</vt:lpstr>
      <vt:lpstr>Service norm - realiteit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Sergen Nurel</dc:creator>
  <cp:lastModifiedBy>Leon Wetzel</cp:lastModifiedBy>
  <cp:revision>33</cp:revision>
  <dcterms:created xsi:type="dcterms:W3CDTF">2015-06-10T07:17:55Z</dcterms:created>
  <dcterms:modified xsi:type="dcterms:W3CDTF">2015-06-12T07:59:45Z</dcterms:modified>
</cp:coreProperties>
</file>