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95" r:id="rId7"/>
    <p:sldId id="262" r:id="rId8"/>
    <p:sldId id="289" r:id="rId9"/>
    <p:sldId id="264" r:id="rId10"/>
    <p:sldId id="258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5653" autoAdjust="0"/>
    <p:restoredTop sz="94660"/>
  </p:normalViewPr>
  <p:slideViewPr>
    <p:cSldViewPr snapToGrid="0">
      <p:cViewPr varScale="1">
        <p:scale>
          <a:sx n="98" d="100"/>
          <a:sy n="98" d="100"/>
        </p:scale>
        <p:origin x="-108" y="-27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F8075-1A65-4E2D-86FD-3149223795BF}" type="datetime1">
              <a:rPr lang="ru-RU" smtClean="0"/>
              <a:pPr rtl="0"/>
              <a:t>16.12.2024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F6790-AAC1-45DA-A380-9B168CABEF7B}" type="datetime1">
              <a:rPr lang="ru-RU" smtClean="0"/>
              <a:pPr/>
              <a:t>16.12.2024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xmlns="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ru-RU" smtClean="0"/>
              <a:pPr rtl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6612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13428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13428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1231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44565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36192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841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1.svg"/><Relationship Id="rId7" Type="http://schemas.openxmlformats.org/officeDocument/2006/relationships/image" Target="../media/image20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1813.sv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5.svg"/><Relationship Id="rId4" Type="http://schemas.openxmlformats.org/officeDocument/2006/relationships/image" Target="../media/image1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xmlns="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310864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xmlns="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xmlns="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xmlns="" id="{B38B0D13-BD5F-460B-B337-F4A934202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xmlns="" id="{BE72876B-D3DA-4462-9E24-3354D8D02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xmlns="" id="{14A539B6-6E3F-41BA-ACE2-76E8BB6516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xmlns="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xmlns="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xmlns="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xmlns="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xmlns="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174090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xmlns="" id="{AE202E03-5C65-4305-B969-65220AD410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xmlns="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xmlns="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xmlns="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xmlns="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xmlns="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xmlns="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xmlns="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xmlns="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xmlns="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xmlns="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xmlns="" val="2376933483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 xmlns="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xmlns="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xmlns="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xmlns="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xmlns="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xmlns="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xmlns="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xmlns="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xmlns="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xmlns="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xmlns="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xmlns="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xmlns="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xmlns="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xmlns="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xmlns="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xmlns="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xmlns="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xmlns="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xmlns="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xmlns="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xmlns="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xmlns="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xmlns="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xmlns="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xmlns="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xmlns="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xmlns="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xmlns="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xmlns="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xmlns="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xmlns="" val="20563234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xmlns="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xmlns="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xmlns="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xmlns="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xmlns="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xmlns="" id="{4E4B72DA-52CB-4D39-A342-8857B4D959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xmlns="" id="{21D9BCDA-DFB7-41A4-A7C7-CEE86CEDCB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extLst mod="1">
    <p:ext uri="{DCECCB84-F9BA-43D5-87BE-67443E8EF086}">
      <p15:sldGuideLst xmlns:p15="http://schemas.microsoft.com/office/powerpoint/2012/main" xmlns="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xmlns="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xmlns="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xmlns="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xmlns="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xmlns="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xmlns="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xmlns="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xmlns="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xmlns="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xmlns="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xmlns="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xmlns="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xmlns="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xmlns="" id="{B0DFD584-E5CF-41EF-B51E-679CE22DDF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xmlns="" id="{E5C02DDF-25A6-42C7-9525-F279CE2095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xmlns="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xmlns="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xmlns="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xmlns="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xmlns="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xmlns="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xmlns="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xmlns="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xmlns="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xmlns="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xmlns="" id="{463D7850-C2A6-43CE-BBE4-8E81A0A59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xmlns="" id="{EBAD3E03-2E3B-440C-9105-6F9D33006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xmlns="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xmlns="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xmlns="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xmlns="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xmlns="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xmlns="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xmlns="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xmlns="" val="1616316768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 xmlns="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xmlns="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xmlns="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xmlns="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xmlns="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xmlns="" val="4293551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xmlns="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xmlns="" val="26312703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xmlns="" id="{9D2AF524-D4B4-4A3A-9CE4-EDAFE1D5A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xmlns="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xmlns="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xmlns="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xmlns="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xmlns="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xmlns="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xmlns="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xmlns="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xmlns="" id="{D3795F91-C721-4363-956D-756673AE7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xmlns="" id="{8AC14461-E27D-413D-B31A-47B74646AF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4D6AEA4C-7710-4829-BA87-8DD77F159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xmlns="" id="{E9BD473E-6203-491C-87AC-54AC0AB23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xmlns="" val="30528123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xmlns="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xmlns="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xmlns="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xmlns="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xmlns="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xmlns="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xmlns="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xmlns="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xmlns="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xmlns="" id="{9298DCF7-7DC1-4618-8133-F63847B0A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653A6567-233D-4A3B-B52B-DE7E5E35A1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xmlns="" id="{64D564EB-CA78-42C6-AD76-3C4E7B3AEA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xmlns="" id="{1CFFBB3A-BDCF-4878-8D04-E8BB9A050E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148761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xmlns="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xmlns="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xmlns="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xmlns="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xmlns="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xmlns="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xmlns="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xmlns="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xmlns="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xmlns="" id="{6D8D9106-8780-461D-9091-E074B0A3C9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195049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xmlns="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xmlns="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xmlns="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xmlns="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xmlns="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xmlns="" val="12932784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xmlns="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866880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xmlns="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xmlns="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xmlns="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xmlns="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xmlns="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xmlns="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xmlns="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xmlns="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xmlns="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xmlns="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xmlns="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xmlns="" val="26479877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xmlns="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xmlns="" id="{463D7850-C2A6-43CE-BBE4-8E81A0A59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xmlns="" id="{EBAD3E03-2E3B-440C-9105-6F9D33006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transition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9890" y="2198451"/>
            <a:ext cx="7918315" cy="1498059"/>
          </a:xfrm>
        </p:spPr>
        <p:txBody>
          <a:bodyPr rtlCol="0" anchor="ctr"/>
          <a:lstStyle/>
          <a:p>
            <a:pPr algn="ctr" rtl="0">
              <a:lnSpc>
                <a:spcPct val="100000"/>
              </a:lnSpc>
            </a:pPr>
            <a:r>
              <a:rPr lang="ru-RU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Интернет – магазин</a:t>
            </a:r>
            <a:br>
              <a:rPr lang="ru-RU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цифровой техники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0416" y="4367718"/>
            <a:ext cx="3760509" cy="2189763"/>
          </a:xfrm>
        </p:spPr>
        <p:txBody>
          <a:bodyPr rtlCol="0">
            <a:normAutofit fontScale="92500" lnSpcReduction="20000"/>
          </a:bodyPr>
          <a:lstStyle/>
          <a:p>
            <a:pPr rtl="0">
              <a:lnSpc>
                <a:spcPct val="120000"/>
              </a:lnSpc>
            </a:pPr>
            <a:r>
              <a:rPr lang="ru-RU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Выполнил: Кудрявцев Сергей Сергеевич</a:t>
            </a:r>
          </a:p>
          <a:p>
            <a:pPr rtl="0">
              <a:lnSpc>
                <a:spcPct val="120000"/>
              </a:lnSpc>
            </a:pPr>
            <a:r>
              <a:rPr lang="ru-RU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Группа </a:t>
            </a:r>
            <a:r>
              <a:rPr 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Java-311</a:t>
            </a:r>
            <a:endParaRPr lang="ru-RU" sz="17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rtl="0">
              <a:lnSpc>
                <a:spcPct val="120000"/>
              </a:lnSpc>
            </a:pPr>
            <a:r>
              <a:rPr lang="ru-RU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Компьютерная Академия </a:t>
            </a:r>
            <a:r>
              <a:rPr 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TOP</a:t>
            </a:r>
          </a:p>
          <a:p>
            <a:pPr rtl="0">
              <a:lnSpc>
                <a:spcPct val="120000"/>
              </a:lnSpc>
            </a:pPr>
            <a:r>
              <a:rPr lang="ru-RU" sz="1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филиал г.</a:t>
            </a:r>
            <a:r>
              <a:rPr 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Дзержинск </a:t>
            </a:r>
          </a:p>
          <a:p>
            <a:pPr rtl="0">
              <a:lnSpc>
                <a:spcPct val="120000"/>
              </a:lnSpc>
            </a:pPr>
            <a:r>
              <a:rPr lang="ru-RU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Преподаватель: </a:t>
            </a:r>
            <a:r>
              <a:rPr lang="ru-RU" sz="1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Халезов</a:t>
            </a:r>
            <a:r>
              <a:rPr lang="ru-RU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Алексей</a:t>
            </a:r>
          </a:p>
          <a:p>
            <a:pPr algn="ctr" rtl="0"/>
            <a:r>
              <a:rPr lang="ru-RU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2024 Г.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42425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19F29B-F233-48AF-8261-F33A4E079E3E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503" y="564203"/>
            <a:ext cx="3948620" cy="719847"/>
          </a:xfrm>
        </p:spPr>
        <p:txBody>
          <a:bodyPr rtlCol="0" anchor="ctr"/>
          <a:lstStyle/>
          <a:p>
            <a:pPr algn="ctr" rtl="0"/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Цель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проекта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5E3EA69-4E0E-41BD-8095-A124225A264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378" y="1721797"/>
            <a:ext cx="5787957" cy="1760705"/>
          </a:xfrm>
        </p:spPr>
        <p:txBody>
          <a:bodyPr rtlCol="0" anchor="ctr"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ru-RU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оздать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web-</a:t>
            </a:r>
            <a:r>
              <a:rPr lang="ru-RU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сайт </a:t>
            </a:r>
            <a:r>
              <a:rPr lang="ru-RU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интернет - магазина </a:t>
            </a:r>
            <a:r>
              <a:rPr lang="ru-RU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 продаже цифровой техники, который удовлетворял  бы потребность пользователя в </a:t>
            </a:r>
            <a:r>
              <a:rPr lang="ru-RU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простоте.</a:t>
            </a:r>
            <a:endParaRPr lang="ru-RU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43494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19F29B-F233-48AF-8261-F33A4E079E3E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498" y="450166"/>
            <a:ext cx="5836596" cy="697697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Техническое задание</a:t>
            </a: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5E3EA69-4E0E-41BD-8095-A124225A264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5847" y="1180439"/>
            <a:ext cx="6138152" cy="589995"/>
          </a:xfrm>
        </p:spPr>
        <p:txBody>
          <a:bodyPr rtlCol="0" anchor="ctr">
            <a:noAutofit/>
          </a:bodyPr>
          <a:lstStyle/>
          <a:p>
            <a:pPr lvl="1" algn="ctr">
              <a:buNone/>
            </a:pPr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Приложение должно поддерживать режим</a:t>
            </a:r>
          </a:p>
          <a:p>
            <a:pPr lvl="1" algn="ctr">
              <a:buNone/>
            </a:pPr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пользователя и администратора 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Текст 23"/>
          <p:cNvSpPr>
            <a:spLocks noGrp="1"/>
          </p:cNvSpPr>
          <p:nvPr>
            <p:ph type="body" sz="quarter" idx="24"/>
          </p:nvPr>
        </p:nvSpPr>
        <p:spPr>
          <a:xfrm>
            <a:off x="7295746" y="2324910"/>
            <a:ext cx="3784058" cy="554477"/>
          </a:xfrm>
        </p:spPr>
        <p:txBody>
          <a:bodyPr/>
          <a:lstStyle/>
          <a:p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Просмотр каталога товаров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28" name="Текст 27"/>
          <p:cNvSpPr>
            <a:spLocks noGrp="1"/>
          </p:cNvSpPr>
          <p:nvPr>
            <p:ph type="body" sz="quarter" idx="28"/>
          </p:nvPr>
        </p:nvSpPr>
        <p:spPr>
          <a:xfrm>
            <a:off x="7393022" y="4887073"/>
            <a:ext cx="4182893" cy="1727736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Авторизация</a:t>
            </a:r>
          </a:p>
          <a:p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Просмотр и редактирование категорий и </a:t>
            </a:r>
            <a:endParaRPr lang="ru-RU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каталога </a:t>
            </a:r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товаров</a:t>
            </a:r>
          </a:p>
          <a:p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Просмотр и редактирование заказов пользователя</a:t>
            </a:r>
          </a:p>
          <a:p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28F602C-7F98-4C02-99D4-ED65E00D66A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3</a:t>
            </a:fld>
            <a:endParaRPr lang="ru-RU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xmlns="" id="{35E3EA69-4E0E-41BD-8095-A124225A264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 txBox="1">
            <a:spLocks/>
          </p:cNvSpPr>
          <p:nvPr/>
        </p:nvSpPr>
        <p:spPr>
          <a:xfrm>
            <a:off x="171856" y="1932563"/>
            <a:ext cx="2707532" cy="616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5622586" y="2529189"/>
            <a:ext cx="1260000" cy="1588"/>
          </a:xfrm>
          <a:prstGeom prst="line">
            <a:avLst/>
          </a:prstGeom>
          <a:ln w="25400">
            <a:solidFill>
              <a:schemeClr val="accent1">
                <a:lumMod val="50000"/>
                <a:alpha val="9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xmlns="" id="{35E3EA69-4E0E-41BD-8095-A124225A264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 txBox="1">
            <a:spLocks/>
          </p:cNvSpPr>
          <p:nvPr/>
        </p:nvSpPr>
        <p:spPr>
          <a:xfrm>
            <a:off x="1734764" y="2298972"/>
            <a:ext cx="3232826" cy="460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РЕЖИМ</a:t>
            </a:r>
            <a:r>
              <a:rPr kumimoji="0" lang="ru-RU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АНОНИМА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0" name="Подзаголовок 2">
            <a:extLst>
              <a:ext uri="{FF2B5EF4-FFF2-40B4-BE49-F238E27FC236}">
                <a16:creationId xmlns:a16="http://schemas.microsoft.com/office/drawing/2014/main" xmlns="" id="{35E3EA69-4E0E-41BD-8095-A124225A264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 txBox="1">
            <a:spLocks noGrp="1"/>
          </p:cNvSpPr>
          <p:nvPr>
            <p:ph type="body" sz="quarter" idx="26"/>
          </p:nvPr>
        </p:nvSpPr>
        <p:spPr>
          <a:xfrm>
            <a:off x="1653704" y="3087518"/>
            <a:ext cx="3696510" cy="557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РЕЖИМ</a:t>
            </a:r>
            <a:r>
              <a:rPr kumimoji="0" lang="ru-RU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ПОЛЬЗОВАТЕЛЯ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1" name="Текст 23"/>
          <p:cNvSpPr>
            <a:spLocks noGrp="1"/>
          </p:cNvSpPr>
          <p:nvPr>
            <p:ph type="body" sz="quarter" idx="24"/>
          </p:nvPr>
        </p:nvSpPr>
        <p:spPr>
          <a:xfrm>
            <a:off x="7350869" y="3187430"/>
            <a:ext cx="4653063" cy="1248383"/>
          </a:xfrm>
        </p:spPr>
        <p:txBody>
          <a:bodyPr>
            <a:normAutofit fontScale="70000" lnSpcReduction="20000"/>
          </a:bodyPr>
          <a:lstStyle/>
          <a:p>
            <a:r>
              <a:rPr lang="ru-RU" sz="2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Аутентификация</a:t>
            </a:r>
          </a:p>
          <a:p>
            <a:r>
              <a:rPr lang="ru-RU" sz="2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Авторизация</a:t>
            </a:r>
          </a:p>
          <a:p>
            <a:r>
              <a:rPr lang="ru-RU" sz="2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Просмотр каталога товаров</a:t>
            </a:r>
          </a:p>
          <a:p>
            <a:r>
              <a:rPr lang="ru-RU" sz="2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Формирование заказа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5658255" y="3343071"/>
            <a:ext cx="1260000" cy="1588"/>
          </a:xfrm>
          <a:prstGeom prst="line">
            <a:avLst/>
          </a:prstGeom>
          <a:ln w="25400">
            <a:solidFill>
              <a:schemeClr val="accent1">
                <a:lumMod val="50000"/>
                <a:alpha val="9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одзаголовок 2">
            <a:extLst>
              <a:ext uri="{FF2B5EF4-FFF2-40B4-BE49-F238E27FC236}">
                <a16:creationId xmlns:a16="http://schemas.microsoft.com/office/drawing/2014/main" xmlns="" id="{35E3EA69-4E0E-41BD-8095-A124225A264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 txBox="1">
            <a:spLocks noGrp="1"/>
          </p:cNvSpPr>
          <p:nvPr>
            <p:ph type="body" sz="quarter" idx="26"/>
          </p:nvPr>
        </p:nvSpPr>
        <p:spPr>
          <a:xfrm>
            <a:off x="1621279" y="4844984"/>
            <a:ext cx="3696510" cy="557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РЕЖИМ</a:t>
            </a:r>
            <a:r>
              <a:rPr kumimoji="0" lang="ru-RU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АДМИНИСТРАТОРА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5732835" y="5081082"/>
            <a:ext cx="1260000" cy="0"/>
          </a:xfrm>
          <a:prstGeom prst="line">
            <a:avLst/>
          </a:prstGeom>
          <a:ln w="25400">
            <a:solidFill>
              <a:schemeClr val="accent1">
                <a:lumMod val="50000"/>
                <a:alpha val="9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43494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04" y="403741"/>
            <a:ext cx="7091425" cy="84630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СТЕК </a:t>
            </a:r>
            <a:r>
              <a:rPr lang="ru-RU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ТЕхнологий</a:t>
            </a: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45932" y="1410510"/>
            <a:ext cx="6536987" cy="4941651"/>
          </a:xfrm>
        </p:spPr>
        <p:txBody>
          <a:bodyPr rtlCol="0">
            <a:normAutofit lnSpcReduction="10000"/>
          </a:bodyPr>
          <a:lstStyle/>
          <a:p>
            <a:pPr rtl="0"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v.21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rtl="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Spring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Boot v. 3.0.2 – </a:t>
            </a:r>
            <a:r>
              <a:rPr lang="ru-RU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фраймворк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для создания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-приложений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pPr rtl="0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Spring Web – 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написание контроллеров и обработки запросов</a:t>
            </a:r>
          </a:p>
          <a:p>
            <a:pPr rtl="0"/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Spring Security – 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среда аутентификации, авторизации и 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контроля 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доступа</a:t>
            </a:r>
          </a:p>
          <a:p>
            <a:pPr rtl="0"/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Spring Data JPA – </a:t>
            </a:r>
            <a:r>
              <a:rPr lang="ru-RU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интерфес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репозитория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БД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rtl="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Maven – 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инструмент автоматизации сборки для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проектов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Lombok – 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библиотека сокращения кода в 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классах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rtl="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PostgreSQL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база данных;</a:t>
            </a: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rtl="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программа контейнеризации;</a:t>
            </a: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rtl="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Thymeleaf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серверный 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механизм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– 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шаблонов;</a:t>
            </a:r>
          </a:p>
          <a:p>
            <a:pPr algn="just" rtl="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HTML – 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язык разметки страниц;</a:t>
            </a:r>
          </a:p>
          <a:p>
            <a:pPr algn="just" rtl="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CSS – 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каскадные таблицы стилей, обеспечивающие </a:t>
            </a:r>
            <a:r>
              <a:rPr lang="ru-RU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кастомизацию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компонентов интерфейса;</a:t>
            </a:r>
          </a:p>
          <a:p>
            <a:pPr algn="just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rtl="0">
              <a:buFont typeface="Arial" pitchFamily="34" charset="0"/>
              <a:buChar char="•"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rtl="0">
              <a:buFont typeface="Arial" pitchFamily="34" charset="0"/>
              <a:buChar char="•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rtl="0">
              <a:buFont typeface="Arial" pitchFamily="34" charset="0"/>
              <a:buChar char="•"/>
            </a:pPr>
            <a:endParaRPr lang="en-US" dirty="0" smtClean="0"/>
          </a:p>
          <a:p>
            <a:pPr rtl="0">
              <a:buFont typeface="Arial" pitchFamily="34" charset="0"/>
              <a:buChar char="•"/>
            </a:pPr>
            <a:endParaRPr lang="en-US" dirty="0" smtClean="0"/>
          </a:p>
          <a:p>
            <a:pPr rtl="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82" name="Номер слайда 81">
            <a:extLst>
              <a:ext uri="{FF2B5EF4-FFF2-40B4-BE49-F238E27FC236}">
                <a16:creationId xmlns:a16="http://schemas.microsoft.com/office/drawing/2014/main" xmlns="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93920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165" y="201514"/>
            <a:ext cx="7619967" cy="771252"/>
          </a:xfrm>
        </p:spPr>
        <p:txBody>
          <a:bodyPr rtlCol="0"/>
          <a:lstStyle/>
          <a:p>
            <a:pPr algn="ctr" rtl="0"/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Архитектура проекта</a:t>
            </a: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4A2EB3F-4D60-451F-8F45-7D6654D2F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1327" y="2679657"/>
            <a:ext cx="3287949" cy="3845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ru-RU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Среда разработки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xmlns="" id="{5D1BD041-3428-4D62-934F-F3FF6D36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/>
          </a:p>
        </p:txBody>
      </p:sp>
      <p:pic>
        <p:nvPicPr>
          <p:cNvPr id="1026" name="Picture 2" descr="C:\Users\User\Desktop\Снимок экрана значок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5339" y="3364249"/>
            <a:ext cx="857250" cy="771525"/>
          </a:xfrm>
          <a:prstGeom prst="rect">
            <a:avLst/>
          </a:prstGeom>
          <a:noFill/>
        </p:spPr>
      </p:pic>
      <p:pic>
        <p:nvPicPr>
          <p:cNvPr id="1027" name="Picture 3" descr="C:\Users\User\Desktop\Снимок экрана архитектура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6238" y="924128"/>
            <a:ext cx="2714625" cy="5622587"/>
          </a:xfrm>
          <a:prstGeom prst="rect">
            <a:avLst/>
          </a:prstGeom>
          <a:noFill/>
        </p:spPr>
      </p:pic>
      <p:pic>
        <p:nvPicPr>
          <p:cNvPr id="1028" name="Picture 4" descr="C:\Users\User\Desktop\Снимок экрана архитектура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03431" y="889676"/>
            <a:ext cx="2581275" cy="5686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44941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85" y="174139"/>
            <a:ext cx="5807413" cy="866721"/>
          </a:xfrm>
        </p:spPr>
        <p:txBody>
          <a:bodyPr rtlCol="0" anchor="ctr"/>
          <a:lstStyle/>
          <a:p>
            <a:pPr algn="ctr" rtl="0"/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Диаграмма сущностей</a:t>
            </a: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User\Desktop\Снимок экрана диаграмма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00" y="1177048"/>
            <a:ext cx="5133975" cy="5398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46372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07789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onoline" id="{080CB5C6-FA0A-40B0-8C1A-A4BA88D91EE0}" vid="{DC98E595-77B2-413A-A4EA-B47400BD13C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5DC67E-4FAC-4989-A1C6-9CCFAE724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14FED0-9A95-4A83-8CAA-A3BB5938F8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C4BA2C8-4C3C-4809-AD4F-FED9B4D74B8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Colorful Certificate</Template>
  <TotalTime>0</TotalTime>
  <Words>127</Words>
  <PresentationFormat>Произвольный</PresentationFormat>
  <Paragraphs>61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Одиночная линия</vt:lpstr>
      <vt:lpstr>Интернет – магазин  цифровой техники </vt:lpstr>
      <vt:lpstr>Цель проекта</vt:lpstr>
      <vt:lpstr>Техническое задание</vt:lpstr>
      <vt:lpstr>СТЕК ТЕхнологий</vt:lpstr>
      <vt:lpstr>Архитектура проекта</vt:lpstr>
      <vt:lpstr>Диаграмма сущностей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2021-06-15T17:20:32Z</dcterms:created>
  <dcterms:modified xsi:type="dcterms:W3CDTF">2024-12-16T10:14:52Z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