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2" r:id="rId2"/>
    <p:sldId id="257" r:id="rId3"/>
    <p:sldId id="259" r:id="rId4"/>
    <p:sldId id="275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3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54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12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47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9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7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9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782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4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3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4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76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secom.mos.ru/karta/" TargetMode="External"/><Relationship Id="rId2" Type="http://schemas.openxmlformats.org/officeDocument/2006/relationships/hyperlink" Target="https://mosecom.mos.ru/vozdu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007110" marR="5080" indent="-995044">
              <a:lnSpc>
                <a:spcPct val="100000"/>
              </a:lnSpc>
              <a:spcBef>
                <a:spcPts val="100"/>
              </a:spcBef>
            </a:pPr>
            <a:r>
              <a:rPr lang="ru-RU" sz="6000" spc="-25" dirty="0"/>
              <a:t>Состояние </a:t>
            </a:r>
            <a:r>
              <a:rPr lang="ru-RU" sz="6000" spc="-105" dirty="0"/>
              <a:t>воздушной  </a:t>
            </a:r>
            <a:r>
              <a:rPr lang="ru-RU" sz="6000" spc="-75" dirty="0"/>
              <a:t>среды </a:t>
            </a:r>
            <a:r>
              <a:rPr lang="ru-RU" sz="6000" spc="-105" dirty="0"/>
              <a:t>в</a:t>
            </a:r>
            <a:r>
              <a:rPr lang="ru-RU" sz="6000" spc="45" dirty="0"/>
              <a:t> </a:t>
            </a:r>
            <a:r>
              <a:rPr lang="ru-RU" sz="6000" spc="-5" dirty="0"/>
              <a:t>Москве</a:t>
            </a:r>
            <a:endParaRPr lang="ru-RU" sz="6000" spc="-5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ru-RU" sz="8000" spc="-15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Автор:</a:t>
            </a:r>
            <a:r>
              <a:rPr lang="en-US" sz="8000" spc="-15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80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Сергей </a:t>
            </a:r>
            <a:r>
              <a:rPr lang="ru-RU" sz="8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Мирзоян</a:t>
            </a:r>
            <a:br>
              <a:rPr lang="ru-RU" sz="8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8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гр. ИУ7-65б</a:t>
            </a:r>
            <a:endParaRPr lang="ru-RU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43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600200" y="228600"/>
            <a:ext cx="967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Негативное </a:t>
            </a:r>
            <a:r>
              <a:rPr lang="ru-RU" sz="2400" dirty="0"/>
              <a:t>влияние углекислого газа на организм человека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81000" y="91886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dirty="0"/>
              <a:t>При любых заболеваниях желудочно-кишечного тракта, в том числе хронических.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приводит </a:t>
            </a:r>
            <a:r>
              <a:rPr lang="ru-RU" dirty="0"/>
              <a:t>к обострению имеющихся воспалительных процессов, образованию или углублению язвочек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/>
              <a:t>Детям</a:t>
            </a:r>
            <a:r>
              <a:rPr lang="ru-RU" dirty="0"/>
              <a:t> </a:t>
            </a:r>
            <a:r>
              <a:rPr lang="ru-RU" dirty="0" smtClean="0"/>
              <a:t>может привести </a:t>
            </a:r>
            <a:r>
              <a:rPr lang="ru-RU" dirty="0"/>
              <a:t>к нарушению обмена веществ в организме и в будущем стать причиной высокой хрупкости костей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/>
              <a:t>Диоксид углерода может вызвать аллергическую реакцию у человека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наличии лишнего веса нельзя употреблять такие продукты, так как полнота, это следствие нарушения обмена веществ. </a:t>
            </a:r>
            <a:r>
              <a:rPr lang="ru-RU" dirty="0"/>
              <a:t>А употребление продуктов с высоким содержанием CO2 приведет только к усугублению ситуации.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57400" y="1438192"/>
            <a:ext cx="807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 smtClean="0">
                <a:latin typeface="Calibri"/>
                <a:cs typeface="Calibri"/>
              </a:rPr>
              <a:t>Выбросы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lang="ru-RU" sz="2400" spc="-5" dirty="0" smtClean="0">
                <a:latin typeface="Calibri"/>
                <a:cs typeface="Calibri"/>
              </a:rPr>
              <a:t>от обеспечения электроэнергией, газом и паром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0" y="2319296"/>
            <a:ext cx="34277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/>
              <a:t>31798 тонн 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607" y="2130044"/>
            <a:ext cx="270637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Показатель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 </a:t>
            </a:r>
            <a:r>
              <a:rPr sz="1800" spc="-5" dirty="0">
                <a:latin typeface="Calibri"/>
                <a:cs typeface="Calibri"/>
              </a:rPr>
              <a:t>2017-ый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год: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200400"/>
            <a:ext cx="5181600" cy="14831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3200" spc="-5" dirty="0">
                <a:latin typeface="Calibri"/>
                <a:cs typeface="Calibri"/>
              </a:rPr>
              <a:t>За </a:t>
            </a:r>
            <a:r>
              <a:rPr sz="3200" dirty="0">
                <a:latin typeface="Calibri"/>
                <a:cs typeface="Calibri"/>
              </a:rPr>
              <a:t>6 </a:t>
            </a:r>
            <a:r>
              <a:rPr sz="3200" spc="-5" dirty="0">
                <a:latin typeface="Calibri"/>
                <a:cs typeface="Calibri"/>
              </a:rPr>
              <a:t>лет объем </a:t>
            </a:r>
            <a:r>
              <a:rPr sz="3200" dirty="0">
                <a:latin typeface="Calibri"/>
                <a:cs typeface="Calibri"/>
              </a:rPr>
              <a:t>выбросов </a:t>
            </a:r>
            <a:r>
              <a:rPr sz="3200" spc="-5" dirty="0">
                <a:latin typeface="Calibri"/>
                <a:cs typeface="Calibri"/>
              </a:rPr>
              <a:t>парниковых  газов </a:t>
            </a:r>
            <a:r>
              <a:rPr sz="3200" spc="-5" dirty="0" err="1">
                <a:latin typeface="Calibri"/>
                <a:cs typeface="Calibri"/>
              </a:rPr>
              <a:t>снизился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 err="1" smtClean="0">
                <a:latin typeface="Calibri"/>
                <a:cs typeface="Calibri"/>
              </a:rPr>
              <a:t>на</a:t>
            </a:r>
            <a:r>
              <a:rPr lang="ru-RU" sz="3200" dirty="0" smtClean="0">
                <a:latin typeface="Calibri"/>
                <a:cs typeface="Calibri"/>
              </a:rPr>
              <a:t> 18%</a:t>
            </a:r>
            <a:endParaRPr sz="2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55232" y="332740"/>
            <a:ext cx="8222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ru-RU" sz="2800" spc="-5" dirty="0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Принимаем</a:t>
            </a:r>
            <a:r>
              <a:rPr lang="ru-RU" sz="2800" spc="-5" dirty="0" smtClean="0">
                <a:solidFill>
                  <a:schemeClr val="tx1"/>
                </a:solidFill>
                <a:latin typeface="Calibri"/>
                <a:cs typeface="Calibri"/>
              </a:rPr>
              <a:t>ые </a:t>
            </a:r>
            <a:r>
              <a:rPr lang="ru-RU" sz="2800" spc="-25" dirty="0" smtClean="0">
                <a:solidFill>
                  <a:schemeClr val="tx1"/>
                </a:solidFill>
                <a:latin typeface="Calibri"/>
                <a:cs typeface="Calibri"/>
              </a:rPr>
              <a:t>городом </a:t>
            </a:r>
            <a:r>
              <a:rPr lang="ru-RU" sz="2800" spc="-5" dirty="0" smtClean="0">
                <a:solidFill>
                  <a:schemeClr val="tx1"/>
                </a:solidFill>
                <a:latin typeface="Calibri"/>
                <a:cs typeface="Calibri"/>
              </a:rPr>
              <a:t>меры </a:t>
            </a:r>
            <a:r>
              <a:rPr lang="ru-RU" sz="2800" dirty="0" smtClean="0">
                <a:solidFill>
                  <a:schemeClr val="tx1"/>
                </a:solidFill>
                <a:latin typeface="Calibri"/>
                <a:cs typeface="Calibri"/>
              </a:rPr>
              <a:t>по </a:t>
            </a:r>
            <a:r>
              <a:rPr lang="ru-RU" sz="2800" spc="-10" dirty="0" smtClean="0">
                <a:solidFill>
                  <a:schemeClr val="tx1"/>
                </a:solidFill>
                <a:latin typeface="Calibri"/>
                <a:cs typeface="Calibri"/>
              </a:rPr>
              <a:t>снижению </a:t>
            </a:r>
            <a:r>
              <a:rPr lang="ru-RU" sz="2800" spc="-5" dirty="0" smtClean="0">
                <a:solidFill>
                  <a:schemeClr val="tx1"/>
                </a:solidFill>
                <a:latin typeface="Calibri"/>
                <a:cs typeface="Calibri"/>
              </a:rPr>
              <a:t>выбросов</a:t>
            </a:r>
            <a:endParaRPr lang="ru-RU"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2118287"/>
            <a:ext cx="2590800" cy="59311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sz="1800" dirty="0" err="1" smtClean="0">
                <a:latin typeface="Calibri"/>
                <a:cs typeface="Calibri"/>
              </a:rPr>
              <a:t>Ограничен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10" dirty="0" err="1" smtClean="0">
                <a:latin typeface="Calibri"/>
                <a:cs typeface="Calibri"/>
              </a:rPr>
              <a:t>въезд</a:t>
            </a:r>
            <a:endParaRPr lang="ru-RU" spc="-10" dirty="0">
              <a:latin typeface="Calibri"/>
              <a:cs typeface="Calibri"/>
            </a:endParaRP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sz="1800" spc="-5" dirty="0" err="1" smtClean="0">
                <a:latin typeface="Calibri"/>
                <a:cs typeface="Calibri"/>
              </a:rPr>
              <a:t>грузовых</a:t>
            </a:r>
            <a:r>
              <a:rPr sz="1800" spc="-6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автомобилей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4149686"/>
            <a:ext cx="2590800" cy="58092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alibri"/>
                <a:cs typeface="Calibri"/>
              </a:rPr>
              <a:t>Системы локального мониторинга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6000" y="2164527"/>
            <a:ext cx="3187700" cy="256608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20129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Реконструкция </a:t>
            </a:r>
            <a:r>
              <a:rPr sz="1800" dirty="0">
                <a:latin typeface="Calibri"/>
                <a:cs typeface="Calibri"/>
              </a:rPr>
              <a:t>и </a:t>
            </a:r>
            <a:r>
              <a:rPr sz="1800" spc="-5" dirty="0" err="1">
                <a:latin typeface="Calibri"/>
                <a:cs typeface="Calibri"/>
              </a:rPr>
              <a:t>обновление</a:t>
            </a:r>
            <a:r>
              <a:rPr sz="1800" spc="-5" dirty="0">
                <a:latin typeface="Calibri"/>
                <a:cs typeface="Calibri"/>
              </a:rPr>
              <a:t>  </a:t>
            </a:r>
            <a:r>
              <a:rPr sz="1800" spc="-10" dirty="0" err="1" smtClean="0">
                <a:latin typeface="Calibri"/>
                <a:cs typeface="Calibri"/>
              </a:rPr>
              <a:t>дорожно</a:t>
            </a:r>
            <a:r>
              <a:rPr lang="ru-RU" sz="1800" spc="-10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й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сети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Calibri"/>
              <a:cs typeface="Calibri"/>
            </a:endParaRPr>
          </a:p>
          <a:p>
            <a:pPr marL="242570" marR="5080" indent="-230504">
              <a:lnSpc>
                <a:spcPts val="2110"/>
              </a:lnSpc>
            </a:pPr>
            <a:r>
              <a:rPr sz="1800" spc="-5" dirty="0">
                <a:latin typeface="Calibri"/>
                <a:cs typeface="Calibri"/>
              </a:rPr>
              <a:t>Обновление </a:t>
            </a:r>
            <a:r>
              <a:rPr sz="1800" dirty="0">
                <a:latin typeface="Calibri"/>
                <a:cs typeface="Calibri"/>
              </a:rPr>
              <a:t>транспорта </a:t>
            </a:r>
            <a:r>
              <a:rPr sz="1800" dirty="0" err="1">
                <a:latin typeface="Calibri"/>
                <a:cs typeface="Calibri"/>
              </a:rPr>
              <a:t>на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4-ый </a:t>
            </a:r>
            <a:endParaRPr lang="ru-RU" sz="1800" spc="-5" dirty="0" smtClean="0">
              <a:latin typeface="Calibri"/>
              <a:cs typeface="Calibri"/>
            </a:endParaRPr>
          </a:p>
          <a:p>
            <a:pPr marL="242570" marR="5080" indent="-230504">
              <a:lnSpc>
                <a:spcPts val="2110"/>
              </a:lnSpc>
            </a:pP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и </a:t>
            </a:r>
            <a:r>
              <a:rPr sz="1800" spc="-5" dirty="0">
                <a:latin typeface="Calibri"/>
                <a:cs typeface="Calibri"/>
              </a:rPr>
              <a:t>5-ый </a:t>
            </a:r>
            <a:r>
              <a:rPr sz="1800" spc="-5" dirty="0" err="1">
                <a:latin typeface="Calibri"/>
                <a:cs typeface="Calibri"/>
              </a:rPr>
              <a:t>экологический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 err="1" smtClean="0">
                <a:latin typeface="Calibri"/>
                <a:cs typeface="Calibri"/>
              </a:rPr>
              <a:t>класс</a:t>
            </a:r>
            <a:endParaRPr lang="ru-RU" dirty="0">
              <a:latin typeface="Calibri"/>
              <a:cs typeface="Calibri"/>
            </a:endParaRPr>
          </a:p>
          <a:p>
            <a:pPr marL="242570" marR="5080" indent="-230504">
              <a:lnSpc>
                <a:spcPts val="2110"/>
              </a:lnSpc>
            </a:pPr>
            <a:endParaRPr lang="ru-RU" sz="1800" spc="-5" dirty="0">
              <a:latin typeface="Calibri"/>
              <a:cs typeface="Calibri"/>
            </a:endParaRPr>
          </a:p>
          <a:p>
            <a:pPr marL="242570" marR="5080" indent="-230504">
              <a:lnSpc>
                <a:spcPts val="2110"/>
              </a:lnSpc>
            </a:pPr>
            <a:r>
              <a:rPr sz="1800" spc="-5" dirty="0" err="1" smtClean="0">
                <a:latin typeface="Calibri"/>
                <a:cs typeface="Calibri"/>
              </a:rPr>
              <a:t>Начато</a:t>
            </a: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производство  </a:t>
            </a:r>
            <a:r>
              <a:rPr sz="1800" dirty="0" err="1">
                <a:latin typeface="Calibri"/>
                <a:cs typeface="Calibri"/>
              </a:rPr>
              <a:t>бензина</a:t>
            </a:r>
            <a:r>
              <a:rPr sz="1800" spc="-10" dirty="0">
                <a:latin typeface="Calibri"/>
                <a:cs typeface="Calibri"/>
              </a:rPr>
              <a:t> </a:t>
            </a:r>
            <a:endParaRPr lang="ru-RU" sz="1800" spc="-10" dirty="0" smtClean="0">
              <a:latin typeface="Calibri"/>
              <a:cs typeface="Calibri"/>
            </a:endParaRPr>
          </a:p>
          <a:p>
            <a:pPr marL="242570" marR="5080" indent="-230504">
              <a:lnSpc>
                <a:spcPts val="2110"/>
              </a:lnSpc>
            </a:pPr>
            <a:r>
              <a:rPr sz="1800" spc="-5" dirty="0" smtClean="0">
                <a:latin typeface="Calibri"/>
                <a:cs typeface="Calibri"/>
              </a:rPr>
              <a:t>Евро-5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29600" y="1789905"/>
            <a:ext cx="3200043" cy="951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Разрабатываются </a:t>
            </a: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программы модернизации </a:t>
            </a: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старых производств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29600" y="2971800"/>
            <a:ext cx="2679644" cy="951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Разрабатываются </a:t>
            </a: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Программы перехода </a:t>
            </a: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к чистой энергии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229600" y="4038600"/>
            <a:ext cx="3828484" cy="656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В городе устанавливаются</a:t>
            </a:r>
          </a:p>
          <a:p>
            <a:pPr marL="12700" marR="5080" indent="281305">
              <a:lnSpc>
                <a:spcPts val="2090"/>
              </a:lnSpc>
              <a:spcBef>
                <a:spcPts val="225"/>
              </a:spcBef>
            </a:pPr>
            <a:r>
              <a:rPr lang="ru-RU" dirty="0" smtClean="0">
                <a:latin typeface="Calibri"/>
                <a:cs typeface="Calibri"/>
              </a:rPr>
              <a:t>станции для </a:t>
            </a:r>
            <a:r>
              <a:rPr lang="ru-RU" dirty="0" err="1" smtClean="0">
                <a:latin typeface="Calibri"/>
                <a:cs typeface="Calibri"/>
              </a:rPr>
              <a:t>электроавтомобилей</a:t>
            </a:r>
            <a:endParaRPr lang="ru-RU" dirty="0" smtClean="0">
              <a:latin typeface="Calibri"/>
              <a:cs typeface="Calibri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4629" y="3447570"/>
            <a:ext cx="3601371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1200" marR="473075" indent="-388620">
              <a:lnSpc>
                <a:spcPts val="2110"/>
              </a:lnSpc>
              <a:spcBef>
                <a:spcPts val="210"/>
              </a:spcBef>
            </a:pPr>
            <a:r>
              <a:rPr lang="ru-RU" spc="-10" dirty="0">
                <a:latin typeface="Calibri"/>
                <a:cs typeface="Calibri"/>
              </a:rPr>
              <a:t>Введена </a:t>
            </a:r>
            <a:r>
              <a:rPr lang="ru-RU" spc="-5" dirty="0">
                <a:latin typeface="Calibri"/>
                <a:cs typeface="Calibri"/>
              </a:rPr>
              <a:t>плата</a:t>
            </a:r>
            <a:r>
              <a:rPr lang="ru-RU" spc="-55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за </a:t>
            </a:r>
            <a:r>
              <a:rPr lang="ru-RU" spc="-5" dirty="0">
                <a:latin typeface="Calibri"/>
                <a:cs typeface="Calibri"/>
              </a:rPr>
              <a:t>парковку</a:t>
            </a:r>
            <a:endParaRPr lang="ru-R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1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14146"/>
            <a:ext cx="176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6410" algn="l"/>
              </a:tabLst>
            </a:pPr>
            <a:r>
              <a:rPr sz="2800" spc="-20" dirty="0" err="1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Вывод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1828800"/>
            <a:ext cx="7162800" cy="3203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235">
              <a:lnSpc>
                <a:spcPct val="100000"/>
              </a:lnSpc>
              <a:spcBef>
                <a:spcPts val="100"/>
              </a:spcBef>
            </a:pPr>
            <a:r>
              <a:rPr lang="ru-RU" sz="2000" dirty="0" smtClean="0">
                <a:latin typeface="Calibri"/>
                <a:cs typeface="Calibri"/>
              </a:rPr>
              <a:t>По моему мнению для снижения вредных выбросов в Москве следует предпринять следующие меры:</a:t>
            </a:r>
          </a:p>
          <a:p>
            <a:pPr marL="12700" marR="229235">
              <a:lnSpc>
                <a:spcPct val="100000"/>
              </a:lnSpc>
              <a:spcBef>
                <a:spcPts val="100"/>
              </a:spcBef>
            </a:pPr>
            <a:endParaRPr lang="ru-RU" sz="2000" dirty="0">
              <a:latin typeface="Calibri"/>
              <a:cs typeface="Calibri"/>
            </a:endParaRPr>
          </a:p>
          <a:p>
            <a:pPr marL="298450" marR="22923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Calibri"/>
                <a:cs typeface="Calibri"/>
              </a:rPr>
              <a:t>Переход производства на чистую электроэнергию </a:t>
            </a:r>
            <a:br>
              <a:rPr lang="ru-RU" sz="1800" dirty="0" smtClean="0">
                <a:latin typeface="Calibri"/>
                <a:cs typeface="Calibri"/>
              </a:rPr>
            </a:br>
            <a:r>
              <a:rPr lang="ru-RU" sz="1800" dirty="0" smtClean="0">
                <a:latin typeface="Calibri"/>
                <a:cs typeface="Calibri"/>
              </a:rPr>
              <a:t>(ВЭС, АЭС, СЭС)</a:t>
            </a:r>
            <a:br>
              <a:rPr lang="ru-RU" sz="1800" dirty="0" smtClean="0">
                <a:latin typeface="Calibri"/>
                <a:cs typeface="Calibri"/>
              </a:rPr>
            </a:br>
            <a:endParaRPr lang="ru-RU" sz="1800" dirty="0" smtClean="0">
              <a:latin typeface="Calibri"/>
              <a:cs typeface="Calibri"/>
            </a:endParaRPr>
          </a:p>
          <a:p>
            <a:pPr marL="298450" marR="22923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/>
                <a:cs typeface="Calibri"/>
              </a:rPr>
              <a:t>Переход на экологически чистые транспортные средства (электромобили, газовые оборудования, водородные ДВС)</a:t>
            </a:r>
            <a:br>
              <a:rPr lang="ru-RU" dirty="0" smtClean="0">
                <a:latin typeface="Calibri"/>
                <a:cs typeface="Calibri"/>
              </a:rPr>
            </a:br>
            <a:endParaRPr lang="ru-RU" dirty="0" smtClean="0">
              <a:latin typeface="Calibri"/>
              <a:cs typeface="Calibri"/>
            </a:endParaRPr>
          </a:p>
          <a:p>
            <a:pPr marL="298450" marR="22923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/>
                <a:cs typeface="Calibri"/>
              </a:rPr>
              <a:t>Перенос производства за черту города с соответствующей модернизацией (фильтры, технологии, перепроизводство отходов)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43483"/>
            <a:ext cx="176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6410" algn="l"/>
              </a:tabLst>
            </a:pPr>
            <a:r>
              <a:rPr sz="2800" spc="-5" dirty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Источники	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95" y="895603"/>
            <a:ext cx="10205720" cy="4537011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https://mosecom.mos.ru/vozdux/</a:t>
            </a:r>
            <a:endParaRPr lang="en-US" sz="1800" spc="-5" dirty="0" smtClean="0">
              <a:solidFill>
                <a:schemeClr val="bg2">
                  <a:lumMod val="60000"/>
                  <a:lumOff val="40000"/>
                </a:schemeClr>
              </a:solidFill>
              <a:uFill>
                <a:solidFill>
                  <a:srgbClr val="0563C1"/>
                </a:solidFill>
              </a:uFill>
              <a:latin typeface="Arial"/>
              <a:cs typeface="Arial"/>
            </a:endParaRPr>
          </a:p>
          <a:p>
            <a:pPr marL="298450" indent="-285750">
              <a:spcBef>
                <a:spcPts val="1225"/>
              </a:spcBef>
              <a:buClr>
                <a:srgbClr val="000000"/>
              </a:buClr>
              <a:buFontTx/>
              <a:buChar char="•"/>
              <a:tabLst>
                <a:tab pos="297815" algn="l"/>
                <a:tab pos="298450" algn="l"/>
              </a:tabLst>
            </a:pPr>
            <a:r>
              <a:rPr lang="en-US" spc="-5" dirty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</a:t>
            </a:r>
            <a:r>
              <a:rPr lang="en-US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mosecom.mos.ru/karta/</a:t>
            </a:r>
            <a:endParaRPr lang="en-US" spc="-5" dirty="0">
              <a:solidFill>
                <a:schemeClr val="bg2">
                  <a:lumMod val="60000"/>
                  <a:lumOff val="40000"/>
                </a:schemeClr>
              </a:solidFill>
              <a:uFill>
                <a:solidFill>
                  <a:srgbClr val="0563C1"/>
                </a:solidFill>
              </a:u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://</a:t>
            </a: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data.mos.ru/opendata/7704221753-parametry-zagryazneniya-atmosfernogo-vozduha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297815" marR="391795" indent="-285750">
              <a:lnSpc>
                <a:spcPct val="1478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https://data.mos.ru/opendata/7704221753-dinamika-obema-vybrosov-zagryaznyayushchih-  </a:t>
            </a:r>
            <a:r>
              <a:rPr sz="1800" spc="-5" dirty="0" err="1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veshchestv</a:t>
            </a: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-v-</a:t>
            </a:r>
            <a:r>
              <a:rPr sz="1800" spc="-5" dirty="0" err="1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atmosferniy</a:t>
            </a: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-</a:t>
            </a:r>
            <a:r>
              <a:rPr sz="1800" spc="-5" dirty="0" err="1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vozduh-ot-avtomobilnogo-transporta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297815" marR="69215" indent="-285750">
              <a:lnSpc>
                <a:spcPts val="329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https://data.mos.ru/opendata/7704221753-vybrosy-v-atmosferu-zagryaznyayushchih-veshchestv-  </a:t>
            </a:r>
            <a:r>
              <a:rPr sz="1800" spc="-5" dirty="0" err="1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othodyashchih-ot-statsionarnyh-istochnikov-zagryazneniy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://data.mos.ru/opendata/7704221753-vybrosy-naibolee-rasprostranennyh-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1800" spc="-5" dirty="0" err="1">
                <a:solidFill>
                  <a:schemeClr val="bg2">
                    <a:lumMod val="60000"/>
                    <a:lumOff val="40000"/>
                  </a:schemeClr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zagryaznyayushchih-atmosferu-veshchestv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endParaRPr lang="ru-RU" sz="1800" spc="-5" dirty="0" smtClean="0">
              <a:solidFill>
                <a:schemeClr val="bg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https://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data.mos.ru/opendata/7704221753-dinamika-obema-vybrosov-zagryaznyayushchih-veshchestv-v-atmosferniy-vozduh-ot-avtomobilnogo-transporta/row/929761661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232" y="332740"/>
            <a:ext cx="176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6410" algn="l"/>
              </a:tabLst>
            </a:pPr>
            <a:r>
              <a:rPr sz="2800" spc="-15" dirty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Введение	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95" y="1434084"/>
            <a:ext cx="6535005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Москва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 err="1" smtClean="0">
                <a:latin typeface="Calibri"/>
                <a:cs typeface="Calibri"/>
              </a:rPr>
              <a:t>столица</a:t>
            </a: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lang="ru-RU" sz="2000" spc="-15" dirty="0" smtClean="0">
                <a:latin typeface="Calibri"/>
                <a:cs typeface="Calibri"/>
              </a:rPr>
              <a:t>Российской федерации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spc="-15" dirty="0" smtClean="0">
                <a:latin typeface="Calibri"/>
                <a:cs typeface="Calibri"/>
              </a:rPr>
              <a:t>Расположена на Восточно-Европейской (Русской) равнине.</a:t>
            </a:r>
            <a:br>
              <a:rPr lang="ru-RU" sz="2000" spc="-15" dirty="0" smtClean="0">
                <a:latin typeface="Calibri"/>
                <a:cs typeface="Calibri"/>
              </a:rPr>
            </a:br>
            <a:r>
              <a:rPr lang="ru-RU" sz="2000" spc="-15" dirty="0" smtClean="0">
                <a:latin typeface="Calibri"/>
                <a:cs typeface="Calibri"/>
              </a:rPr>
              <a:t>Климат 	</a:t>
            </a:r>
            <a:r>
              <a:rPr lang="ru-RU" sz="2000" spc="-15" dirty="0">
                <a:latin typeface="Calibri"/>
                <a:cs typeface="Calibri"/>
              </a:rPr>
              <a:t>- умеренно </a:t>
            </a:r>
            <a:r>
              <a:rPr lang="ru-RU" sz="2000" spc="-15" dirty="0" smtClean="0">
                <a:latin typeface="Calibri"/>
                <a:cs typeface="Calibri"/>
              </a:rPr>
              <a:t>континентальный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spc="-15" dirty="0" smtClean="0">
                <a:latin typeface="Calibri"/>
                <a:cs typeface="Calibri"/>
              </a:rPr>
              <a:t>Москва – один из самых больших мегаполисов в мире, население составляет</a:t>
            </a:r>
            <a:r>
              <a:rPr lang="ru-RU" sz="2000" spc="-15" dirty="0" smtClean="0">
                <a:latin typeface="Calibri"/>
                <a:cs typeface="Calibri"/>
              </a:rPr>
              <a:t> </a:t>
            </a:r>
            <a:r>
              <a:rPr lang="ru-RU" sz="2000" spc="-15" dirty="0">
                <a:latin typeface="Calibri"/>
                <a:cs typeface="Calibri"/>
              </a:rPr>
              <a:t>12 692 </a:t>
            </a:r>
            <a:r>
              <a:rPr lang="ru-RU" sz="2000" spc="-15" dirty="0" smtClean="0">
                <a:latin typeface="Calibri"/>
                <a:cs typeface="Calibri"/>
              </a:rPr>
              <a:t>466 человек (на 2020 г.)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74" name="Picture 2" descr="https://mosecom.mos.ru/wp-content/themes/moseco/img/inter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38999"/>
            <a:ext cx="4100466" cy="48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32" y="332740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-5" dirty="0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Источники </a:t>
            </a:r>
            <a:r>
              <a:rPr sz="2800" spc="-5" dirty="0" err="1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з</a:t>
            </a:r>
            <a:r>
              <a:rPr sz="2800" spc="-5" dirty="0" err="1" smtClean="0">
                <a:solidFill>
                  <a:schemeClr val="tx1"/>
                </a:solidFill>
                <a:latin typeface="Calibri"/>
                <a:cs typeface="Calibri"/>
              </a:rPr>
              <a:t>агрязнения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79" y="1208879"/>
            <a:ext cx="11597640" cy="476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274" y="6232652"/>
            <a:ext cx="982027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06675" marR="5080" indent="-259461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Выбросы </a:t>
            </a:r>
            <a:r>
              <a:rPr sz="1800" dirty="0">
                <a:latin typeface="Calibri"/>
                <a:cs typeface="Calibri"/>
              </a:rPr>
              <a:t>в </a:t>
            </a:r>
            <a:r>
              <a:rPr sz="1800" spc="-5" dirty="0">
                <a:latin typeface="Calibri"/>
                <a:cs typeface="Calibri"/>
              </a:rPr>
              <a:t>атмосферу загрязняющих веществ, </a:t>
            </a:r>
            <a:r>
              <a:rPr sz="1800" spc="-15" dirty="0">
                <a:latin typeface="Calibri"/>
                <a:cs typeface="Calibri"/>
              </a:rPr>
              <a:t>отходящих </a:t>
            </a:r>
            <a:r>
              <a:rPr sz="1800" spc="-10" dirty="0">
                <a:latin typeface="Calibri"/>
                <a:cs typeface="Calibri"/>
              </a:rPr>
              <a:t>от </a:t>
            </a:r>
            <a:r>
              <a:rPr sz="1800" dirty="0">
                <a:latin typeface="Calibri"/>
                <a:cs typeface="Calibri"/>
              </a:rPr>
              <a:t>стационарных </a:t>
            </a:r>
            <a:r>
              <a:rPr sz="1800" spc="-5" dirty="0">
                <a:latin typeface="Calibri"/>
                <a:cs typeface="Calibri"/>
              </a:rPr>
              <a:t>источников загрязнения,  </a:t>
            </a:r>
            <a:r>
              <a:rPr sz="1800" dirty="0">
                <a:latin typeface="Calibri"/>
                <a:cs typeface="Calibri"/>
              </a:rPr>
              <a:t>по </a:t>
            </a:r>
            <a:r>
              <a:rPr sz="1800" spc="-5" dirty="0">
                <a:latin typeface="Calibri"/>
                <a:cs typeface="Calibri"/>
              </a:rPr>
              <a:t>видам экономической </a:t>
            </a:r>
            <a:r>
              <a:rPr sz="1800" spc="-10" dirty="0">
                <a:latin typeface="Calibri"/>
                <a:cs typeface="Calibri"/>
              </a:rPr>
              <a:t>деятельности, </a:t>
            </a:r>
            <a:r>
              <a:rPr sz="1800" dirty="0">
                <a:latin typeface="Calibri"/>
                <a:cs typeface="Calibri"/>
              </a:rPr>
              <a:t>2017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г.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0"/>
            <a:ext cx="12192000" cy="617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6172200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Синими маркерами обозначены ТЭС, которые в качестве топлива </a:t>
            </a:r>
          </a:p>
          <a:p>
            <a:pPr algn="ctr"/>
            <a:r>
              <a:rPr lang="ru-RU" dirty="0" smtClean="0"/>
              <a:t>используют углеводороды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07380" y="2057400"/>
            <a:ext cx="8585735" cy="255005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82595" marR="5080" indent="-2969895">
              <a:lnSpc>
                <a:spcPts val="2090"/>
              </a:lnSpc>
              <a:spcBef>
                <a:spcPts val="225"/>
              </a:spcBef>
            </a:pPr>
            <a:r>
              <a:rPr lang="ru-RU" spc="-5" dirty="0">
                <a:latin typeface="Calibri"/>
                <a:cs typeface="Calibri"/>
              </a:rPr>
              <a:t>На данном графике можно наблюдать </a:t>
            </a:r>
            <a:endParaRPr lang="ru-RU" spc="-5" dirty="0" smtClean="0">
              <a:latin typeface="Calibri"/>
              <a:cs typeface="Calibri"/>
            </a:endParaRPr>
          </a:p>
          <a:p>
            <a:pPr marL="2982595" marR="5080" indent="-2969895">
              <a:lnSpc>
                <a:spcPts val="2090"/>
              </a:lnSpc>
              <a:spcBef>
                <a:spcPts val="225"/>
              </a:spcBef>
            </a:pPr>
            <a:r>
              <a:rPr lang="ru-RU" spc="-5" dirty="0" smtClean="0">
                <a:latin typeface="Calibri"/>
                <a:cs typeface="Calibri"/>
              </a:rPr>
              <a:t>динамику </a:t>
            </a:r>
            <a:r>
              <a:rPr lang="ru-RU" spc="-5" dirty="0">
                <a:latin typeface="Calibri"/>
                <a:cs typeface="Calibri"/>
              </a:rPr>
              <a:t>выбросов по </a:t>
            </a:r>
            <a:r>
              <a:rPr lang="ru-RU" spc="-5" dirty="0" smtClean="0">
                <a:latin typeface="Calibri"/>
                <a:cs typeface="Calibri"/>
              </a:rPr>
              <a:t>видам</a:t>
            </a:r>
          </a:p>
          <a:p>
            <a:r>
              <a:rPr lang="ru-RU" spc="-5" dirty="0" smtClean="0">
                <a:latin typeface="Calibri"/>
                <a:cs typeface="Calibri"/>
              </a:rPr>
              <a:t> экономической деятельности</a:t>
            </a:r>
            <a:r>
              <a:rPr lang="ru-RU" spc="-5" dirty="0">
                <a:latin typeface="Calibri"/>
                <a:cs typeface="Calibri"/>
              </a:rPr>
              <a:t>.</a:t>
            </a:r>
            <a:endParaRPr lang="ru-RU" spc="-5" dirty="0" smtClean="0">
              <a:latin typeface="Calibri"/>
              <a:cs typeface="Calibri"/>
            </a:endParaRPr>
          </a:p>
          <a:p>
            <a:r>
              <a:rPr lang="ru-RU" spc="-5" dirty="0" smtClean="0">
                <a:latin typeface="Calibri"/>
                <a:cs typeface="Calibri"/>
              </a:rPr>
              <a:t>Среди </a:t>
            </a:r>
            <a:r>
              <a:rPr lang="ru-RU" spc="-5" dirty="0">
                <a:latin typeface="Calibri"/>
                <a:cs typeface="Calibri"/>
              </a:rPr>
              <a:t>них лидируют: </a:t>
            </a:r>
          </a:p>
          <a:p>
            <a:pPr marL="342900" indent="-342900">
              <a:buFont typeface="+mj-lt"/>
              <a:buAutoNum type="arabicPeriod"/>
            </a:pPr>
            <a:r>
              <a:rPr lang="ru-RU" spc="-5" dirty="0">
                <a:latin typeface="Calibri"/>
                <a:cs typeface="Calibri"/>
              </a:rPr>
              <a:t>обрабатывающее производство, </a:t>
            </a:r>
          </a:p>
          <a:p>
            <a:pPr marL="342900" indent="-342900">
              <a:buFont typeface="+mj-lt"/>
              <a:buAutoNum type="arabicPeriod"/>
            </a:pPr>
            <a:r>
              <a:rPr lang="ru-RU" spc="-5" dirty="0">
                <a:latin typeface="Calibri"/>
                <a:cs typeface="Calibri"/>
              </a:rPr>
              <a:t>производство </a:t>
            </a:r>
            <a:r>
              <a:rPr lang="ru-RU" spc="-5" dirty="0" smtClean="0">
                <a:latin typeface="Calibri"/>
                <a:cs typeface="Calibri"/>
              </a:rPr>
              <a:t>нефтепродуктов </a:t>
            </a:r>
            <a:endParaRPr lang="ru-RU" spc="-5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pc="-5" dirty="0">
                <a:latin typeface="Calibri"/>
                <a:cs typeface="Calibri"/>
              </a:rPr>
              <a:t>транспорт.</a:t>
            </a:r>
          </a:p>
          <a:p>
            <a:endParaRPr lang="ru-RU" dirty="0"/>
          </a:p>
          <a:p>
            <a:pPr marL="2982595" marR="5080" indent="-2969895">
              <a:lnSpc>
                <a:spcPts val="2090"/>
              </a:lnSpc>
              <a:spcBef>
                <a:spcPts val="225"/>
              </a:spcBef>
            </a:pPr>
            <a:endParaRPr lang="ru-RU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7" y="76200"/>
            <a:ext cx="8367275" cy="519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77255" y="2020823"/>
            <a:ext cx="6382511" cy="320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232" y="332740"/>
            <a:ext cx="790003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-10" dirty="0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Как и у любого друго</a:t>
            </a:r>
            <a:r>
              <a:rPr lang="ru-RU" sz="2800" spc="-10" dirty="0" smtClean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го крупного города, одним из главных поставщиков вредных выбросов в Москве является автотранспорт. 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3374" y="5291835"/>
            <a:ext cx="47180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Calibri"/>
                <a:cs typeface="Calibri"/>
              </a:rPr>
              <a:t>Динамика </a:t>
            </a:r>
            <a:r>
              <a:rPr sz="1600" dirty="0">
                <a:latin typeface="Calibri"/>
                <a:cs typeface="Calibri"/>
              </a:rPr>
              <a:t>объема </a:t>
            </a:r>
            <a:r>
              <a:rPr sz="1600" spc="-5" dirty="0">
                <a:latin typeface="Calibri"/>
                <a:cs typeface="Calibri"/>
              </a:rPr>
              <a:t>выбросов загрязняющих веществ  </a:t>
            </a:r>
            <a:r>
              <a:rPr sz="1600" dirty="0">
                <a:latin typeface="Calibri"/>
                <a:cs typeface="Calibri"/>
              </a:rPr>
              <a:t>в </a:t>
            </a:r>
            <a:r>
              <a:rPr sz="1600" spc="-5" dirty="0">
                <a:latin typeface="Calibri"/>
                <a:cs typeface="Calibri"/>
              </a:rPr>
              <a:t>атмосферный </a:t>
            </a:r>
            <a:r>
              <a:rPr sz="1600" spc="-10" dirty="0">
                <a:latin typeface="Calibri"/>
                <a:cs typeface="Calibri"/>
              </a:rPr>
              <a:t>воздух </a:t>
            </a:r>
            <a:r>
              <a:rPr sz="1600" spc="-5" dirty="0">
                <a:latin typeface="Calibri"/>
                <a:cs typeface="Calibri"/>
              </a:rPr>
              <a:t>от автомобильного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транспорта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684" y="1828800"/>
            <a:ext cx="21735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23123"/>
              </p:ext>
            </p:extLst>
          </p:nvPr>
        </p:nvGraphicFramePr>
        <p:xfrm>
          <a:off x="2605215" y="1800726"/>
          <a:ext cx="976185" cy="3757640"/>
        </p:xfrm>
        <a:graphic>
          <a:graphicData uri="http://schemas.openxmlformats.org/drawingml/2006/table">
            <a:tbl>
              <a:tblPr/>
              <a:tblGrid>
                <a:gridCol w="976185">
                  <a:extLst>
                    <a:ext uri="{9D8B030D-6E8A-4147-A177-3AD203B41FA5}">
                      <a16:colId xmlns:a16="http://schemas.microsoft.com/office/drawing/2014/main" val="3185365780"/>
                    </a:ext>
                  </a:extLst>
                </a:gridCol>
              </a:tblGrid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890.5 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B03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48015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927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90113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927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065601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1"/>
                          </a:solidFill>
                          <a:effectLst/>
                        </a:rPr>
                        <a:t>929.9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12755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929.1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60281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1"/>
                          </a:solidFill>
                          <a:effectLst/>
                        </a:rPr>
                        <a:t>880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99249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1"/>
                          </a:solidFill>
                          <a:effectLst/>
                        </a:rPr>
                        <a:t>845.1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36140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781.9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7266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50844"/>
              </p:ext>
            </p:extLst>
          </p:nvPr>
        </p:nvGraphicFramePr>
        <p:xfrm>
          <a:off x="1641062" y="1800726"/>
          <a:ext cx="976185" cy="3757640"/>
        </p:xfrm>
        <a:graphic>
          <a:graphicData uri="http://schemas.openxmlformats.org/drawingml/2006/table">
            <a:tbl>
              <a:tblPr/>
              <a:tblGrid>
                <a:gridCol w="976185">
                  <a:extLst>
                    <a:ext uri="{9D8B030D-6E8A-4147-A177-3AD203B41FA5}">
                      <a16:colId xmlns:a16="http://schemas.microsoft.com/office/drawing/2014/main" val="3185365780"/>
                    </a:ext>
                  </a:extLst>
                </a:gridCol>
              </a:tblGrid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2010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B03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48015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90113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2012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065601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2013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12755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60281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99249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36140"/>
                  </a:ext>
                </a:extLst>
              </a:tr>
              <a:tr h="469705">
                <a:tc>
                  <a:txBody>
                    <a:bodyPr/>
                    <a:lstStyle/>
                    <a:p>
                      <a:pPr algn="l" fontAlgn="t"/>
                      <a:r>
                        <a:rPr lang="ru-RU" b="0" dirty="0" smtClean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ru-R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7266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716220" y="5596466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dirty="0" smtClean="0">
                <a:solidFill>
                  <a:schemeClr val="bg1"/>
                </a:solidFill>
              </a:rPr>
              <a:t>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496" y="5617709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dirty="0" smtClean="0">
                <a:solidFill>
                  <a:schemeClr val="bg1"/>
                </a:solidFill>
              </a:rPr>
              <a:t>Тыс. Тонн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32" y="332740"/>
            <a:ext cx="6485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chemeClr val="tx1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Соотношени</a:t>
            </a:r>
            <a:r>
              <a:rPr sz="2800" spc="-10" dirty="0">
                <a:solidFill>
                  <a:schemeClr val="tx1"/>
                </a:solidFill>
                <a:latin typeface="Calibri"/>
                <a:cs typeface="Calibri"/>
              </a:rPr>
              <a:t>е </a:t>
            </a:r>
            <a:r>
              <a:rPr sz="2800" spc="-5" dirty="0">
                <a:solidFill>
                  <a:schemeClr val="tx1"/>
                </a:solidFill>
                <a:latin typeface="Calibri"/>
                <a:cs typeface="Calibri"/>
              </a:rPr>
              <a:t>выбросов </a:t>
            </a:r>
            <a:r>
              <a:rPr sz="2800" dirty="0">
                <a:solidFill>
                  <a:schemeClr val="tx1"/>
                </a:solidFill>
                <a:latin typeface="Calibri"/>
                <a:cs typeface="Calibri"/>
              </a:rPr>
              <a:t>по </a:t>
            </a:r>
            <a:r>
              <a:rPr sz="2800" spc="-5" dirty="0">
                <a:solidFill>
                  <a:schemeClr val="tx1"/>
                </a:solidFill>
                <a:latin typeface="Calibri"/>
                <a:cs typeface="Calibri"/>
              </a:rPr>
              <a:t>видам </a:t>
            </a:r>
            <a:r>
              <a:rPr sz="2800" spc="-10" dirty="0">
                <a:solidFill>
                  <a:schemeClr val="tx1"/>
                </a:solidFill>
                <a:latin typeface="Calibri"/>
                <a:cs typeface="Calibri"/>
              </a:rPr>
              <a:t>веществ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2743" y="1273628"/>
            <a:ext cx="9946512" cy="4920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5754" y="6290564"/>
            <a:ext cx="494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Соотношение </a:t>
            </a:r>
            <a:r>
              <a:rPr sz="1800" dirty="0">
                <a:latin typeface="Calibri"/>
                <a:cs typeface="Calibri"/>
              </a:rPr>
              <a:t>выбросов по </a:t>
            </a:r>
            <a:r>
              <a:rPr sz="1800" spc="-5" dirty="0">
                <a:latin typeface="Calibri"/>
                <a:cs typeface="Calibri"/>
              </a:rPr>
              <a:t>видам веществ, </a:t>
            </a:r>
            <a:r>
              <a:rPr sz="1800" dirty="0">
                <a:latin typeface="Calibri"/>
                <a:cs typeface="Calibri"/>
              </a:rPr>
              <a:t>2018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г.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76394" y="5616393"/>
            <a:ext cx="4358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Выбросы загрязняющих атмосферу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веществ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53870"/>
            <a:ext cx="11582400" cy="546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66340" y="4953000"/>
            <a:ext cx="626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Содержание </a:t>
            </a:r>
            <a:r>
              <a:rPr sz="1800" spc="-5" dirty="0">
                <a:latin typeface="Calibri"/>
                <a:cs typeface="Calibri"/>
              </a:rPr>
              <a:t>вредных веществ </a:t>
            </a:r>
            <a:r>
              <a:rPr sz="1800" dirty="0">
                <a:latin typeface="Calibri"/>
                <a:cs typeface="Calibri"/>
              </a:rPr>
              <a:t>в </a:t>
            </a:r>
            <a:r>
              <a:rPr sz="1800" spc="-15" dirty="0" err="1">
                <a:latin typeface="Calibri"/>
                <a:cs typeface="Calibri"/>
              </a:rPr>
              <a:t>воздухе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ru-RU" spc="-5" dirty="0" smtClean="0">
                <a:latin typeface="Calibri"/>
                <a:cs typeface="Calibri"/>
              </a:rPr>
              <a:t>за </a:t>
            </a:r>
            <a:r>
              <a:rPr sz="1800" spc="-5" dirty="0" err="1" smtClean="0">
                <a:latin typeface="Calibri"/>
                <a:cs typeface="Calibri"/>
              </a:rPr>
              <a:t>март</a:t>
            </a:r>
            <a:r>
              <a:rPr sz="1800" spc="9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202</a:t>
            </a:r>
            <a:r>
              <a:rPr lang="ru-RU" sz="1800" spc="-5" dirty="0" smtClean="0">
                <a:latin typeface="Calibri"/>
                <a:cs typeface="Calibri"/>
              </a:rPr>
              <a:t>0 года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474846"/>
            <a:ext cx="8763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302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Ион</vt:lpstr>
      <vt:lpstr>Состояние воздушной  среды в Москве</vt:lpstr>
      <vt:lpstr>Введение </vt:lpstr>
      <vt:lpstr>Источники загрязнения</vt:lpstr>
      <vt:lpstr>Презентация PowerPoint</vt:lpstr>
      <vt:lpstr>Презентация PowerPoint</vt:lpstr>
      <vt:lpstr>Как и у любого другого крупного города, одним из главных поставщиков вредных выбросов в Москве является автотранспорт. </vt:lpstr>
      <vt:lpstr>Соотношение выбросов по видам веществ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Источники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Состояние воздушной  среды в Москве</dc:title>
  <dc:creator>Sergey Mirzoyan</dc:creator>
  <cp:lastModifiedBy>Sergey Mirzoyan</cp:lastModifiedBy>
  <cp:revision>17</cp:revision>
  <dcterms:created xsi:type="dcterms:W3CDTF">2020-06-04T14:25:15Z</dcterms:created>
  <dcterms:modified xsi:type="dcterms:W3CDTF">2020-06-04T16:33:47Z</dcterms:modified>
</cp:coreProperties>
</file>