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7" r:id="rId3"/>
    <p:sldId id="266" r:id="rId4"/>
    <p:sldId id="276" r:id="rId5"/>
    <p:sldId id="262" r:id="rId6"/>
    <p:sldId id="263" r:id="rId7"/>
    <p:sldId id="272" r:id="rId8"/>
    <p:sldId id="275" r:id="rId9"/>
    <p:sldId id="273" r:id="rId10"/>
    <p:sldId id="264" r:id="rId11"/>
    <p:sldId id="261"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94249" autoAdjust="0"/>
  </p:normalViewPr>
  <p:slideViewPr>
    <p:cSldViewPr snapToGrid="0">
      <p:cViewPr>
        <p:scale>
          <a:sx n="70" d="100"/>
          <a:sy n="70" d="100"/>
        </p:scale>
        <p:origin x="11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82A58F-DB43-405E-9D8E-C34FD5163593}" type="datetimeFigureOut">
              <a:rPr lang="ru-RU" smtClean="0"/>
              <a:t>28.11.2019</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2BFF3-AD07-432C-8728-D890013006E4}" type="slidenum">
              <a:rPr lang="ru-RU" smtClean="0"/>
              <a:t>‹#›</a:t>
            </a:fld>
            <a:endParaRPr lang="ru-RU"/>
          </a:p>
        </p:txBody>
      </p:sp>
    </p:spTree>
    <p:extLst>
      <p:ext uri="{BB962C8B-B14F-4D97-AF65-F5344CB8AC3E}">
        <p14:creationId xmlns:p14="http://schemas.microsoft.com/office/powerpoint/2010/main" val="1362909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B692BFF3-AD07-432C-8728-D890013006E4}" type="slidenum">
              <a:rPr lang="ru-RU" smtClean="0"/>
              <a:t>5</a:t>
            </a:fld>
            <a:endParaRPr lang="ru-RU"/>
          </a:p>
        </p:txBody>
      </p:sp>
    </p:spTree>
    <p:extLst>
      <p:ext uri="{BB962C8B-B14F-4D97-AF65-F5344CB8AC3E}">
        <p14:creationId xmlns:p14="http://schemas.microsoft.com/office/powerpoint/2010/main" val="3230778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9804DFEB-8FCF-4279-B557-788DBE80B185}" type="datetimeFigureOut">
              <a:rPr lang="ru-RU" smtClean="0"/>
              <a:t>28.11.2019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DA0BBBC-CA15-442F-A2ED-0CF604FDC706}" type="slidenum">
              <a:rPr lang="ru-RU" smtClean="0"/>
              <a:t>‹#›</a:t>
            </a:fld>
            <a:endParaRPr lang="ru-RU"/>
          </a:p>
        </p:txBody>
      </p:sp>
    </p:spTree>
    <p:extLst>
      <p:ext uri="{BB962C8B-B14F-4D97-AF65-F5344CB8AC3E}">
        <p14:creationId xmlns:p14="http://schemas.microsoft.com/office/powerpoint/2010/main" val="3301443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9804DFEB-8FCF-4279-B557-788DBE80B185}" type="datetimeFigureOut">
              <a:rPr lang="ru-RU" smtClean="0"/>
              <a:t>28.11.2019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DA0BBBC-CA15-442F-A2ED-0CF604FDC706}" type="slidenum">
              <a:rPr lang="ru-RU" smtClean="0"/>
              <a:t>‹#›</a:t>
            </a:fld>
            <a:endParaRPr lang="ru-RU"/>
          </a:p>
        </p:txBody>
      </p:sp>
    </p:spTree>
    <p:extLst>
      <p:ext uri="{BB962C8B-B14F-4D97-AF65-F5344CB8AC3E}">
        <p14:creationId xmlns:p14="http://schemas.microsoft.com/office/powerpoint/2010/main" val="362296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9804DFEB-8FCF-4279-B557-788DBE80B185}" type="datetimeFigureOut">
              <a:rPr lang="ru-RU" smtClean="0"/>
              <a:t>28.11.2019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DA0BBBC-CA15-442F-A2ED-0CF604FDC706}" type="slidenum">
              <a:rPr lang="ru-RU" smtClean="0"/>
              <a:t>‹#›</a:t>
            </a:fld>
            <a:endParaRPr lang="ru-RU"/>
          </a:p>
        </p:txBody>
      </p:sp>
    </p:spTree>
    <p:extLst>
      <p:ext uri="{BB962C8B-B14F-4D97-AF65-F5344CB8AC3E}">
        <p14:creationId xmlns:p14="http://schemas.microsoft.com/office/powerpoint/2010/main" val="3166475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9804DFEB-8FCF-4279-B557-788DBE80B185}" type="datetimeFigureOut">
              <a:rPr lang="ru-RU" smtClean="0"/>
              <a:t>28.11.2019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DA0BBBC-CA15-442F-A2ED-0CF604FDC706}" type="slidenum">
              <a:rPr lang="ru-RU" smtClean="0"/>
              <a:t>‹#›</a:t>
            </a:fld>
            <a:endParaRPr lang="ru-RU"/>
          </a:p>
        </p:txBody>
      </p:sp>
    </p:spTree>
    <p:extLst>
      <p:ext uri="{BB962C8B-B14F-4D97-AF65-F5344CB8AC3E}">
        <p14:creationId xmlns:p14="http://schemas.microsoft.com/office/powerpoint/2010/main" val="1197216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9804DFEB-8FCF-4279-B557-788DBE80B185}" type="datetimeFigureOut">
              <a:rPr lang="ru-RU" smtClean="0"/>
              <a:t>28.11.2019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DA0BBBC-CA15-442F-A2ED-0CF604FDC706}" type="slidenum">
              <a:rPr lang="ru-RU" smtClean="0"/>
              <a:t>‹#›</a:t>
            </a:fld>
            <a:endParaRPr lang="ru-RU"/>
          </a:p>
        </p:txBody>
      </p:sp>
    </p:spTree>
    <p:extLst>
      <p:ext uri="{BB962C8B-B14F-4D97-AF65-F5344CB8AC3E}">
        <p14:creationId xmlns:p14="http://schemas.microsoft.com/office/powerpoint/2010/main" val="1712819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9804DFEB-8FCF-4279-B557-788DBE80B185}" type="datetimeFigureOut">
              <a:rPr lang="ru-RU" smtClean="0"/>
              <a:t>28.11.2019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DA0BBBC-CA15-442F-A2ED-0CF604FDC706}" type="slidenum">
              <a:rPr lang="ru-RU" smtClean="0"/>
              <a:t>‹#›</a:t>
            </a:fld>
            <a:endParaRPr lang="ru-RU"/>
          </a:p>
        </p:txBody>
      </p:sp>
    </p:spTree>
    <p:extLst>
      <p:ext uri="{BB962C8B-B14F-4D97-AF65-F5344CB8AC3E}">
        <p14:creationId xmlns:p14="http://schemas.microsoft.com/office/powerpoint/2010/main" val="173374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9804DFEB-8FCF-4279-B557-788DBE80B185}" type="datetimeFigureOut">
              <a:rPr lang="ru-RU" smtClean="0"/>
              <a:t>28.11.2019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DA0BBBC-CA15-442F-A2ED-0CF604FDC706}" type="slidenum">
              <a:rPr lang="ru-RU" smtClean="0"/>
              <a:t>‹#›</a:t>
            </a:fld>
            <a:endParaRPr lang="ru-RU"/>
          </a:p>
        </p:txBody>
      </p:sp>
    </p:spTree>
    <p:extLst>
      <p:ext uri="{BB962C8B-B14F-4D97-AF65-F5344CB8AC3E}">
        <p14:creationId xmlns:p14="http://schemas.microsoft.com/office/powerpoint/2010/main" val="44069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9804DFEB-8FCF-4279-B557-788DBE80B185}" type="datetimeFigureOut">
              <a:rPr lang="ru-RU" smtClean="0"/>
              <a:t>28.11.2019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DA0BBBC-CA15-442F-A2ED-0CF604FDC706}" type="slidenum">
              <a:rPr lang="ru-RU" smtClean="0"/>
              <a:t>‹#›</a:t>
            </a:fld>
            <a:endParaRPr lang="ru-RU"/>
          </a:p>
        </p:txBody>
      </p:sp>
    </p:spTree>
    <p:extLst>
      <p:ext uri="{BB962C8B-B14F-4D97-AF65-F5344CB8AC3E}">
        <p14:creationId xmlns:p14="http://schemas.microsoft.com/office/powerpoint/2010/main" val="3686792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804DFEB-8FCF-4279-B557-788DBE80B185}" type="datetimeFigureOut">
              <a:rPr lang="ru-RU" smtClean="0"/>
              <a:t>28.11.2019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DA0BBBC-CA15-442F-A2ED-0CF604FDC706}" type="slidenum">
              <a:rPr lang="ru-RU" smtClean="0"/>
              <a:t>‹#›</a:t>
            </a:fld>
            <a:endParaRPr lang="ru-RU"/>
          </a:p>
        </p:txBody>
      </p:sp>
    </p:spTree>
    <p:extLst>
      <p:ext uri="{BB962C8B-B14F-4D97-AF65-F5344CB8AC3E}">
        <p14:creationId xmlns:p14="http://schemas.microsoft.com/office/powerpoint/2010/main" val="134438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9804DFEB-8FCF-4279-B557-788DBE80B185}" type="datetimeFigureOut">
              <a:rPr lang="ru-RU" smtClean="0"/>
              <a:t>28.11.2019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DA0BBBC-CA15-442F-A2ED-0CF604FDC706}" type="slidenum">
              <a:rPr lang="ru-RU" smtClean="0"/>
              <a:t>‹#›</a:t>
            </a:fld>
            <a:endParaRPr lang="ru-RU"/>
          </a:p>
        </p:txBody>
      </p:sp>
    </p:spTree>
    <p:extLst>
      <p:ext uri="{BB962C8B-B14F-4D97-AF65-F5344CB8AC3E}">
        <p14:creationId xmlns:p14="http://schemas.microsoft.com/office/powerpoint/2010/main" val="98751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9804DFEB-8FCF-4279-B557-788DBE80B185}" type="datetimeFigureOut">
              <a:rPr lang="ru-RU" smtClean="0"/>
              <a:t>28.11.2019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DA0BBBC-CA15-442F-A2ED-0CF604FDC706}" type="slidenum">
              <a:rPr lang="ru-RU" smtClean="0"/>
              <a:t>‹#›</a:t>
            </a:fld>
            <a:endParaRPr lang="ru-RU"/>
          </a:p>
        </p:txBody>
      </p:sp>
    </p:spTree>
    <p:extLst>
      <p:ext uri="{BB962C8B-B14F-4D97-AF65-F5344CB8AC3E}">
        <p14:creationId xmlns:p14="http://schemas.microsoft.com/office/powerpoint/2010/main" val="2873587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04DFEB-8FCF-4279-B557-788DBE80B185}" type="datetimeFigureOut">
              <a:rPr lang="ru-RU" smtClean="0"/>
              <a:t>28.11.2019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A0BBBC-CA15-442F-A2ED-0CF604FDC706}" type="slidenum">
              <a:rPr lang="ru-RU" smtClean="0"/>
              <a:t>‹#›</a:t>
            </a:fld>
            <a:endParaRPr lang="ru-RU"/>
          </a:p>
        </p:txBody>
      </p:sp>
    </p:spTree>
    <p:extLst>
      <p:ext uri="{BB962C8B-B14F-4D97-AF65-F5344CB8AC3E}">
        <p14:creationId xmlns:p14="http://schemas.microsoft.com/office/powerpoint/2010/main" val="2093552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69900" y="1427163"/>
            <a:ext cx="11328400" cy="2387600"/>
          </a:xfrm>
        </p:spPr>
        <p:txBody>
          <a:bodyPr>
            <a:normAutofit fontScale="90000"/>
          </a:bodyPr>
          <a:lstStyle/>
          <a:p>
            <a:r>
              <a:rPr lang="en-US" sz="8000" dirty="0"/>
              <a:t>Labor Economics Project.</a:t>
            </a:r>
            <a:br>
              <a:rPr lang="en-US" sz="8000" dirty="0"/>
            </a:br>
            <a:r>
              <a:rPr lang="en-US" sz="8000" dirty="0"/>
              <a:t>Returns to additional training</a:t>
            </a:r>
            <a:endParaRPr lang="ru-RU" sz="8000" dirty="0"/>
          </a:p>
        </p:txBody>
      </p:sp>
      <p:sp>
        <p:nvSpPr>
          <p:cNvPr id="3" name="Подзаголовок 2"/>
          <p:cNvSpPr>
            <a:spLocks noGrp="1"/>
          </p:cNvSpPr>
          <p:nvPr>
            <p:ph type="subTitle" idx="1"/>
          </p:nvPr>
        </p:nvSpPr>
        <p:spPr>
          <a:xfrm>
            <a:off x="469900" y="4668838"/>
            <a:ext cx="11455400" cy="792162"/>
          </a:xfrm>
        </p:spPr>
        <p:txBody>
          <a:bodyPr>
            <a:normAutofit/>
          </a:bodyPr>
          <a:lstStyle/>
          <a:p>
            <a:r>
              <a:rPr lang="en-US" sz="4400" dirty="0" err="1"/>
              <a:t>Petrakov</a:t>
            </a:r>
            <a:r>
              <a:rPr lang="en-US" sz="4400" dirty="0"/>
              <a:t> Sergey, </a:t>
            </a:r>
            <a:r>
              <a:rPr lang="en-US" sz="4400" dirty="0" err="1"/>
              <a:t>Semeneev</a:t>
            </a:r>
            <a:r>
              <a:rPr lang="en-US" sz="4400" dirty="0"/>
              <a:t> </a:t>
            </a:r>
            <a:r>
              <a:rPr lang="en-US" sz="4400" dirty="0" err="1"/>
              <a:t>Danat</a:t>
            </a:r>
            <a:r>
              <a:rPr lang="en-US" sz="4400" dirty="0"/>
              <a:t>, </a:t>
            </a:r>
            <a:r>
              <a:rPr lang="en-US" sz="4400" dirty="0" err="1"/>
              <a:t>Kuleshov</a:t>
            </a:r>
            <a:r>
              <a:rPr lang="en-US" sz="4400" dirty="0"/>
              <a:t> </a:t>
            </a:r>
            <a:r>
              <a:rPr lang="en-US" sz="4400" dirty="0" err="1"/>
              <a:t>Gleb</a:t>
            </a:r>
            <a:endParaRPr lang="ru-RU" sz="4400" dirty="0"/>
          </a:p>
        </p:txBody>
      </p:sp>
    </p:spTree>
    <p:extLst>
      <p:ext uri="{BB962C8B-B14F-4D97-AF65-F5344CB8AC3E}">
        <p14:creationId xmlns:p14="http://schemas.microsoft.com/office/powerpoint/2010/main" val="1780483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EBA3B7-7243-41BD-8FA1-3F2B04FB9622}"/>
              </a:ext>
            </a:extLst>
          </p:cNvPr>
          <p:cNvSpPr>
            <a:spLocks noGrp="1"/>
          </p:cNvSpPr>
          <p:nvPr>
            <p:ph type="title"/>
          </p:nvPr>
        </p:nvSpPr>
        <p:spPr>
          <a:xfrm>
            <a:off x="3931316" y="2611377"/>
            <a:ext cx="4329363" cy="1375610"/>
          </a:xfrm>
        </p:spPr>
        <p:txBody>
          <a:bodyPr>
            <a:normAutofit/>
          </a:bodyPr>
          <a:lstStyle/>
          <a:p>
            <a:r>
              <a:rPr lang="en-US" sz="4800" b="1" dirty="0"/>
              <a:t>Training matters </a:t>
            </a:r>
            <a:endParaRPr lang="ru-RU" sz="4800" b="1" dirty="0"/>
          </a:p>
        </p:txBody>
      </p:sp>
      <p:sp>
        <p:nvSpPr>
          <p:cNvPr id="3" name="TextBox 2">
            <a:extLst>
              <a:ext uri="{FF2B5EF4-FFF2-40B4-BE49-F238E27FC236}">
                <a16:creationId xmlns:a16="http://schemas.microsoft.com/office/drawing/2014/main" id="{006D9304-19C2-4477-9E8F-27B220EA70C7}"/>
              </a:ext>
            </a:extLst>
          </p:cNvPr>
          <p:cNvSpPr txBox="1"/>
          <p:nvPr/>
        </p:nvSpPr>
        <p:spPr>
          <a:xfrm>
            <a:off x="4947396" y="2195878"/>
            <a:ext cx="1899639" cy="830997"/>
          </a:xfrm>
          <a:prstGeom prst="rect">
            <a:avLst/>
          </a:prstGeom>
          <a:noFill/>
        </p:spPr>
        <p:txBody>
          <a:bodyPr wrap="square" rtlCol="0">
            <a:spAutoFit/>
          </a:bodyPr>
          <a:lstStyle/>
          <a:p>
            <a:r>
              <a:rPr lang="en-US" sz="4800" dirty="0"/>
              <a:t>Result</a:t>
            </a:r>
            <a:endParaRPr lang="ru-RU" sz="4800" dirty="0"/>
          </a:p>
        </p:txBody>
      </p:sp>
    </p:spTree>
    <p:extLst>
      <p:ext uri="{BB962C8B-B14F-4D97-AF65-F5344CB8AC3E}">
        <p14:creationId xmlns:p14="http://schemas.microsoft.com/office/powerpoint/2010/main" val="3690335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Theoretical basement</a:t>
            </a:r>
            <a:endParaRPr lang="ru-RU" dirty="0"/>
          </a:p>
        </p:txBody>
      </p:sp>
      <p:sp>
        <p:nvSpPr>
          <p:cNvPr id="3" name="Объект 2"/>
          <p:cNvSpPr>
            <a:spLocks noGrp="1"/>
          </p:cNvSpPr>
          <p:nvPr>
            <p:ph idx="1"/>
          </p:nvPr>
        </p:nvSpPr>
        <p:spPr>
          <a:xfrm>
            <a:off x="838200" y="1498078"/>
            <a:ext cx="10515600" cy="4351338"/>
          </a:xfrm>
        </p:spPr>
        <p:txBody>
          <a:bodyPr>
            <a:normAutofit fontScale="92500" lnSpcReduction="10000"/>
          </a:bodyPr>
          <a:lstStyle/>
          <a:p>
            <a:r>
              <a:rPr lang="en-US" dirty="0"/>
              <a:t>Behrman (1977) – skills</a:t>
            </a:r>
          </a:p>
          <a:p>
            <a:r>
              <a:rPr lang="en-US" dirty="0"/>
              <a:t>Ben-Porath Model – education &amp; age</a:t>
            </a:r>
          </a:p>
          <a:p>
            <a:r>
              <a:rPr lang="en-US" dirty="0"/>
              <a:t>Heckman (1979) two stage procedure</a:t>
            </a:r>
          </a:p>
          <a:p>
            <a:pPr marL="0" indent="0">
              <a:buNone/>
            </a:pPr>
            <a:endParaRPr lang="en-US" dirty="0"/>
          </a:p>
          <a:p>
            <a:pPr marL="0" indent="0">
              <a:buNone/>
            </a:pPr>
            <a:r>
              <a:rPr lang="en-US" dirty="0"/>
              <a:t>Articles:</a:t>
            </a:r>
          </a:p>
          <a:p>
            <a:pPr marL="0" indent="0">
              <a:buNone/>
            </a:pPr>
            <a:endParaRPr lang="ru-RU" dirty="0"/>
          </a:p>
          <a:p>
            <a:pPr marL="0" indent="0">
              <a:buNone/>
            </a:pPr>
            <a:r>
              <a:rPr lang="en-US" dirty="0"/>
              <a:t>Brunello, Giorgio, On the Complementarity between Education and Training in Europe (June 2001).</a:t>
            </a:r>
            <a:endParaRPr lang="ru-RU" dirty="0"/>
          </a:p>
          <a:p>
            <a:pPr marL="0" indent="0">
              <a:buNone/>
            </a:pPr>
            <a:r>
              <a:rPr lang="en-US" dirty="0" err="1"/>
              <a:t>Gerfin</a:t>
            </a:r>
            <a:r>
              <a:rPr lang="en-US" dirty="0"/>
              <a:t>, Work-Related Training and Wages: An Empirical Analysis for Male Workers in Switzerland.</a:t>
            </a:r>
            <a:r>
              <a:rPr lang="ru-RU" dirty="0"/>
              <a:t> (</a:t>
            </a:r>
            <a:r>
              <a:rPr lang="en-US" dirty="0"/>
              <a:t>March 2004</a:t>
            </a:r>
            <a:r>
              <a:rPr lang="ru-RU" dirty="0"/>
              <a:t>)</a:t>
            </a:r>
            <a:endParaRPr lang="en-US" dirty="0"/>
          </a:p>
          <a:p>
            <a:pPr marL="0" indent="0">
              <a:buNone/>
            </a:pPr>
            <a:endParaRPr lang="en-US" dirty="0"/>
          </a:p>
          <a:p>
            <a:pPr marL="0" indent="0">
              <a:buNone/>
            </a:pPr>
            <a:endParaRPr lang="ru-RU" dirty="0"/>
          </a:p>
        </p:txBody>
      </p:sp>
    </p:spTree>
    <p:extLst>
      <p:ext uri="{BB962C8B-B14F-4D97-AF65-F5344CB8AC3E}">
        <p14:creationId xmlns:p14="http://schemas.microsoft.com/office/powerpoint/2010/main" val="1033645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8A6020-DE60-46B7-996C-4A013206EAD0}"/>
              </a:ext>
            </a:extLst>
          </p:cNvPr>
          <p:cNvSpPr>
            <a:spLocks noGrp="1"/>
          </p:cNvSpPr>
          <p:nvPr>
            <p:ph type="title"/>
          </p:nvPr>
        </p:nvSpPr>
        <p:spPr>
          <a:xfrm>
            <a:off x="838200" y="3055661"/>
            <a:ext cx="10515600" cy="1325563"/>
          </a:xfrm>
        </p:spPr>
        <p:txBody>
          <a:bodyPr>
            <a:normAutofit/>
          </a:bodyPr>
          <a:lstStyle/>
          <a:p>
            <a:r>
              <a:rPr lang="en-US" sz="5400" dirty="0"/>
              <a:t>Questions</a:t>
            </a:r>
            <a:endParaRPr lang="ru-RU" sz="5400" dirty="0"/>
          </a:p>
        </p:txBody>
      </p:sp>
      <p:sp>
        <p:nvSpPr>
          <p:cNvPr id="3" name="Объект 2">
            <a:extLst>
              <a:ext uri="{FF2B5EF4-FFF2-40B4-BE49-F238E27FC236}">
                <a16:creationId xmlns:a16="http://schemas.microsoft.com/office/drawing/2014/main" id="{DE457D47-FE3A-448F-9EAC-7741E731E244}"/>
              </a:ext>
            </a:extLst>
          </p:cNvPr>
          <p:cNvSpPr>
            <a:spLocks noGrp="1"/>
          </p:cNvSpPr>
          <p:nvPr>
            <p:ph idx="1"/>
          </p:nvPr>
        </p:nvSpPr>
        <p:spPr>
          <a:xfrm>
            <a:off x="838200" y="4149449"/>
            <a:ext cx="10515600" cy="1868279"/>
          </a:xfrm>
        </p:spPr>
        <p:txBody>
          <a:bodyPr>
            <a:normAutofit/>
          </a:bodyPr>
          <a:lstStyle/>
          <a:p>
            <a:r>
              <a:rPr lang="en-US" sz="3600" dirty="0"/>
              <a:t>Does additional training affect future returns?</a:t>
            </a:r>
            <a:endParaRPr lang="ru-RU" sz="3600" dirty="0"/>
          </a:p>
          <a:p>
            <a:r>
              <a:rPr lang="en-US" sz="3600" dirty="0"/>
              <a:t>How does additional training affect individual wage? </a:t>
            </a:r>
            <a:endParaRPr lang="ru-RU" sz="3600" dirty="0"/>
          </a:p>
        </p:txBody>
      </p:sp>
      <p:sp>
        <p:nvSpPr>
          <p:cNvPr id="4" name="Заголовок 1">
            <a:extLst>
              <a:ext uri="{FF2B5EF4-FFF2-40B4-BE49-F238E27FC236}">
                <a16:creationId xmlns:a16="http://schemas.microsoft.com/office/drawing/2014/main" id="{20EBE4E2-4CC1-42FF-905C-F350C15F3101}"/>
              </a:ext>
            </a:extLst>
          </p:cNvPr>
          <p:cNvSpPr txBox="1">
            <a:spLocks/>
          </p:cNvSpPr>
          <p:nvPr/>
        </p:nvSpPr>
        <p:spPr>
          <a:xfrm>
            <a:off x="838200" y="9359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Problem</a:t>
            </a:r>
            <a:endParaRPr lang="ru-RU" sz="5400" dirty="0"/>
          </a:p>
        </p:txBody>
      </p:sp>
      <p:sp>
        <p:nvSpPr>
          <p:cNvPr id="5" name="Объект 2">
            <a:extLst>
              <a:ext uri="{FF2B5EF4-FFF2-40B4-BE49-F238E27FC236}">
                <a16:creationId xmlns:a16="http://schemas.microsoft.com/office/drawing/2014/main" id="{A6F530AD-067D-453E-9C78-6B09324B7136}"/>
              </a:ext>
            </a:extLst>
          </p:cNvPr>
          <p:cNvSpPr txBox="1">
            <a:spLocks/>
          </p:cNvSpPr>
          <p:nvPr/>
        </p:nvSpPr>
        <p:spPr>
          <a:xfrm>
            <a:off x="626165" y="1285048"/>
            <a:ext cx="10515600" cy="18682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a:t>The price of additional education has grown substantially over last few decades, people may spend enormous sums of money on training without any evidence of significant payoff to their future earnings. </a:t>
            </a:r>
            <a:endParaRPr lang="ru-RU" sz="3600" dirty="0"/>
          </a:p>
        </p:txBody>
      </p:sp>
    </p:spTree>
    <p:extLst>
      <p:ext uri="{BB962C8B-B14F-4D97-AF65-F5344CB8AC3E}">
        <p14:creationId xmlns:p14="http://schemas.microsoft.com/office/powerpoint/2010/main" val="1488987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A976B0-03B3-4C68-92E2-E7CDDF5C9395}"/>
              </a:ext>
            </a:extLst>
          </p:cNvPr>
          <p:cNvSpPr>
            <a:spLocks noGrp="1"/>
          </p:cNvSpPr>
          <p:nvPr>
            <p:ph type="title"/>
          </p:nvPr>
        </p:nvSpPr>
        <p:spPr>
          <a:xfrm>
            <a:off x="705678" y="354633"/>
            <a:ext cx="10515600" cy="1325563"/>
          </a:xfrm>
        </p:spPr>
        <p:txBody>
          <a:bodyPr/>
          <a:lstStyle/>
          <a:p>
            <a:r>
              <a:rPr lang="en-US" dirty="0">
                <a:latin typeface="Calibri (Основной текст)"/>
              </a:rPr>
              <a:t>Data</a:t>
            </a:r>
            <a:endParaRPr lang="ru-RU" dirty="0">
              <a:latin typeface="Calibri (Основной текст)"/>
            </a:endParaRPr>
          </a:p>
        </p:txBody>
      </p:sp>
      <p:sp>
        <p:nvSpPr>
          <p:cNvPr id="3" name="Объект 2">
            <a:extLst>
              <a:ext uri="{FF2B5EF4-FFF2-40B4-BE49-F238E27FC236}">
                <a16:creationId xmlns:a16="http://schemas.microsoft.com/office/drawing/2014/main" id="{569496F9-DECF-4F50-ABFC-9809D790FB59}"/>
              </a:ext>
            </a:extLst>
          </p:cNvPr>
          <p:cNvSpPr>
            <a:spLocks noGrp="1"/>
          </p:cNvSpPr>
          <p:nvPr>
            <p:ph idx="1"/>
          </p:nvPr>
        </p:nvSpPr>
        <p:spPr>
          <a:xfrm>
            <a:off x="344557" y="1825625"/>
            <a:ext cx="11741426" cy="4351338"/>
          </a:xfrm>
        </p:spPr>
        <p:txBody>
          <a:bodyPr>
            <a:normAutofit fontScale="92500"/>
          </a:bodyPr>
          <a:lstStyle/>
          <a:p>
            <a:r>
              <a:rPr lang="en-US" sz="3600" dirty="0"/>
              <a:t>Cross-sectional data -</a:t>
            </a:r>
            <a:r>
              <a:rPr lang="ru-RU" sz="3600" dirty="0"/>
              <a:t> </a:t>
            </a:r>
            <a:r>
              <a:rPr lang="en-US" sz="3600" dirty="0"/>
              <a:t>RLMS </a:t>
            </a:r>
            <a:r>
              <a:rPr lang="ru-RU" sz="3600" dirty="0"/>
              <a:t>2015 </a:t>
            </a:r>
            <a:r>
              <a:rPr lang="en-US" sz="3600" dirty="0"/>
              <a:t>year</a:t>
            </a:r>
            <a:r>
              <a:rPr lang="ru-RU" sz="3600" dirty="0"/>
              <a:t> (</a:t>
            </a:r>
            <a:r>
              <a:rPr lang="en-US" sz="3600" dirty="0"/>
              <a:t>10881</a:t>
            </a:r>
            <a:r>
              <a:rPr lang="ru-RU" sz="3600" dirty="0"/>
              <a:t> </a:t>
            </a:r>
            <a:r>
              <a:rPr lang="en-US" sz="3600" dirty="0"/>
              <a:t>observations  in General Model</a:t>
            </a:r>
            <a:r>
              <a:rPr lang="ru-RU" sz="3600" dirty="0"/>
              <a:t>).</a:t>
            </a:r>
            <a:endParaRPr lang="en-US" sz="3600" dirty="0"/>
          </a:p>
          <a:p>
            <a:r>
              <a:rPr lang="en-US" sz="3600" dirty="0"/>
              <a:t>Restrictions on the dataset: </a:t>
            </a:r>
          </a:p>
          <a:p>
            <a:pPr marL="742950" indent="-742950">
              <a:buFont typeface="+mj-lt"/>
              <a:buAutoNum type="arabicPeriod"/>
            </a:pPr>
            <a:r>
              <a:rPr lang="en-US" sz="3600" dirty="0"/>
              <a:t>Respondents with no information about training omitted</a:t>
            </a:r>
          </a:p>
          <a:p>
            <a:pPr marL="742950" indent="-742950">
              <a:buFont typeface="+mj-lt"/>
              <a:buAutoNum type="arabicPeriod"/>
            </a:pPr>
            <a:r>
              <a:rPr lang="en-US" sz="3600" dirty="0"/>
              <a:t>‘Working’ respondents with no information on salary omitted</a:t>
            </a:r>
          </a:p>
          <a:p>
            <a:pPr marL="742950" indent="-742950">
              <a:buFont typeface="+mj-lt"/>
              <a:buAutoNum type="arabicPeriod"/>
            </a:pPr>
            <a:r>
              <a:rPr lang="en-US" sz="3600" dirty="0"/>
              <a:t>Respondents refusing to assess their skills with 0-9 scale omitted </a:t>
            </a:r>
            <a:endParaRPr lang="ru-RU" sz="3600" dirty="0"/>
          </a:p>
          <a:p>
            <a:pPr marL="742950" indent="-742950">
              <a:buFont typeface="+mj-lt"/>
              <a:buAutoNum type="arabicPeriod"/>
            </a:pPr>
            <a:r>
              <a:rPr lang="en-US" sz="3600" dirty="0"/>
              <a:t>Respondents refusing to call their education level omitted</a:t>
            </a:r>
          </a:p>
          <a:p>
            <a:pPr marL="0" indent="0">
              <a:buNone/>
            </a:pPr>
            <a:endParaRPr lang="ru-RU" sz="3600" dirty="0"/>
          </a:p>
        </p:txBody>
      </p:sp>
    </p:spTree>
    <p:extLst>
      <p:ext uri="{BB962C8B-B14F-4D97-AF65-F5344CB8AC3E}">
        <p14:creationId xmlns:p14="http://schemas.microsoft.com/office/powerpoint/2010/main" val="279410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0FE7F-67EA-4BC1-94DF-00E28BD64366}"/>
              </a:ext>
            </a:extLst>
          </p:cNvPr>
          <p:cNvSpPr>
            <a:spLocks noGrp="1"/>
          </p:cNvSpPr>
          <p:nvPr>
            <p:ph type="title"/>
          </p:nvPr>
        </p:nvSpPr>
        <p:spPr/>
        <p:txBody>
          <a:bodyPr/>
          <a:lstStyle/>
          <a:p>
            <a:pPr algn="ctr"/>
            <a:r>
              <a:rPr lang="en-US" dirty="0">
                <a:latin typeface="Calibri (Body)"/>
              </a:rPr>
              <a:t>Summary Statistics</a:t>
            </a:r>
            <a:endParaRPr lang="ru-RU" dirty="0">
              <a:latin typeface="Calibri (Body)"/>
            </a:endParaRPr>
          </a:p>
        </p:txBody>
      </p:sp>
      <p:pic>
        <p:nvPicPr>
          <p:cNvPr id="4" name="Content Placeholder 3">
            <a:extLst>
              <a:ext uri="{FF2B5EF4-FFF2-40B4-BE49-F238E27FC236}">
                <a16:creationId xmlns:a16="http://schemas.microsoft.com/office/drawing/2014/main" id="{C0B81C52-72BB-4EE2-B8F0-34381372FBBE}"/>
              </a:ext>
            </a:extLst>
          </p:cNvPr>
          <p:cNvPicPr>
            <a:picLocks noGrp="1" noChangeAspect="1"/>
          </p:cNvPicPr>
          <p:nvPr>
            <p:ph idx="1"/>
          </p:nvPr>
        </p:nvPicPr>
        <p:blipFill>
          <a:blip r:embed="rId2"/>
          <a:stretch>
            <a:fillRect/>
          </a:stretch>
        </p:blipFill>
        <p:spPr>
          <a:xfrm>
            <a:off x="1420487" y="1479176"/>
            <a:ext cx="19866625" cy="4652683"/>
          </a:xfrm>
          <a:prstGeom prst="rect">
            <a:avLst/>
          </a:prstGeom>
        </p:spPr>
      </p:pic>
    </p:spTree>
    <p:extLst>
      <p:ext uri="{BB962C8B-B14F-4D97-AF65-F5344CB8AC3E}">
        <p14:creationId xmlns:p14="http://schemas.microsoft.com/office/powerpoint/2010/main" val="4266798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ED492292-77C7-4E9D-890F-D04CEAA51D6B}"/>
              </a:ext>
            </a:extLst>
          </p:cNvPr>
          <p:cNvPicPr>
            <a:picLocks noChangeAspect="1"/>
          </p:cNvPicPr>
          <p:nvPr/>
        </p:nvPicPr>
        <p:blipFill>
          <a:blip r:embed="rId3"/>
          <a:stretch>
            <a:fillRect/>
          </a:stretch>
        </p:blipFill>
        <p:spPr>
          <a:xfrm>
            <a:off x="1255595" y="909856"/>
            <a:ext cx="13575922" cy="5753721"/>
          </a:xfrm>
          <a:prstGeom prst="rect">
            <a:avLst/>
          </a:prstGeom>
        </p:spPr>
      </p:pic>
      <p:sp>
        <p:nvSpPr>
          <p:cNvPr id="6" name="Прямоугольник 5">
            <a:extLst>
              <a:ext uri="{FF2B5EF4-FFF2-40B4-BE49-F238E27FC236}">
                <a16:creationId xmlns:a16="http://schemas.microsoft.com/office/drawing/2014/main" id="{FF63465E-ABED-4114-AC33-FCF3166A3550}"/>
              </a:ext>
            </a:extLst>
          </p:cNvPr>
          <p:cNvSpPr/>
          <p:nvPr/>
        </p:nvSpPr>
        <p:spPr>
          <a:xfrm>
            <a:off x="3138985" y="3800063"/>
            <a:ext cx="1310185" cy="28532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a:extLst>
              <a:ext uri="{FF2B5EF4-FFF2-40B4-BE49-F238E27FC236}">
                <a16:creationId xmlns:a16="http://schemas.microsoft.com/office/drawing/2014/main" id="{B36BB0F9-9E87-4DDF-819F-FFCB463D6B1A}"/>
              </a:ext>
            </a:extLst>
          </p:cNvPr>
          <p:cNvSpPr/>
          <p:nvPr/>
        </p:nvSpPr>
        <p:spPr>
          <a:xfrm>
            <a:off x="6970868" y="3800063"/>
            <a:ext cx="1009935" cy="28635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a:extLst>
              <a:ext uri="{FF2B5EF4-FFF2-40B4-BE49-F238E27FC236}">
                <a16:creationId xmlns:a16="http://schemas.microsoft.com/office/drawing/2014/main" id="{D34F8631-3217-40AC-8F39-5BC000B4F6AF}"/>
              </a:ext>
            </a:extLst>
          </p:cNvPr>
          <p:cNvSpPr/>
          <p:nvPr/>
        </p:nvSpPr>
        <p:spPr>
          <a:xfrm>
            <a:off x="1785449" y="4194360"/>
            <a:ext cx="1064526" cy="2548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445C371F-9458-4EA7-91C3-CD3DC650AE40}"/>
              </a:ext>
            </a:extLst>
          </p:cNvPr>
          <p:cNvSpPr txBox="1"/>
          <p:nvPr/>
        </p:nvSpPr>
        <p:spPr>
          <a:xfrm>
            <a:off x="573206" y="0"/>
            <a:ext cx="10959152" cy="954107"/>
          </a:xfrm>
          <a:prstGeom prst="rect">
            <a:avLst/>
          </a:prstGeom>
          <a:noFill/>
        </p:spPr>
        <p:txBody>
          <a:bodyPr wrap="square" rtlCol="0">
            <a:spAutoFit/>
          </a:bodyPr>
          <a:lstStyle/>
          <a:p>
            <a:pPr algn="ctr"/>
            <a:r>
              <a:rPr lang="en-US" sz="2800" b="1" i="1" u="sng" dirty="0"/>
              <a:t>General Model</a:t>
            </a:r>
          </a:p>
          <a:p>
            <a:pPr algn="ctr"/>
            <a:r>
              <a:rPr lang="en-US" sz="2800" b="1" i="1" u="sng" dirty="0"/>
              <a:t>Two-Stage Heckman procedure </a:t>
            </a:r>
            <a:endParaRPr lang="ru-RU" sz="2800" b="1" i="1" u="sng" dirty="0"/>
          </a:p>
        </p:txBody>
      </p:sp>
    </p:spTree>
    <p:extLst>
      <p:ext uri="{BB962C8B-B14F-4D97-AF65-F5344CB8AC3E}">
        <p14:creationId xmlns:p14="http://schemas.microsoft.com/office/powerpoint/2010/main" val="298267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77C57097-DB2C-4179-B6A2-BCB61DFB69C9}"/>
              </a:ext>
            </a:extLst>
          </p:cNvPr>
          <p:cNvPicPr>
            <a:picLocks noChangeAspect="1"/>
          </p:cNvPicPr>
          <p:nvPr/>
        </p:nvPicPr>
        <p:blipFill>
          <a:blip r:embed="rId2"/>
          <a:stretch>
            <a:fillRect/>
          </a:stretch>
        </p:blipFill>
        <p:spPr>
          <a:xfrm>
            <a:off x="1215190" y="1661104"/>
            <a:ext cx="13961506" cy="5074065"/>
          </a:xfrm>
          <a:prstGeom prst="rect">
            <a:avLst/>
          </a:prstGeom>
        </p:spPr>
      </p:pic>
      <p:sp>
        <p:nvSpPr>
          <p:cNvPr id="5" name="Прямоугольник 4">
            <a:extLst>
              <a:ext uri="{FF2B5EF4-FFF2-40B4-BE49-F238E27FC236}">
                <a16:creationId xmlns:a16="http://schemas.microsoft.com/office/drawing/2014/main" id="{F307B1EA-DAAF-4481-A373-98CCEB7A5521}"/>
              </a:ext>
            </a:extLst>
          </p:cNvPr>
          <p:cNvSpPr/>
          <p:nvPr/>
        </p:nvSpPr>
        <p:spPr>
          <a:xfrm>
            <a:off x="7090775" y="2003707"/>
            <a:ext cx="1021308" cy="27184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a:extLst>
              <a:ext uri="{FF2B5EF4-FFF2-40B4-BE49-F238E27FC236}">
                <a16:creationId xmlns:a16="http://schemas.microsoft.com/office/drawing/2014/main" id="{9CDAB4B0-FE35-4792-BB9B-FA92CD6A3E0A}"/>
              </a:ext>
            </a:extLst>
          </p:cNvPr>
          <p:cNvPicPr>
            <a:picLocks noChangeAspect="1"/>
          </p:cNvPicPr>
          <p:nvPr/>
        </p:nvPicPr>
        <p:blipFill>
          <a:blip r:embed="rId3"/>
          <a:stretch>
            <a:fillRect/>
          </a:stretch>
        </p:blipFill>
        <p:spPr>
          <a:xfrm>
            <a:off x="-113381" y="848323"/>
            <a:ext cx="19697669" cy="848322"/>
          </a:xfrm>
          <a:prstGeom prst="rect">
            <a:avLst/>
          </a:prstGeom>
        </p:spPr>
      </p:pic>
      <p:sp>
        <p:nvSpPr>
          <p:cNvPr id="7" name="Прямоугольник 6">
            <a:extLst>
              <a:ext uri="{FF2B5EF4-FFF2-40B4-BE49-F238E27FC236}">
                <a16:creationId xmlns:a16="http://schemas.microsoft.com/office/drawing/2014/main" id="{9FA6CF3D-5E69-4F0C-BBAC-D46224AA26E6}"/>
              </a:ext>
            </a:extLst>
          </p:cNvPr>
          <p:cNvSpPr/>
          <p:nvPr/>
        </p:nvSpPr>
        <p:spPr>
          <a:xfrm>
            <a:off x="3160356" y="2003707"/>
            <a:ext cx="1363578" cy="27184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Прямоугольник 2">
            <a:extLst>
              <a:ext uri="{FF2B5EF4-FFF2-40B4-BE49-F238E27FC236}">
                <a16:creationId xmlns:a16="http://schemas.microsoft.com/office/drawing/2014/main" id="{B16C68AB-5F23-4D23-9854-19857651A557}"/>
              </a:ext>
            </a:extLst>
          </p:cNvPr>
          <p:cNvSpPr/>
          <p:nvPr/>
        </p:nvSpPr>
        <p:spPr>
          <a:xfrm>
            <a:off x="0" y="848323"/>
            <a:ext cx="1215190" cy="8483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a:extLst>
              <a:ext uri="{FF2B5EF4-FFF2-40B4-BE49-F238E27FC236}">
                <a16:creationId xmlns:a16="http://schemas.microsoft.com/office/drawing/2014/main" id="{25CCE895-CB7B-497F-8391-DAC09726AFCD}"/>
              </a:ext>
            </a:extLst>
          </p:cNvPr>
          <p:cNvSpPr txBox="1"/>
          <p:nvPr/>
        </p:nvSpPr>
        <p:spPr>
          <a:xfrm>
            <a:off x="-113381" y="311455"/>
            <a:ext cx="12305381" cy="461665"/>
          </a:xfrm>
          <a:prstGeom prst="rect">
            <a:avLst/>
          </a:prstGeom>
          <a:noFill/>
        </p:spPr>
        <p:txBody>
          <a:bodyPr wrap="square" rtlCol="0">
            <a:spAutoFit/>
          </a:bodyPr>
          <a:lstStyle/>
          <a:p>
            <a:pPr algn="ctr"/>
            <a:r>
              <a:rPr lang="en-US" sz="2400" dirty="0"/>
              <a:t>Selection equation (analysis of the fact of work via the first stage of Heckman procedure)</a:t>
            </a:r>
            <a:endParaRPr lang="ru-RU" sz="2400" dirty="0"/>
          </a:p>
        </p:txBody>
      </p:sp>
      <p:sp>
        <p:nvSpPr>
          <p:cNvPr id="9" name="Прямоугольник 8">
            <a:extLst>
              <a:ext uri="{FF2B5EF4-FFF2-40B4-BE49-F238E27FC236}">
                <a16:creationId xmlns:a16="http://schemas.microsoft.com/office/drawing/2014/main" id="{62FD33BF-2677-4AF1-94C4-17810B02F814}"/>
              </a:ext>
            </a:extLst>
          </p:cNvPr>
          <p:cNvSpPr/>
          <p:nvPr/>
        </p:nvSpPr>
        <p:spPr>
          <a:xfrm>
            <a:off x="7090775" y="5196896"/>
            <a:ext cx="1021308" cy="4396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296493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4E02CF60-AB89-40D3-BA69-E6AD3602F19E}"/>
              </a:ext>
            </a:extLst>
          </p:cNvPr>
          <p:cNvPicPr>
            <a:picLocks noChangeAspect="1"/>
          </p:cNvPicPr>
          <p:nvPr/>
        </p:nvPicPr>
        <p:blipFill rotWithShape="1">
          <a:blip r:embed="rId2"/>
          <a:srcRect l="761" t="21048" r="63913" b="6258"/>
          <a:stretch/>
        </p:blipFill>
        <p:spPr>
          <a:xfrm>
            <a:off x="232011" y="354275"/>
            <a:ext cx="5609229" cy="6489443"/>
          </a:xfrm>
          <a:prstGeom prst="rect">
            <a:avLst/>
          </a:prstGeom>
        </p:spPr>
      </p:pic>
      <p:sp>
        <p:nvSpPr>
          <p:cNvPr id="2" name="TextBox 1">
            <a:extLst>
              <a:ext uri="{FF2B5EF4-FFF2-40B4-BE49-F238E27FC236}">
                <a16:creationId xmlns:a16="http://schemas.microsoft.com/office/drawing/2014/main" id="{1917C003-805B-4A5C-AC8A-F3F5400DC745}"/>
              </a:ext>
            </a:extLst>
          </p:cNvPr>
          <p:cNvSpPr txBox="1"/>
          <p:nvPr/>
        </p:nvSpPr>
        <p:spPr>
          <a:xfrm>
            <a:off x="5556657" y="87593"/>
            <a:ext cx="6635343" cy="1384995"/>
          </a:xfrm>
          <a:prstGeom prst="rect">
            <a:avLst/>
          </a:prstGeom>
          <a:noFill/>
        </p:spPr>
        <p:txBody>
          <a:bodyPr wrap="square" rtlCol="0">
            <a:spAutoFit/>
          </a:bodyPr>
          <a:lstStyle/>
          <a:p>
            <a:pPr algn="ctr"/>
            <a:r>
              <a:rPr lang="en-US" sz="2800" b="1" i="1" u="sng" dirty="0"/>
              <a:t>Extension 1.</a:t>
            </a:r>
            <a:r>
              <a:rPr lang="en-US" sz="2800" b="1" i="1" dirty="0"/>
              <a:t> We refined our general model adding a variable for real training hours in regression</a:t>
            </a:r>
            <a:endParaRPr lang="ru-RU" sz="2800" b="1" i="1" dirty="0"/>
          </a:p>
        </p:txBody>
      </p:sp>
      <p:sp>
        <p:nvSpPr>
          <p:cNvPr id="9" name="Прямоугольник 8">
            <a:extLst>
              <a:ext uri="{FF2B5EF4-FFF2-40B4-BE49-F238E27FC236}">
                <a16:creationId xmlns:a16="http://schemas.microsoft.com/office/drawing/2014/main" id="{E1B45456-771C-4155-869B-93EFDA53D279}"/>
              </a:ext>
            </a:extLst>
          </p:cNvPr>
          <p:cNvSpPr/>
          <p:nvPr/>
        </p:nvSpPr>
        <p:spPr>
          <a:xfrm rot="5400000">
            <a:off x="1311538" y="3831235"/>
            <a:ext cx="2097860" cy="10103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a:extLst>
              <a:ext uri="{FF2B5EF4-FFF2-40B4-BE49-F238E27FC236}">
                <a16:creationId xmlns:a16="http://schemas.microsoft.com/office/drawing/2014/main" id="{39A14215-8051-402B-A4C7-172D4B44DD10}"/>
              </a:ext>
            </a:extLst>
          </p:cNvPr>
          <p:cNvSpPr/>
          <p:nvPr/>
        </p:nvSpPr>
        <p:spPr>
          <a:xfrm rot="5400000">
            <a:off x="4204072" y="3748161"/>
            <a:ext cx="2097860" cy="117647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CF528291-302C-43A4-866C-9CDB59C0A273}"/>
              </a:ext>
            </a:extLst>
          </p:cNvPr>
          <p:cNvSpPr/>
          <p:nvPr/>
        </p:nvSpPr>
        <p:spPr>
          <a:xfrm>
            <a:off x="232012" y="4490112"/>
            <a:ext cx="5609230" cy="19106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5D7AC014-F35B-4F8F-93E6-947033C2F26C}"/>
              </a:ext>
            </a:extLst>
          </p:cNvPr>
          <p:cNvSpPr/>
          <p:nvPr/>
        </p:nvSpPr>
        <p:spPr>
          <a:xfrm>
            <a:off x="232010" y="5194260"/>
            <a:ext cx="5609230" cy="19106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a:extLst>
              <a:ext uri="{FF2B5EF4-FFF2-40B4-BE49-F238E27FC236}">
                <a16:creationId xmlns:a16="http://schemas.microsoft.com/office/drawing/2014/main" id="{34ABCBB0-918F-44FC-B7BD-EB868111E7CB}"/>
              </a:ext>
            </a:extLst>
          </p:cNvPr>
          <p:cNvSpPr txBox="1"/>
          <p:nvPr/>
        </p:nvSpPr>
        <p:spPr>
          <a:xfrm>
            <a:off x="6186420" y="3718488"/>
            <a:ext cx="5773568" cy="923330"/>
          </a:xfrm>
          <a:prstGeom prst="rect">
            <a:avLst/>
          </a:prstGeom>
          <a:noFill/>
        </p:spPr>
        <p:txBody>
          <a:bodyPr wrap="none" rtlCol="0">
            <a:spAutoFit/>
          </a:bodyPr>
          <a:lstStyle/>
          <a:p>
            <a:r>
              <a:rPr lang="en-US" dirty="0" err="1"/>
              <a:t>Collolaries</a:t>
            </a:r>
            <a:r>
              <a:rPr lang="en-US" dirty="0"/>
              <a:t>: the </a:t>
            </a:r>
            <a:r>
              <a:rPr lang="en-US" i="1" dirty="0" err="1"/>
              <a:t>real_train_hours</a:t>
            </a:r>
            <a:r>
              <a:rPr lang="en-US" i="1" dirty="0"/>
              <a:t> </a:t>
            </a:r>
            <a:r>
              <a:rPr lang="en-US" dirty="0"/>
              <a:t>variable is statistically </a:t>
            </a:r>
          </a:p>
          <a:p>
            <a:r>
              <a:rPr lang="en-US" dirty="0"/>
              <a:t>insignificant, while </a:t>
            </a:r>
            <a:r>
              <a:rPr lang="en-US" i="1" dirty="0"/>
              <a:t>trained </a:t>
            </a:r>
            <a:r>
              <a:rPr lang="en-US" dirty="0"/>
              <a:t>variable is significant at the 0,1%</a:t>
            </a:r>
            <a:br>
              <a:rPr lang="en-US" dirty="0"/>
            </a:br>
            <a:r>
              <a:rPr lang="en-US" dirty="0"/>
              <a:t> level</a:t>
            </a:r>
            <a:endParaRPr lang="ru-RU" dirty="0"/>
          </a:p>
        </p:txBody>
      </p:sp>
      <p:sp>
        <p:nvSpPr>
          <p:cNvPr id="14" name="TextBox 13">
            <a:extLst>
              <a:ext uri="{FF2B5EF4-FFF2-40B4-BE49-F238E27FC236}">
                <a16:creationId xmlns:a16="http://schemas.microsoft.com/office/drawing/2014/main" id="{0721A5EB-85B9-42D0-8945-6E859CF89F05}"/>
              </a:ext>
            </a:extLst>
          </p:cNvPr>
          <p:cNvSpPr txBox="1"/>
          <p:nvPr/>
        </p:nvSpPr>
        <p:spPr>
          <a:xfrm>
            <a:off x="7121967" y="1623835"/>
            <a:ext cx="3816626" cy="400110"/>
          </a:xfrm>
          <a:prstGeom prst="rect">
            <a:avLst/>
          </a:prstGeom>
          <a:noFill/>
        </p:spPr>
        <p:txBody>
          <a:bodyPr wrap="square" rtlCol="0">
            <a:spAutoFit/>
          </a:bodyPr>
          <a:lstStyle/>
          <a:p>
            <a:r>
              <a:rPr lang="en-US" sz="2000" b="1" dirty="0"/>
              <a:t>Restrictions imposed on dataset: </a:t>
            </a:r>
            <a:endParaRPr lang="ru-RU" sz="2000" b="1"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26D0C85-10EE-4737-8BB0-32E5AB64130A}"/>
                  </a:ext>
                </a:extLst>
              </p:cNvPr>
              <p:cNvSpPr txBox="1"/>
              <p:nvPr/>
            </p:nvSpPr>
            <p:spPr>
              <a:xfrm>
                <a:off x="6724456" y="2090607"/>
                <a:ext cx="5022573" cy="1384995"/>
              </a:xfrm>
              <a:prstGeom prst="rect">
                <a:avLst/>
              </a:prstGeom>
              <a:noFill/>
            </p:spPr>
            <p:txBody>
              <a:bodyPr wrap="square" rtlCol="0">
                <a:spAutoFit/>
              </a:bodyPr>
              <a:lstStyle/>
              <a:p>
                <a:pPr marL="457200" indent="-457200">
                  <a:buFont typeface="Arial" panose="020B0604020202020204" pitchFamily="34" charset="0"/>
                  <a:buChar char="•"/>
                </a:pPr>
                <a:r>
                  <a:rPr lang="en-US" sz="2800" b="1" dirty="0">
                    <a:latin typeface="+mj-lt"/>
                    <a:cs typeface="Times New Roman" panose="02020603050405020304" pitchFamily="18" charset="0"/>
                  </a:rPr>
                  <a:t>Age</a:t>
                </a:r>
                <a:r>
                  <a:rPr lang="ru-RU" sz="2800" b="1" dirty="0">
                    <a:latin typeface="+mj-lt"/>
                    <a:cs typeface="Times New Roman" panose="02020603050405020304" pitchFamily="18" charset="0"/>
                  </a:rPr>
                  <a:t> </a:t>
                </a:r>
                <a:r>
                  <a:rPr lang="en-US" sz="2800" b="1" dirty="0">
                    <a:latin typeface="+mj-lt"/>
                    <a:cs typeface="Times New Roman" panose="02020603050405020304" pitchFamily="18" charset="0"/>
                  </a:rPr>
                  <a:t>between</a:t>
                </a:r>
                <a:r>
                  <a:rPr lang="ru-RU" sz="2800" b="1" dirty="0">
                    <a:latin typeface="+mj-lt"/>
                    <a:cs typeface="Times New Roman" panose="02020603050405020304" pitchFamily="18" charset="0"/>
                  </a:rPr>
                  <a:t> 16 </a:t>
                </a:r>
                <a:r>
                  <a:rPr lang="en-US" sz="2800" b="1" dirty="0">
                    <a:latin typeface="+mj-lt"/>
                    <a:cs typeface="Times New Roman" panose="02020603050405020304" pitchFamily="18" charset="0"/>
                  </a:rPr>
                  <a:t>and</a:t>
                </a:r>
                <a:r>
                  <a:rPr lang="ru-RU" sz="2800" b="1" dirty="0">
                    <a:latin typeface="+mj-lt"/>
                    <a:cs typeface="Times New Roman" panose="02020603050405020304" pitchFamily="18" charset="0"/>
                  </a:rPr>
                  <a:t> 65</a:t>
                </a:r>
              </a:p>
              <a:p>
                <a:pPr marL="457200" indent="-457200">
                  <a:buFont typeface="Arial" panose="020B0604020202020204" pitchFamily="34" charset="0"/>
                  <a:buChar char="•"/>
                </a:pPr>
                <a:r>
                  <a:rPr lang="en-US" sz="2800" b="1" dirty="0">
                    <a:latin typeface="+mj-lt"/>
                    <a:cs typeface="Times New Roman" panose="02020603050405020304" pitchFamily="18" charset="0"/>
                  </a:rPr>
                  <a:t>Wage </a:t>
                </a:r>
                <a14:m>
                  <m:oMath xmlns:m="http://schemas.openxmlformats.org/officeDocument/2006/math">
                    <m:r>
                      <a:rPr lang="en-US" sz="2800" b="1" i="1" smtClean="0">
                        <a:latin typeface="Cambria Math" panose="02040503050406030204" pitchFamily="18" charset="0"/>
                        <a:cs typeface="Times New Roman" panose="02020603050405020304" pitchFamily="18" charset="0"/>
                      </a:rPr>
                      <m:t>≤</m:t>
                    </m:r>
                  </m:oMath>
                </a14:m>
                <a:r>
                  <a:rPr lang="ru-RU" sz="2800" b="1" dirty="0">
                    <a:latin typeface="+mj-lt"/>
                    <a:cs typeface="Times New Roman" panose="02020603050405020304" pitchFamily="18" charset="0"/>
                  </a:rPr>
                  <a:t> </a:t>
                </a:r>
                <a:r>
                  <a:rPr lang="en-US" sz="2800" b="1" dirty="0">
                    <a:latin typeface="+mj-lt"/>
                    <a:cs typeface="Times New Roman" panose="02020603050405020304" pitchFamily="18" charset="0"/>
                  </a:rPr>
                  <a:t>7</a:t>
                </a:r>
                <a:r>
                  <a:rPr lang="ru-RU" sz="2800" b="1" dirty="0">
                    <a:latin typeface="+mj-lt"/>
                    <a:cs typeface="Times New Roman" panose="02020603050405020304" pitchFamily="18" charset="0"/>
                  </a:rPr>
                  <a:t>0 000 </a:t>
                </a:r>
                <a:r>
                  <a:rPr lang="en-US" sz="2800" b="1" dirty="0">
                    <a:latin typeface="+mj-lt"/>
                    <a:cs typeface="Times New Roman" panose="02020603050405020304" pitchFamily="18" charset="0"/>
                  </a:rPr>
                  <a:t>rubles</a:t>
                </a:r>
                <a:endParaRPr lang="ru-RU" sz="2800" b="1" dirty="0">
                  <a:latin typeface="+mj-lt"/>
                  <a:cs typeface="Times New Roman" panose="02020603050405020304" pitchFamily="18" charset="0"/>
                </a:endParaRPr>
              </a:p>
              <a:p>
                <a:pPr marL="457200" indent="-457200">
                  <a:buFont typeface="Arial" panose="020B0604020202020204" pitchFamily="34" charset="0"/>
                  <a:buChar char="•"/>
                </a:pPr>
                <a:r>
                  <a:rPr lang="en-US" sz="2800" b="1" dirty="0">
                    <a:latin typeface="+mj-lt"/>
                    <a:cs typeface="Times New Roman" panose="02020603050405020304" pitchFamily="18" charset="0"/>
                  </a:rPr>
                  <a:t>Evaluation of ln(wage)</a:t>
                </a:r>
              </a:p>
            </p:txBody>
          </p:sp>
        </mc:Choice>
        <mc:Fallback xmlns="">
          <p:sp>
            <p:nvSpPr>
              <p:cNvPr id="15" name="TextBox 14">
                <a:extLst>
                  <a:ext uri="{FF2B5EF4-FFF2-40B4-BE49-F238E27FC236}">
                    <a16:creationId xmlns:a16="http://schemas.microsoft.com/office/drawing/2014/main" id="{226D0C85-10EE-4737-8BB0-32E5AB64130A}"/>
                  </a:ext>
                </a:extLst>
              </p:cNvPr>
              <p:cNvSpPr txBox="1">
                <a:spLocks noRot="1" noChangeAspect="1" noMove="1" noResize="1" noEditPoints="1" noAdjustHandles="1" noChangeArrowheads="1" noChangeShapeType="1" noTextEdit="1"/>
              </p:cNvSpPr>
              <p:nvPr/>
            </p:nvSpPr>
            <p:spPr>
              <a:xfrm>
                <a:off x="6724456" y="2090607"/>
                <a:ext cx="5022573" cy="1384995"/>
              </a:xfrm>
              <a:prstGeom prst="rect">
                <a:avLst/>
              </a:prstGeom>
              <a:blipFill>
                <a:blip r:embed="rId3"/>
                <a:stretch>
                  <a:fillRect l="-2184" t="-4405" b="-11894"/>
                </a:stretch>
              </a:blipFill>
            </p:spPr>
            <p:txBody>
              <a:bodyPr/>
              <a:lstStyle/>
              <a:p>
                <a:r>
                  <a:rPr lang="ru-RU">
                    <a:noFill/>
                  </a:rPr>
                  <a:t> </a:t>
                </a:r>
              </a:p>
            </p:txBody>
          </p:sp>
        </mc:Fallback>
      </mc:AlternateContent>
    </p:spTree>
    <p:extLst>
      <p:ext uri="{BB962C8B-B14F-4D97-AF65-F5344CB8AC3E}">
        <p14:creationId xmlns:p14="http://schemas.microsoft.com/office/powerpoint/2010/main" val="3943673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FE3223DC-7273-4735-AD66-ABF877FAA8F7}"/>
              </a:ext>
            </a:extLst>
          </p:cNvPr>
          <p:cNvPicPr>
            <a:picLocks noChangeAspect="1"/>
          </p:cNvPicPr>
          <p:nvPr/>
        </p:nvPicPr>
        <p:blipFill rotWithShape="1">
          <a:blip r:embed="rId2"/>
          <a:srcRect l="986" t="22395" r="64474" b="11034"/>
          <a:stretch/>
        </p:blipFill>
        <p:spPr>
          <a:xfrm>
            <a:off x="20901" y="523219"/>
            <a:ext cx="5922699" cy="6092188"/>
          </a:xfrm>
          <a:prstGeom prst="rect">
            <a:avLst/>
          </a:prstGeom>
        </p:spPr>
      </p:pic>
      <p:sp>
        <p:nvSpPr>
          <p:cNvPr id="9" name="Прямоугольник 8">
            <a:extLst>
              <a:ext uri="{FF2B5EF4-FFF2-40B4-BE49-F238E27FC236}">
                <a16:creationId xmlns:a16="http://schemas.microsoft.com/office/drawing/2014/main" id="{E1B45456-771C-4155-869B-93EFDA53D279}"/>
              </a:ext>
            </a:extLst>
          </p:cNvPr>
          <p:cNvSpPr/>
          <p:nvPr/>
        </p:nvSpPr>
        <p:spPr>
          <a:xfrm rot="5400000">
            <a:off x="1106201" y="3517537"/>
            <a:ext cx="2167092" cy="108284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a:extLst>
              <a:ext uri="{FF2B5EF4-FFF2-40B4-BE49-F238E27FC236}">
                <a16:creationId xmlns:a16="http://schemas.microsoft.com/office/drawing/2014/main" id="{39A14215-8051-402B-A4C7-172D4B44DD10}"/>
              </a:ext>
            </a:extLst>
          </p:cNvPr>
          <p:cNvSpPr/>
          <p:nvPr/>
        </p:nvSpPr>
        <p:spPr>
          <a:xfrm rot="5400000">
            <a:off x="4189533" y="3388439"/>
            <a:ext cx="2167092" cy="134103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CF528291-302C-43A4-866C-9CDB59C0A273}"/>
              </a:ext>
            </a:extLst>
          </p:cNvPr>
          <p:cNvSpPr/>
          <p:nvPr/>
        </p:nvSpPr>
        <p:spPr>
          <a:xfrm>
            <a:off x="0" y="4240863"/>
            <a:ext cx="5943600" cy="19106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5D7AC014-F35B-4F8F-93E6-947033C2F26C}"/>
              </a:ext>
            </a:extLst>
          </p:cNvPr>
          <p:cNvSpPr/>
          <p:nvPr/>
        </p:nvSpPr>
        <p:spPr>
          <a:xfrm>
            <a:off x="20901" y="4986338"/>
            <a:ext cx="5922698" cy="15616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2DF66B5-9DF3-45EE-8777-38BC5CC91E34}"/>
                  </a:ext>
                </a:extLst>
              </p:cNvPr>
              <p:cNvSpPr txBox="1"/>
              <p:nvPr/>
            </p:nvSpPr>
            <p:spPr>
              <a:xfrm>
                <a:off x="6724456" y="2090607"/>
                <a:ext cx="5022573" cy="1384995"/>
              </a:xfrm>
              <a:prstGeom prst="rect">
                <a:avLst/>
              </a:prstGeom>
              <a:noFill/>
            </p:spPr>
            <p:txBody>
              <a:bodyPr wrap="square" rtlCol="0">
                <a:spAutoFit/>
              </a:bodyPr>
              <a:lstStyle/>
              <a:p>
                <a:pPr marL="457200" indent="-457200">
                  <a:buFont typeface="Arial" panose="020B0604020202020204" pitchFamily="34" charset="0"/>
                  <a:buChar char="•"/>
                </a:pPr>
                <a:r>
                  <a:rPr lang="en-US" sz="2800" b="1" dirty="0">
                    <a:latin typeface="+mj-lt"/>
                    <a:cs typeface="Times New Roman" panose="02020603050405020304" pitchFamily="18" charset="0"/>
                  </a:rPr>
                  <a:t>Age</a:t>
                </a:r>
                <a:r>
                  <a:rPr lang="ru-RU" sz="2800" b="1" dirty="0">
                    <a:latin typeface="+mj-lt"/>
                    <a:cs typeface="Times New Roman" panose="02020603050405020304" pitchFamily="18" charset="0"/>
                  </a:rPr>
                  <a:t> </a:t>
                </a:r>
                <a:r>
                  <a:rPr lang="en-US" sz="2800" b="1" dirty="0">
                    <a:latin typeface="+mj-lt"/>
                    <a:cs typeface="Times New Roman" panose="02020603050405020304" pitchFamily="18" charset="0"/>
                  </a:rPr>
                  <a:t>between</a:t>
                </a:r>
                <a:r>
                  <a:rPr lang="ru-RU" sz="2800" b="1" dirty="0">
                    <a:latin typeface="+mj-lt"/>
                    <a:cs typeface="Times New Roman" panose="02020603050405020304" pitchFamily="18" charset="0"/>
                  </a:rPr>
                  <a:t> 16 </a:t>
                </a:r>
                <a:r>
                  <a:rPr lang="en-US" sz="2800" b="1" dirty="0">
                    <a:latin typeface="+mj-lt"/>
                    <a:cs typeface="Times New Roman" panose="02020603050405020304" pitchFamily="18" charset="0"/>
                  </a:rPr>
                  <a:t>and</a:t>
                </a:r>
                <a:r>
                  <a:rPr lang="ru-RU" sz="2800" b="1" dirty="0">
                    <a:latin typeface="+mj-lt"/>
                    <a:cs typeface="Times New Roman" panose="02020603050405020304" pitchFamily="18" charset="0"/>
                  </a:rPr>
                  <a:t> 65</a:t>
                </a:r>
              </a:p>
              <a:p>
                <a:pPr marL="457200" indent="-457200">
                  <a:buFont typeface="Arial" panose="020B0604020202020204" pitchFamily="34" charset="0"/>
                  <a:buChar char="•"/>
                </a:pPr>
                <a:r>
                  <a:rPr lang="en-US" sz="2800" b="1" dirty="0">
                    <a:latin typeface="+mj-lt"/>
                    <a:cs typeface="Times New Roman" panose="02020603050405020304" pitchFamily="18" charset="0"/>
                  </a:rPr>
                  <a:t>Wage </a:t>
                </a:r>
                <a14:m>
                  <m:oMath xmlns:m="http://schemas.openxmlformats.org/officeDocument/2006/math">
                    <m:r>
                      <a:rPr lang="en-US" sz="2800" b="1" i="1" smtClean="0">
                        <a:latin typeface="Cambria Math" panose="02040503050406030204" pitchFamily="18" charset="0"/>
                        <a:cs typeface="Times New Roman" panose="02020603050405020304" pitchFamily="18" charset="0"/>
                      </a:rPr>
                      <m:t>≤</m:t>
                    </m:r>
                  </m:oMath>
                </a14:m>
                <a:r>
                  <a:rPr lang="ru-RU" sz="2800" b="1" dirty="0">
                    <a:latin typeface="+mj-lt"/>
                    <a:cs typeface="Times New Roman" panose="02020603050405020304" pitchFamily="18" charset="0"/>
                  </a:rPr>
                  <a:t> </a:t>
                </a:r>
                <a:r>
                  <a:rPr lang="en-US" sz="2800" b="1" dirty="0">
                    <a:latin typeface="+mj-lt"/>
                    <a:cs typeface="Times New Roman" panose="02020603050405020304" pitchFamily="18" charset="0"/>
                  </a:rPr>
                  <a:t>7</a:t>
                </a:r>
                <a:r>
                  <a:rPr lang="ru-RU" sz="2800" b="1" dirty="0">
                    <a:latin typeface="+mj-lt"/>
                    <a:cs typeface="Times New Roman" panose="02020603050405020304" pitchFamily="18" charset="0"/>
                  </a:rPr>
                  <a:t>0 000 </a:t>
                </a:r>
                <a:r>
                  <a:rPr lang="en-US" sz="2800" b="1" dirty="0">
                    <a:latin typeface="+mj-lt"/>
                    <a:cs typeface="Times New Roman" panose="02020603050405020304" pitchFamily="18" charset="0"/>
                  </a:rPr>
                  <a:t>rubles</a:t>
                </a:r>
                <a:endParaRPr lang="ru-RU" sz="2800" b="1" dirty="0">
                  <a:latin typeface="+mj-lt"/>
                  <a:cs typeface="Times New Roman" panose="02020603050405020304" pitchFamily="18" charset="0"/>
                </a:endParaRPr>
              </a:p>
              <a:p>
                <a:pPr marL="457200" indent="-457200">
                  <a:buFont typeface="Arial" panose="020B0604020202020204" pitchFamily="34" charset="0"/>
                  <a:buChar char="•"/>
                </a:pPr>
                <a:r>
                  <a:rPr lang="en-US" sz="2800" b="1" dirty="0">
                    <a:latin typeface="+mj-lt"/>
                    <a:cs typeface="Times New Roman" panose="02020603050405020304" pitchFamily="18" charset="0"/>
                  </a:rPr>
                  <a:t>Evaluation of ln(wage)</a:t>
                </a:r>
              </a:p>
            </p:txBody>
          </p:sp>
        </mc:Choice>
        <mc:Fallback xmlns="">
          <p:sp>
            <p:nvSpPr>
              <p:cNvPr id="13" name="TextBox 12">
                <a:extLst>
                  <a:ext uri="{FF2B5EF4-FFF2-40B4-BE49-F238E27FC236}">
                    <a16:creationId xmlns:a16="http://schemas.microsoft.com/office/drawing/2014/main" id="{32DF66B5-9DF3-45EE-8777-38BC5CC91E34}"/>
                  </a:ext>
                </a:extLst>
              </p:cNvPr>
              <p:cNvSpPr txBox="1">
                <a:spLocks noRot="1" noChangeAspect="1" noMove="1" noResize="1" noEditPoints="1" noAdjustHandles="1" noChangeArrowheads="1" noChangeShapeType="1" noTextEdit="1"/>
              </p:cNvSpPr>
              <p:nvPr/>
            </p:nvSpPr>
            <p:spPr>
              <a:xfrm>
                <a:off x="6724456" y="2090607"/>
                <a:ext cx="5022573" cy="1384995"/>
              </a:xfrm>
              <a:prstGeom prst="rect">
                <a:avLst/>
              </a:prstGeom>
              <a:blipFill>
                <a:blip r:embed="rId3"/>
                <a:stretch>
                  <a:fillRect l="-2184" t="-4405" b="-11894"/>
                </a:stretch>
              </a:blipFill>
            </p:spPr>
            <p:txBody>
              <a:bodyPr/>
              <a:lstStyle/>
              <a:p>
                <a:r>
                  <a:rPr lang="ru-RU">
                    <a:noFill/>
                  </a:rPr>
                  <a:t> </a:t>
                </a:r>
              </a:p>
            </p:txBody>
          </p:sp>
        </mc:Fallback>
      </mc:AlternateContent>
      <p:sp>
        <p:nvSpPr>
          <p:cNvPr id="14" name="TextBox 13">
            <a:extLst>
              <a:ext uri="{FF2B5EF4-FFF2-40B4-BE49-F238E27FC236}">
                <a16:creationId xmlns:a16="http://schemas.microsoft.com/office/drawing/2014/main" id="{49FDD4B4-5557-4A4F-B93C-7B6896C5FA6D}"/>
              </a:ext>
            </a:extLst>
          </p:cNvPr>
          <p:cNvSpPr txBox="1"/>
          <p:nvPr/>
        </p:nvSpPr>
        <p:spPr>
          <a:xfrm>
            <a:off x="5556657" y="87593"/>
            <a:ext cx="6635343" cy="1384995"/>
          </a:xfrm>
          <a:prstGeom prst="rect">
            <a:avLst/>
          </a:prstGeom>
          <a:noFill/>
        </p:spPr>
        <p:txBody>
          <a:bodyPr wrap="square" rtlCol="0">
            <a:spAutoFit/>
          </a:bodyPr>
          <a:lstStyle/>
          <a:p>
            <a:pPr algn="ctr"/>
            <a:r>
              <a:rPr lang="en-US" sz="2800" b="1" i="1" u="sng" dirty="0"/>
              <a:t>Extension 2.</a:t>
            </a:r>
            <a:r>
              <a:rPr lang="en-US" sz="2800" b="1" i="1" dirty="0"/>
              <a:t> We refined our general model adding a variable for real training days in regression</a:t>
            </a:r>
            <a:endParaRPr lang="ru-RU" sz="2800" b="1" i="1" dirty="0"/>
          </a:p>
        </p:txBody>
      </p:sp>
      <p:sp>
        <p:nvSpPr>
          <p:cNvPr id="2" name="TextBox 1">
            <a:extLst>
              <a:ext uri="{FF2B5EF4-FFF2-40B4-BE49-F238E27FC236}">
                <a16:creationId xmlns:a16="http://schemas.microsoft.com/office/drawing/2014/main" id="{35A0E604-17C7-4DF8-B3F1-649F74C4A04B}"/>
              </a:ext>
            </a:extLst>
          </p:cNvPr>
          <p:cNvSpPr txBox="1"/>
          <p:nvPr/>
        </p:nvSpPr>
        <p:spPr>
          <a:xfrm>
            <a:off x="6348958" y="3631956"/>
            <a:ext cx="5773568" cy="923330"/>
          </a:xfrm>
          <a:prstGeom prst="rect">
            <a:avLst/>
          </a:prstGeom>
          <a:noFill/>
        </p:spPr>
        <p:txBody>
          <a:bodyPr wrap="none" rtlCol="0">
            <a:spAutoFit/>
          </a:bodyPr>
          <a:lstStyle/>
          <a:p>
            <a:r>
              <a:rPr lang="en-US" dirty="0" err="1"/>
              <a:t>Collolaries</a:t>
            </a:r>
            <a:r>
              <a:rPr lang="en-US" dirty="0"/>
              <a:t>: the </a:t>
            </a:r>
            <a:r>
              <a:rPr lang="en-US" i="1" dirty="0" err="1"/>
              <a:t>real_train_days</a:t>
            </a:r>
            <a:r>
              <a:rPr lang="en-US" i="1" dirty="0"/>
              <a:t> </a:t>
            </a:r>
            <a:r>
              <a:rPr lang="en-US" dirty="0"/>
              <a:t>variable is statistically </a:t>
            </a:r>
          </a:p>
          <a:p>
            <a:r>
              <a:rPr lang="en-US" dirty="0"/>
              <a:t>insignificant, while </a:t>
            </a:r>
            <a:r>
              <a:rPr lang="en-US" i="1" dirty="0"/>
              <a:t>trained </a:t>
            </a:r>
            <a:r>
              <a:rPr lang="en-US" dirty="0"/>
              <a:t>variable is significant at the 0,1%</a:t>
            </a:r>
            <a:br>
              <a:rPr lang="en-US" dirty="0"/>
            </a:br>
            <a:r>
              <a:rPr lang="en-US" dirty="0"/>
              <a:t> level</a:t>
            </a:r>
            <a:endParaRPr lang="ru-RU" dirty="0"/>
          </a:p>
        </p:txBody>
      </p:sp>
      <p:sp>
        <p:nvSpPr>
          <p:cNvPr id="16" name="TextBox 15">
            <a:extLst>
              <a:ext uri="{FF2B5EF4-FFF2-40B4-BE49-F238E27FC236}">
                <a16:creationId xmlns:a16="http://schemas.microsoft.com/office/drawing/2014/main" id="{0BC72416-EC4C-4B78-BF2E-7BE0BFE6D7CD}"/>
              </a:ext>
            </a:extLst>
          </p:cNvPr>
          <p:cNvSpPr txBox="1"/>
          <p:nvPr/>
        </p:nvSpPr>
        <p:spPr>
          <a:xfrm>
            <a:off x="7121967" y="1623835"/>
            <a:ext cx="3816626" cy="400110"/>
          </a:xfrm>
          <a:prstGeom prst="rect">
            <a:avLst/>
          </a:prstGeom>
          <a:noFill/>
        </p:spPr>
        <p:txBody>
          <a:bodyPr wrap="square" rtlCol="0">
            <a:spAutoFit/>
          </a:bodyPr>
          <a:lstStyle/>
          <a:p>
            <a:r>
              <a:rPr lang="en-US" sz="2000" b="1" dirty="0"/>
              <a:t>Restrictions imposed on dataset: </a:t>
            </a:r>
            <a:endParaRPr lang="ru-RU" sz="2000" b="1" dirty="0"/>
          </a:p>
        </p:txBody>
      </p:sp>
    </p:spTree>
    <p:extLst>
      <p:ext uri="{BB962C8B-B14F-4D97-AF65-F5344CB8AC3E}">
        <p14:creationId xmlns:p14="http://schemas.microsoft.com/office/powerpoint/2010/main" val="4272484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C52DC00E-41F2-442D-B5F6-3471586D7513}"/>
              </a:ext>
            </a:extLst>
          </p:cNvPr>
          <p:cNvPicPr>
            <a:picLocks noChangeAspect="1"/>
          </p:cNvPicPr>
          <p:nvPr/>
        </p:nvPicPr>
        <p:blipFill rotWithShape="1">
          <a:blip r:embed="rId2"/>
          <a:srcRect l="760" t="26308" r="64891" b="11023"/>
          <a:stretch/>
        </p:blipFill>
        <p:spPr>
          <a:xfrm>
            <a:off x="-1" y="564646"/>
            <a:ext cx="6135004" cy="6293354"/>
          </a:xfrm>
          <a:prstGeom prst="rect">
            <a:avLst/>
          </a:prstGeom>
        </p:spPr>
      </p:pic>
      <p:sp>
        <p:nvSpPr>
          <p:cNvPr id="4" name="Прямоугольник 3">
            <a:extLst>
              <a:ext uri="{FF2B5EF4-FFF2-40B4-BE49-F238E27FC236}">
                <a16:creationId xmlns:a16="http://schemas.microsoft.com/office/drawing/2014/main" id="{C3FBD6B9-4BC7-462A-8226-FFE10B8A91D6}"/>
              </a:ext>
            </a:extLst>
          </p:cNvPr>
          <p:cNvSpPr/>
          <p:nvPr/>
        </p:nvSpPr>
        <p:spPr>
          <a:xfrm rot="5400000">
            <a:off x="3925616" y="3816433"/>
            <a:ext cx="2361061" cy="130641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a:extLst>
              <a:ext uri="{FF2B5EF4-FFF2-40B4-BE49-F238E27FC236}">
                <a16:creationId xmlns:a16="http://schemas.microsoft.com/office/drawing/2014/main" id="{BE233859-A731-4F6C-BA99-1B98141E3D93}"/>
              </a:ext>
            </a:extLst>
          </p:cNvPr>
          <p:cNvSpPr/>
          <p:nvPr/>
        </p:nvSpPr>
        <p:spPr>
          <a:xfrm rot="5400000">
            <a:off x="702860" y="3896436"/>
            <a:ext cx="2361060" cy="114641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a:extLst>
              <a:ext uri="{FF2B5EF4-FFF2-40B4-BE49-F238E27FC236}">
                <a16:creationId xmlns:a16="http://schemas.microsoft.com/office/drawing/2014/main" id="{F35CCB13-345D-4173-94DC-51C2CACA7F8D}"/>
              </a:ext>
            </a:extLst>
          </p:cNvPr>
          <p:cNvSpPr/>
          <p:nvPr/>
        </p:nvSpPr>
        <p:spPr>
          <a:xfrm>
            <a:off x="0" y="4667534"/>
            <a:ext cx="5759354" cy="19106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6C4E5B36-DED1-4617-B042-FFA2BDC918CC}"/>
              </a:ext>
            </a:extLst>
          </p:cNvPr>
          <p:cNvSpPr txBox="1"/>
          <p:nvPr/>
        </p:nvSpPr>
        <p:spPr>
          <a:xfrm>
            <a:off x="5556657" y="87593"/>
            <a:ext cx="6635343" cy="954107"/>
          </a:xfrm>
          <a:prstGeom prst="rect">
            <a:avLst/>
          </a:prstGeom>
          <a:noFill/>
        </p:spPr>
        <p:txBody>
          <a:bodyPr wrap="square" rtlCol="0">
            <a:spAutoFit/>
          </a:bodyPr>
          <a:lstStyle/>
          <a:p>
            <a:pPr algn="ctr"/>
            <a:r>
              <a:rPr lang="en-US" sz="2800" b="1" i="1" u="sng" dirty="0"/>
              <a:t>Extension 3.</a:t>
            </a:r>
            <a:r>
              <a:rPr lang="en-US" sz="2800" b="1" i="1" dirty="0"/>
              <a:t> We added variable for real training days in regression</a:t>
            </a:r>
            <a:endParaRPr lang="ru-RU" sz="2800" b="1" i="1" dirty="0"/>
          </a:p>
        </p:txBody>
      </p:sp>
      <p:sp>
        <p:nvSpPr>
          <p:cNvPr id="13" name="TextBox 12">
            <a:extLst>
              <a:ext uri="{FF2B5EF4-FFF2-40B4-BE49-F238E27FC236}">
                <a16:creationId xmlns:a16="http://schemas.microsoft.com/office/drawing/2014/main" id="{8BD80027-3750-43A3-AEEE-88FB6FACF3C4}"/>
              </a:ext>
            </a:extLst>
          </p:cNvPr>
          <p:cNvSpPr txBox="1"/>
          <p:nvPr/>
        </p:nvSpPr>
        <p:spPr>
          <a:xfrm>
            <a:off x="6133108" y="3760295"/>
            <a:ext cx="5794343" cy="1200329"/>
          </a:xfrm>
          <a:prstGeom prst="rect">
            <a:avLst/>
          </a:prstGeom>
          <a:noFill/>
        </p:spPr>
        <p:txBody>
          <a:bodyPr wrap="none" rtlCol="0">
            <a:spAutoFit/>
          </a:bodyPr>
          <a:lstStyle/>
          <a:p>
            <a:r>
              <a:rPr lang="en-US" dirty="0" err="1"/>
              <a:t>Collolaries</a:t>
            </a:r>
            <a:r>
              <a:rPr lang="en-US" dirty="0"/>
              <a:t>: the </a:t>
            </a:r>
            <a:r>
              <a:rPr lang="en-US" i="1" dirty="0"/>
              <a:t>skills </a:t>
            </a:r>
            <a:r>
              <a:rPr lang="en-US" dirty="0"/>
              <a:t>variable is statistically </a:t>
            </a:r>
          </a:p>
          <a:p>
            <a:r>
              <a:rPr lang="en-US" dirty="0"/>
              <a:t>significant, and </a:t>
            </a:r>
            <a:r>
              <a:rPr lang="en-US" i="1" dirty="0"/>
              <a:t>trained </a:t>
            </a:r>
            <a:r>
              <a:rPr lang="en-US" dirty="0"/>
              <a:t>variable is significant at the 0,1%</a:t>
            </a:r>
            <a:br>
              <a:rPr lang="en-US" dirty="0"/>
            </a:br>
            <a:r>
              <a:rPr lang="en-US" dirty="0"/>
              <a:t> level. However, here is a high possibility of the endogeneity</a:t>
            </a:r>
          </a:p>
          <a:p>
            <a:r>
              <a:rPr lang="en-US" dirty="0"/>
              <a:t>of variable </a:t>
            </a:r>
            <a:r>
              <a:rPr lang="en-US" i="1" dirty="0"/>
              <a:t>skills.</a:t>
            </a:r>
            <a:endParaRPr lang="ru-RU" dirty="0"/>
          </a:p>
        </p:txBody>
      </p:sp>
      <p:sp>
        <p:nvSpPr>
          <p:cNvPr id="15" name="TextBox 14">
            <a:extLst>
              <a:ext uri="{FF2B5EF4-FFF2-40B4-BE49-F238E27FC236}">
                <a16:creationId xmlns:a16="http://schemas.microsoft.com/office/drawing/2014/main" id="{1AE00FE5-3C00-4BED-B825-A7CA75B4746B}"/>
              </a:ext>
            </a:extLst>
          </p:cNvPr>
          <p:cNvSpPr txBox="1"/>
          <p:nvPr/>
        </p:nvSpPr>
        <p:spPr>
          <a:xfrm>
            <a:off x="7121967" y="1623835"/>
            <a:ext cx="3816626" cy="400110"/>
          </a:xfrm>
          <a:prstGeom prst="rect">
            <a:avLst/>
          </a:prstGeom>
          <a:noFill/>
        </p:spPr>
        <p:txBody>
          <a:bodyPr wrap="square" rtlCol="0">
            <a:spAutoFit/>
          </a:bodyPr>
          <a:lstStyle/>
          <a:p>
            <a:r>
              <a:rPr lang="en-US" sz="2000" b="1" dirty="0"/>
              <a:t>Restrictions imposed on dataset: </a:t>
            </a:r>
            <a:endParaRPr lang="ru-RU" sz="2000" b="1"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90550EB-7839-464B-AA1E-B5ED1992D1B0}"/>
                  </a:ext>
                </a:extLst>
              </p:cNvPr>
              <p:cNvSpPr txBox="1"/>
              <p:nvPr/>
            </p:nvSpPr>
            <p:spPr>
              <a:xfrm>
                <a:off x="6724456" y="2090607"/>
                <a:ext cx="5022573" cy="1384995"/>
              </a:xfrm>
              <a:prstGeom prst="rect">
                <a:avLst/>
              </a:prstGeom>
              <a:noFill/>
            </p:spPr>
            <p:txBody>
              <a:bodyPr wrap="square" rtlCol="0">
                <a:spAutoFit/>
              </a:bodyPr>
              <a:lstStyle/>
              <a:p>
                <a:pPr marL="457200" indent="-457200">
                  <a:buFont typeface="Arial" panose="020B0604020202020204" pitchFamily="34" charset="0"/>
                  <a:buChar char="•"/>
                </a:pPr>
                <a:r>
                  <a:rPr lang="en-US" sz="2800" b="1" dirty="0">
                    <a:latin typeface="+mj-lt"/>
                    <a:cs typeface="Times New Roman" panose="02020603050405020304" pitchFamily="18" charset="0"/>
                  </a:rPr>
                  <a:t>Age</a:t>
                </a:r>
                <a:r>
                  <a:rPr lang="ru-RU" sz="2800" b="1" dirty="0">
                    <a:latin typeface="+mj-lt"/>
                    <a:cs typeface="Times New Roman" panose="02020603050405020304" pitchFamily="18" charset="0"/>
                  </a:rPr>
                  <a:t> </a:t>
                </a:r>
                <a:r>
                  <a:rPr lang="en-US" sz="2800" b="1" dirty="0">
                    <a:latin typeface="+mj-lt"/>
                    <a:cs typeface="Times New Roman" panose="02020603050405020304" pitchFamily="18" charset="0"/>
                  </a:rPr>
                  <a:t>between</a:t>
                </a:r>
                <a:r>
                  <a:rPr lang="ru-RU" sz="2800" b="1" dirty="0">
                    <a:latin typeface="+mj-lt"/>
                    <a:cs typeface="Times New Roman" panose="02020603050405020304" pitchFamily="18" charset="0"/>
                  </a:rPr>
                  <a:t> 16 </a:t>
                </a:r>
                <a:r>
                  <a:rPr lang="en-US" sz="2800" b="1" dirty="0">
                    <a:latin typeface="+mj-lt"/>
                    <a:cs typeface="Times New Roman" panose="02020603050405020304" pitchFamily="18" charset="0"/>
                  </a:rPr>
                  <a:t>and</a:t>
                </a:r>
                <a:r>
                  <a:rPr lang="ru-RU" sz="2800" b="1" dirty="0">
                    <a:latin typeface="+mj-lt"/>
                    <a:cs typeface="Times New Roman" panose="02020603050405020304" pitchFamily="18" charset="0"/>
                  </a:rPr>
                  <a:t> 65</a:t>
                </a:r>
              </a:p>
              <a:p>
                <a:pPr marL="457200" indent="-457200">
                  <a:buFont typeface="Arial" panose="020B0604020202020204" pitchFamily="34" charset="0"/>
                  <a:buChar char="•"/>
                </a:pPr>
                <a:r>
                  <a:rPr lang="en-US" sz="2800" b="1" dirty="0">
                    <a:latin typeface="+mj-lt"/>
                    <a:cs typeface="Times New Roman" panose="02020603050405020304" pitchFamily="18" charset="0"/>
                  </a:rPr>
                  <a:t>Wage </a:t>
                </a:r>
                <a14:m>
                  <m:oMath xmlns:m="http://schemas.openxmlformats.org/officeDocument/2006/math">
                    <m:r>
                      <a:rPr lang="en-US" sz="2800" b="1" i="1" smtClean="0">
                        <a:latin typeface="Cambria Math" panose="02040503050406030204" pitchFamily="18" charset="0"/>
                        <a:cs typeface="Times New Roman" panose="02020603050405020304" pitchFamily="18" charset="0"/>
                      </a:rPr>
                      <m:t>≤</m:t>
                    </m:r>
                  </m:oMath>
                </a14:m>
                <a:r>
                  <a:rPr lang="ru-RU" sz="2800" b="1" dirty="0">
                    <a:latin typeface="+mj-lt"/>
                    <a:cs typeface="Times New Roman" panose="02020603050405020304" pitchFamily="18" charset="0"/>
                  </a:rPr>
                  <a:t> </a:t>
                </a:r>
                <a:r>
                  <a:rPr lang="en-US" sz="2800" b="1" dirty="0">
                    <a:latin typeface="+mj-lt"/>
                    <a:cs typeface="Times New Roman" panose="02020603050405020304" pitchFamily="18" charset="0"/>
                  </a:rPr>
                  <a:t>7</a:t>
                </a:r>
                <a:r>
                  <a:rPr lang="ru-RU" sz="2800" b="1" dirty="0">
                    <a:latin typeface="+mj-lt"/>
                    <a:cs typeface="Times New Roman" panose="02020603050405020304" pitchFamily="18" charset="0"/>
                  </a:rPr>
                  <a:t>0 000 </a:t>
                </a:r>
                <a:r>
                  <a:rPr lang="en-US" sz="2800" b="1" dirty="0">
                    <a:latin typeface="+mj-lt"/>
                    <a:cs typeface="Times New Roman" panose="02020603050405020304" pitchFamily="18" charset="0"/>
                  </a:rPr>
                  <a:t>rubles</a:t>
                </a:r>
                <a:endParaRPr lang="ru-RU" sz="2800" b="1" dirty="0">
                  <a:latin typeface="+mj-lt"/>
                  <a:cs typeface="Times New Roman" panose="02020603050405020304" pitchFamily="18" charset="0"/>
                </a:endParaRPr>
              </a:p>
              <a:p>
                <a:pPr marL="457200" indent="-457200">
                  <a:buFont typeface="Arial" panose="020B0604020202020204" pitchFamily="34" charset="0"/>
                  <a:buChar char="•"/>
                </a:pPr>
                <a:r>
                  <a:rPr lang="en-US" sz="2800" b="1" dirty="0">
                    <a:latin typeface="+mj-lt"/>
                    <a:cs typeface="Times New Roman" panose="02020603050405020304" pitchFamily="18" charset="0"/>
                  </a:rPr>
                  <a:t>Evaluation of ln(wage)</a:t>
                </a:r>
              </a:p>
            </p:txBody>
          </p:sp>
        </mc:Choice>
        <mc:Fallback xmlns="">
          <p:sp>
            <p:nvSpPr>
              <p:cNvPr id="16" name="TextBox 15">
                <a:extLst>
                  <a:ext uri="{FF2B5EF4-FFF2-40B4-BE49-F238E27FC236}">
                    <a16:creationId xmlns:a16="http://schemas.microsoft.com/office/drawing/2014/main" id="{990550EB-7839-464B-AA1E-B5ED1992D1B0}"/>
                  </a:ext>
                </a:extLst>
              </p:cNvPr>
              <p:cNvSpPr txBox="1">
                <a:spLocks noRot="1" noChangeAspect="1" noMove="1" noResize="1" noEditPoints="1" noAdjustHandles="1" noChangeArrowheads="1" noChangeShapeType="1" noTextEdit="1"/>
              </p:cNvSpPr>
              <p:nvPr/>
            </p:nvSpPr>
            <p:spPr>
              <a:xfrm>
                <a:off x="6724456" y="2090607"/>
                <a:ext cx="5022573" cy="1384995"/>
              </a:xfrm>
              <a:prstGeom prst="rect">
                <a:avLst/>
              </a:prstGeom>
              <a:blipFill>
                <a:blip r:embed="rId3"/>
                <a:stretch>
                  <a:fillRect l="-2184" t="-4405" b="-11894"/>
                </a:stretch>
              </a:blipFill>
            </p:spPr>
            <p:txBody>
              <a:bodyPr/>
              <a:lstStyle/>
              <a:p>
                <a:r>
                  <a:rPr lang="ru-RU">
                    <a:noFill/>
                  </a:rPr>
                  <a:t> </a:t>
                </a:r>
              </a:p>
            </p:txBody>
          </p:sp>
        </mc:Fallback>
      </mc:AlternateContent>
    </p:spTree>
    <p:extLst>
      <p:ext uri="{BB962C8B-B14F-4D97-AF65-F5344CB8AC3E}">
        <p14:creationId xmlns:p14="http://schemas.microsoft.com/office/powerpoint/2010/main" val="327543301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407</Words>
  <Application>Microsoft Office PowerPoint</Application>
  <PresentationFormat>Широкоэкранный</PresentationFormat>
  <Paragraphs>52</Paragraphs>
  <Slides>11</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11</vt:i4>
      </vt:variant>
    </vt:vector>
  </HeadingPairs>
  <TitlesOfParts>
    <vt:vector size="18" baseType="lpstr">
      <vt:lpstr>Arial</vt:lpstr>
      <vt:lpstr>Calibri</vt:lpstr>
      <vt:lpstr>Calibri (Body)</vt:lpstr>
      <vt:lpstr>Calibri (Основной текст)</vt:lpstr>
      <vt:lpstr>Calibri Light</vt:lpstr>
      <vt:lpstr>Cambria Math</vt:lpstr>
      <vt:lpstr>Тема Office</vt:lpstr>
      <vt:lpstr>Labor Economics Project. Returns to additional training</vt:lpstr>
      <vt:lpstr>Questions</vt:lpstr>
      <vt:lpstr>Data</vt:lpstr>
      <vt:lpstr>Summary Statistics</vt:lpstr>
      <vt:lpstr>Презентация PowerPoint</vt:lpstr>
      <vt:lpstr>Презентация PowerPoint</vt:lpstr>
      <vt:lpstr>Презентация PowerPoint</vt:lpstr>
      <vt:lpstr>Презентация PowerPoint</vt:lpstr>
      <vt:lpstr>Презентация PowerPoint</vt:lpstr>
      <vt:lpstr>Training matters </vt:lpstr>
      <vt:lpstr>Theoretical basement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 Economics Project Returns to additional training</dc:title>
  <dc:creator>Сергей Петраков</dc:creator>
  <cp:lastModifiedBy>глеб кулешов</cp:lastModifiedBy>
  <cp:revision>30</cp:revision>
  <dcterms:created xsi:type="dcterms:W3CDTF">2019-11-20T15:16:52Z</dcterms:created>
  <dcterms:modified xsi:type="dcterms:W3CDTF">2019-11-28T15:28:40Z</dcterms:modified>
</cp:coreProperties>
</file>