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g" ContentType="image/jpe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8"/>
  </p:notesMasterIdLst>
  <p:sldIdLst>
    <p:sldId id="256" r:id="rId4"/>
    <p:sldId id="257" r:id="rId5"/>
    <p:sldId id="258" r:id="rId6"/>
    <p:sldId id="259" r:id="rId7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 /><Relationship Id="rId10" Type="http://schemas.openxmlformats.org/officeDocument/2006/relationships/tableStyles" Target="tableStyles.xml" /><Relationship Id="rId11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0624231" name="Верхний колонтитул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688098743" name="Дата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ru-RU"/>
              <a:t>10/30/2013</a:t>
            </a:fld>
            <a:endParaRPr lang="ru-RU"/>
          </a:p>
        </p:txBody>
      </p:sp>
      <p:sp>
        <p:nvSpPr>
          <p:cNvPr id="1343122349" name="Рисунок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ru-RU"/>
          </a:p>
        </p:txBody>
      </p:sp>
      <p:sp>
        <p:nvSpPr>
          <p:cNvPr id="371144942" name="Заметка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782297571" name="Нижний колонтитул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204247513" name="Номер слайда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4847325" name="Рисунок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726572302" name="Текст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ru-RU">
              <a:latin typeface="Arial"/>
              <a:cs typeface="Arial"/>
            </a:endParaRPr>
          </a:p>
        </p:txBody>
      </p:sp>
      <p:sp>
        <p:nvSpPr>
          <p:cNvPr id="584459413" name="Номер слайда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ru-RU"/>
              <a:t>1</a:t>
            </a:fld>
            <a:endParaRPr lang="ru-RU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181B62E-5F7D-8E64-D840-0BD5625ADEE2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EE70FE-58A3-4BF8-50CE-1D3A01EFED8E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EC7D663-D22D-AD2C-37FC-54EA837249A3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6381024" name="Заголовок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911815275" name="Подзаголовок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1395612280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1103871946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572851003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932701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989610628" name="Вертикальный текст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731886832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519744495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95796881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7344114" name="Вертикальный заголовок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688874277" name="Вертикальный текст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049285248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70203039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60450254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040112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052770626" name="Объект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439717648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1123868853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160906456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45402333" name="Заголовок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11222954" name="Текст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86442510" name="Дата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2013083064" name="Нижний колонтитул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49967184" name="Номер слайда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8196036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137074213" name="Объект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913859209" name="Объект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2103531665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1104984775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881666265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2937171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928222345" name="Текст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700929544" name="Объект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760432723" name="Текст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2031428935" name="Объект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094918000" name="Дата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703286657" name="Нижний колонтитул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77759990" name="Номер слайда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2653788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895273795" name="Дата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317182490" name="Нижний колонтитул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3613276" name="Номер слайда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2674841" name="Дата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935613404" name="Нижний колонтитул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28733643" name="Номер слайда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26594253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80728256" name="Объект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1075533969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893195149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1778168194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556077238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4341344" name="Заголовок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2129388636" name="Рисунок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Нажмите, чтобы добавить изображение</a:t>
            </a:r>
            <a:endParaRPr lang="ru-RU"/>
          </a:p>
        </p:txBody>
      </p:sp>
      <p:sp>
        <p:nvSpPr>
          <p:cNvPr id="720672971" name="Текст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1539578813" name="Дата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1322251748" name="Нижний колонтитул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1068160074" name="Номер слайда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5858315" name="Заголовок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1227442013" name="Текст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848569165" name="Дата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>30.10.2013</a:t>
            </a:fld>
            <a:endParaRPr lang="ru-RU"/>
          </a:p>
        </p:txBody>
      </p:sp>
      <p:sp>
        <p:nvSpPr>
          <p:cNvPr id="4009208" name="Нижний колонтитул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0165194" name="Номер слайда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81207778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Ядовитые растения Подмосковья</a:t>
            </a:r>
            <a:endParaRPr lang="ru-RU"/>
          </a:p>
        </p:txBody>
      </p:sp>
      <p:sp>
        <p:nvSpPr>
          <p:cNvPr id="46896437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Канищев Сергей 9-И</a:t>
            </a:r>
            <a:endParaRPr lang="ru-RU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1707794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Суть проблемы</a:t>
            </a:r>
            <a:endParaRPr/>
          </a:p>
        </p:txBody>
      </p:sp>
      <p:sp>
        <p:nvSpPr>
          <p:cNvPr id="789309161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7163686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 marL="0" indent="0">
              <a:buFont typeface="Arial"/>
              <a:buNone/>
              <a:defRPr/>
            </a:pP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В Московской области произрастает несколько ядовитых растений, представляющих угрозу для здоровья человека и животных.</a:t>
            </a: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</a:t>
            </a: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Одним из наиболее опасных является борщевик Сосновского.</a:t>
            </a:r>
            <a:r>
              <a:rPr sz="2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​</a:t>
            </a:r>
            <a:endParaRPr sz="2800">
              <a:latin typeface="Arial"/>
              <a:cs typeface="Arial"/>
            </a:endParaRPr>
          </a:p>
          <a:p>
            <a:pPr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ru-RU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Многолетнее растение высотой до 3–4 метров.</a:t>
            </a:r>
            <a:endParaRPr sz="28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ru-RU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Сок содержит вещества, которые при контакте с кожей и последующем воздействии ультрафиолета вызывают сильные ожоги.</a:t>
            </a:r>
            <a:endParaRPr sz="28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–"/>
              <a:defRPr/>
            </a:pPr>
            <a:r>
              <a:rPr lang="ru-RU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Распространяется быстро, вытесняя местную флору и нарушая экосистемы.</a:t>
            </a:r>
            <a:endParaRPr sz="2800" b="0" i="0" u="none" strike="noStrike" cap="none" spc="0">
              <a:solidFill>
                <a:srgbClr val="000000"/>
              </a:solidFill>
              <a:latin typeface="Arial"/>
              <a:cs typeface="Arial"/>
            </a:endParaRPr>
          </a:p>
          <a:p>
            <a:pPr marL="0" indent="0" algn="l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28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По некоторым оценкам, борщевик занимает более миллиона гектаров в европейской части России</a:t>
            </a:r>
            <a:endParaRPr>
              <a:latin typeface="Arial"/>
              <a:cs typeface="Arial"/>
            </a:endParaRPr>
          </a:p>
        </p:txBody>
      </p:sp>
      <p:pic>
        <p:nvPicPr>
          <p:cNvPr id="1473242831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425295" y="1690687"/>
            <a:ext cx="3317317" cy="442711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4838871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Пути решения</a:t>
            </a:r>
            <a:endParaRPr/>
          </a:p>
        </p:txBody>
      </p:sp>
      <p:sp>
        <p:nvSpPr>
          <p:cNvPr id="677598598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838199" y="1825624"/>
            <a:ext cx="7605299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Меры, предпринимаемые в Подмосковье:</a:t>
            </a:r>
            <a:endParaRPr sz="2200"/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Мониторинг:</a:t>
            </a: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 2020 года земли, пораженные борщевиком, осматриваются в приоритетном порядке</a:t>
            </a: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.</a:t>
            </a:r>
            <a:endParaRPr sz="2200"/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Механическая обработка:</a:t>
            </a: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Кошение и удаление растений до начала цветения.</a:t>
            </a:r>
            <a:endParaRPr sz="2200"/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Химическая обработка:</a:t>
            </a: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Применение гербицидов.</a:t>
            </a:r>
            <a:endParaRPr sz="2200"/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Законодательные меры:</a:t>
            </a: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Введение штрафов за несвоевременное удаление борщевика с частных и муниципальных земель.</a:t>
            </a:r>
            <a:endParaRPr sz="2200"/>
          </a:p>
          <a:p>
            <a:pPr>
              <a:defRPr/>
            </a:pPr>
            <a:r>
              <a:rPr sz="2200" b="1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Образовательные кампании:</a:t>
            </a: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Информирование населения о способах идентификации и безопасного удаления растения.</a:t>
            </a: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​</a:t>
            </a:r>
            <a:endParaRPr sz="2200"/>
          </a:p>
        </p:txBody>
      </p:sp>
      <p:pic>
        <p:nvPicPr>
          <p:cNvPr id="177863111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270318" y="2251363"/>
            <a:ext cx="3579090" cy="268431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04136427" name="Заголовок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Мое отношение к проблеме</a:t>
            </a:r>
            <a:endParaRPr/>
          </a:p>
        </p:txBody>
      </p:sp>
      <p:sp>
        <p:nvSpPr>
          <p:cNvPr id="470579268" name="Объект 2"/>
          <p:cNvSpPr>
            <a:spLocks noGrp="1"/>
          </p:cNvSpPr>
          <p:nvPr>
            <p:ph idx="1"/>
          </p:nvPr>
        </p:nvSpPr>
        <p:spPr bwMode="auto">
          <a:xfrm flipH="0" flipV="0">
            <a:off x="381886" y="1825624"/>
            <a:ext cx="11637817" cy="2469283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 marL="0" indent="0">
              <a:buFont typeface="Arial"/>
              <a:buNone/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На моем дачном участке в Подмосковье борщевик Сосновского стал серьезной проблемой.</a:t>
            </a: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Несмотря на регулярное косение, растение продолжает появляться каждое лето.</a:t>
            </a: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Особенно опасно это для детей и домашних животных.</a:t>
            </a: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​</a:t>
            </a:r>
            <a:endParaRPr sz="2200"/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Я считаю, что борьба с борщевиком требует комплексного подхода:</a:t>
            </a:r>
            <a:endParaRPr sz="2200"/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Своевременное удаление растений до их цветения.</a:t>
            </a:r>
            <a:endParaRPr sz="2200"/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Использование специализированных гербицидов.</a:t>
            </a:r>
            <a:endParaRPr sz="2200"/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Соблюдение мер предосторожности при работе с растением (защитная одежда, перчатки).</a:t>
            </a:r>
            <a:endParaRPr sz="2200"/>
          </a:p>
          <a:p>
            <a:pPr>
              <a:defRPr/>
            </a:pP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Информирование соседей и совместные действия по удалению борщевика на прилегающих территориях.</a:t>
            </a:r>
            <a:r>
              <a:rPr sz="22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​</a:t>
            </a:r>
            <a:endParaRPr sz="2200"/>
          </a:p>
        </p:txBody>
      </p:sp>
      <p:pic>
        <p:nvPicPr>
          <p:cNvPr id="17406010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3658022" y="4294909"/>
            <a:ext cx="4529590" cy="237803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4</Slides>
  <Notes>4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Theme 1</vt:lpstr>
      <vt:lpstr>Slide 1</vt:lpstr>
      <vt:lpstr>Slide 2</vt:lpstr>
      <vt:lpstr>Slide 3</vt:lpstr>
      <vt:lpstr>Slide 4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2025-04-28T18:56:06Z</dcterms:modified>
</cp:coreProperties>
</file>