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0" r:id="rId3"/>
    <p:sldId id="263" r:id="rId4"/>
    <p:sldId id="261" r:id="rId5"/>
    <p:sldId id="257" r:id="rId6"/>
    <p:sldId id="259" r:id="rId7"/>
    <p:sldId id="258" r:id="rId8"/>
    <p:sldId id="262" r:id="rId9"/>
    <p:sldId id="264" r:id="rId10"/>
    <p:sldId id="272" r:id="rId11"/>
    <p:sldId id="265" r:id="rId12"/>
    <p:sldId id="266" r:id="rId13"/>
    <p:sldId id="267" r:id="rId14"/>
    <p:sldId id="269" r:id="rId15"/>
    <p:sldId id="271" r:id="rId16"/>
    <p:sldId id="275" r:id="rId17"/>
    <p:sldId id="276" r:id="rId18"/>
    <p:sldId id="274" r:id="rId19"/>
    <p:sldId id="27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4" y="60"/>
      </p:cViewPr>
      <p:guideLst>
        <p:guide orient="horz" pos="38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Лист1!$I$20:$I$22</c:f>
              <c:numCache>
                <c:formatCode>General</c:formatCod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numCache>
            </c:numRef>
          </c:xVal>
          <c:yVal>
            <c:numRef>
              <c:f>Лист1!$L$20:$L$22</c:f>
              <c:numCache>
                <c:formatCode>General</c:formatCode>
                <c:ptCount val="3"/>
                <c:pt idx="0">
                  <c:v>20239</c:v>
                </c:pt>
                <c:pt idx="1">
                  <c:v>140291</c:v>
                </c:pt>
                <c:pt idx="2">
                  <c:v>75514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5396576"/>
        <c:axId val="245397136"/>
      </c:scatterChart>
      <c:valAx>
        <c:axId val="245396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5397136"/>
        <c:crosses val="autoZero"/>
        <c:crossBetween val="midCat"/>
        <c:majorUnit val="1"/>
        <c:minorUnit val="0.5"/>
      </c:valAx>
      <c:valAx>
        <c:axId val="24539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5396576"/>
        <c:crosses val="autoZero"/>
        <c:crossBetween val="midCat"/>
        <c:majorUnit val="2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explosion val="1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1.9382251131652022E-2"/>
                  <c:y val="-2.026250316569294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2193122598805584E-2"/>
                  <c:y val="3.009740911875841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Лист1!$A$2:$A$8</c:f>
              <c:strCache>
                <c:ptCount val="7"/>
                <c:pt idx="0">
                  <c:v>Rain</c:v>
                </c:pt>
                <c:pt idx="1">
                  <c:v>Normal weather </c:v>
                </c:pt>
                <c:pt idx="2">
                  <c:v>Rain , Snow</c:v>
                </c:pt>
                <c:pt idx="3">
                  <c:v>Fog</c:v>
                </c:pt>
                <c:pt idx="4">
                  <c:v>Fog , Rain</c:v>
                </c:pt>
                <c:pt idx="5">
                  <c:v>Rain , Thunderstorm</c:v>
                </c:pt>
                <c:pt idx="6">
                  <c:v>Snow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74886</c:v>
                </c:pt>
                <c:pt idx="1">
                  <c:v>150222</c:v>
                </c:pt>
                <c:pt idx="2">
                  <c:v>315</c:v>
                </c:pt>
                <c:pt idx="3">
                  <c:v>4400</c:v>
                </c:pt>
                <c:pt idx="4">
                  <c:v>3371</c:v>
                </c:pt>
                <c:pt idx="5">
                  <c:v>2387</c:v>
                </c:pt>
                <c:pt idx="6">
                  <c:v>463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Лист1!$I$20:$I$22</c:f>
              <c:numCache>
                <c:formatCode>General</c:formatCod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numCache>
            </c:numRef>
          </c:cat>
          <c:val>
            <c:numRef>
              <c:f>Лист1!$J$20:$J$22</c:f>
              <c:numCache>
                <c:formatCode>General</c:formatCode>
                <c:ptCount val="3"/>
                <c:pt idx="0">
                  <c:v>50</c:v>
                </c:pt>
                <c:pt idx="1">
                  <c:v>55</c:v>
                </c:pt>
                <c:pt idx="2">
                  <c:v>58</c:v>
                </c:pt>
              </c:numCache>
            </c:numRef>
          </c:val>
          <c:smooth val="0"/>
        </c:ser>
        <c:ser>
          <c:idx val="0"/>
          <c:order val="1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4.822230863986194E-2"/>
                  <c:y val="2.09746553495280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8129680039919391E-2"/>
                  <c:y val="1.39831035663519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Лист1!$I$20:$I$22</c:f>
              <c:numCache>
                <c:formatCode>General</c:formatCod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numCache>
            </c:numRef>
          </c:cat>
          <c:val>
            <c:numRef>
              <c:f>Лист1!$J$20:$J$22</c:f>
              <c:numCache>
                <c:formatCode>General</c:formatCode>
                <c:ptCount val="3"/>
                <c:pt idx="0">
                  <c:v>50</c:v>
                </c:pt>
                <c:pt idx="1">
                  <c:v>55</c:v>
                </c:pt>
                <c:pt idx="2">
                  <c:v>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5399936"/>
        <c:axId val="245400496"/>
      </c:lineChart>
      <c:catAx>
        <c:axId val="24539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5400496"/>
        <c:crosses val="autoZero"/>
        <c:auto val="1"/>
        <c:lblAlgn val="ctr"/>
        <c:lblOffset val="100"/>
        <c:noMultiLvlLbl val="0"/>
      </c:catAx>
      <c:valAx>
        <c:axId val="24540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539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4601871913989192E-2"/>
                  <c:y val="5.7504931217649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Лист1!$I$20:$I$22</c:f>
              <c:numCache>
                <c:formatCode>General</c:formatCod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numCache>
            </c:numRef>
          </c:cat>
          <c:val>
            <c:numRef>
              <c:f>Лист1!$K$20:$K$22</c:f>
              <c:numCache>
                <c:formatCode>General</c:formatCode>
                <c:ptCount val="3"/>
                <c:pt idx="0">
                  <c:v>475</c:v>
                </c:pt>
                <c:pt idx="1">
                  <c:v>481</c:v>
                </c:pt>
                <c:pt idx="2">
                  <c:v>459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5402736"/>
        <c:axId val="245403296"/>
      </c:lineChart>
      <c:catAx>
        <c:axId val="24540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5403296"/>
        <c:crosses val="autoZero"/>
        <c:auto val="1"/>
        <c:lblAlgn val="ctr"/>
        <c:lblOffset val="100"/>
        <c:noMultiLvlLbl val="0"/>
      </c:catAx>
      <c:valAx>
        <c:axId val="24540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540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explosion val="7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9.2476377998233183E-17"/>
                  <c:y val="8.27763782082660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74323388797294"/>
                      <c:h val="5.2535564922789268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1.388412820908985E-2"/>
                  <c:y val="-7.49840623734584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309345597285806"/>
                      <c:h val="9.4038661211792787E-2"/>
                    </c:manualLayout>
                  </c15:layout>
                </c:ext>
              </c:extLst>
            </c:dLbl>
            <c:dLbl>
              <c:idx val="2"/>
              <c:numFmt formatCode="0.00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219724418165"/>
                      <c:h val="5.2535564922789268E-2"/>
                    </c:manualLayout>
                  </c15:layout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Members</c:v>
                </c:pt>
                <c:pt idx="1">
                  <c:v>Short-term pass holder </c:v>
                </c:pt>
                <c:pt idx="2">
                  <c:v>Other 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0.61919000000000002</c:v>
                </c:pt>
                <c:pt idx="1">
                  <c:v>0.38080599999999998</c:v>
                </c:pt>
                <c:pt idx="2">
                  <c:v>3.9999999999999998E-6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13317465128141"/>
          <c:y val="0.19226714372925771"/>
          <c:w val="0.77173365069743716"/>
          <c:h val="0.4665791019055390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explosion val="7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9.2476341268200753E-17"/>
                  <c:y val="-0.148174904874994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265334038730096"/>
                      <c:h val="5.1081926829944106E-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16141511487322713"/>
                  <c:y val="1.42475225488942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212267230984078"/>
                      <c:h val="4.8953513212029773E-2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5.5486445737671843E-2"/>
                  <c:y val="-1.6658607371707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212267230984078"/>
                      <c:h val="9.1521785570316525E-2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5.8021266759130836E-2"/>
                  <c:y val="-7.65846793547677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813759367557786"/>
                      <c:h val="9.1436649025599961E-2"/>
                    </c:manualLayout>
                  </c15:layout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Male </c:v>
                </c:pt>
                <c:pt idx="1">
                  <c:v>Female </c:v>
                </c:pt>
                <c:pt idx="2">
                  <c:v>Other </c:v>
                </c:pt>
                <c:pt idx="3">
                  <c:v>Sexless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0.47839999999999999</c:v>
                </c:pt>
                <c:pt idx="1">
                  <c:v>0.1285</c:v>
                </c:pt>
                <c:pt idx="2">
                  <c:v>1.23E-2</c:v>
                </c:pt>
                <c:pt idx="3">
                  <c:v>0.38080000000000003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6939333683222328E-2"/>
          <c:y val="0.81422088665353942"/>
          <c:w val="0.79673346589691085"/>
          <c:h val="0.168751804403145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0-15</c:v>
                </c:pt>
                <c:pt idx="1">
                  <c:v>15-25</c:v>
                </c:pt>
                <c:pt idx="2">
                  <c:v>25-35</c:v>
                </c:pt>
                <c:pt idx="3">
                  <c:v>35-45</c:v>
                </c:pt>
                <c:pt idx="4">
                  <c:v>45+</c:v>
                </c:pt>
                <c:pt idx="5">
                  <c:v>unknown data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5</c:v>
                </c:pt>
                <c:pt idx="1">
                  <c:v>1813</c:v>
                </c:pt>
                <c:pt idx="2">
                  <c:v>6899</c:v>
                </c:pt>
                <c:pt idx="3">
                  <c:v>0</c:v>
                </c:pt>
                <c:pt idx="4">
                  <c:v>2604</c:v>
                </c:pt>
                <c:pt idx="5">
                  <c:v>8918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0-15</c:v>
                </c:pt>
                <c:pt idx="1">
                  <c:v>15-25</c:v>
                </c:pt>
                <c:pt idx="2">
                  <c:v>25-35</c:v>
                </c:pt>
                <c:pt idx="3">
                  <c:v>35-45</c:v>
                </c:pt>
                <c:pt idx="4">
                  <c:v>45+</c:v>
                </c:pt>
                <c:pt idx="5">
                  <c:v>unknown data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0</c:v>
                </c:pt>
                <c:pt idx="1">
                  <c:v>11197</c:v>
                </c:pt>
                <c:pt idx="2">
                  <c:v>45450</c:v>
                </c:pt>
                <c:pt idx="3">
                  <c:v>0</c:v>
                </c:pt>
                <c:pt idx="4">
                  <c:v>16294</c:v>
                </c:pt>
                <c:pt idx="5">
                  <c:v>67350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0-15</c:v>
                </c:pt>
                <c:pt idx="1">
                  <c:v>15-25</c:v>
                </c:pt>
                <c:pt idx="2">
                  <c:v>25-35</c:v>
                </c:pt>
                <c:pt idx="3">
                  <c:v>35-45</c:v>
                </c:pt>
                <c:pt idx="4">
                  <c:v>45+</c:v>
                </c:pt>
                <c:pt idx="5">
                  <c:v>unknown data</c:v>
                </c:pt>
              </c:strCache>
            </c:strRef>
          </c:cat>
          <c:val>
            <c:numRef>
              <c:f>Лист1!$D$2:$D$7</c:f>
              <c:numCache>
                <c:formatCode>General</c:formatCode>
                <c:ptCount val="6"/>
                <c:pt idx="0">
                  <c:v>0</c:v>
                </c:pt>
                <c:pt idx="1">
                  <c:v>4432</c:v>
                </c:pt>
                <c:pt idx="2">
                  <c:v>23009</c:v>
                </c:pt>
                <c:pt idx="3">
                  <c:v>0</c:v>
                </c:pt>
                <c:pt idx="4">
                  <c:v>9048</c:v>
                </c:pt>
                <c:pt idx="5">
                  <c:v>39025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9389264"/>
        <c:axId val="249389824"/>
      </c:barChart>
      <c:catAx>
        <c:axId val="24938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9389824"/>
        <c:crosses val="autoZero"/>
        <c:auto val="1"/>
        <c:lblAlgn val="ctr"/>
        <c:lblOffset val="100"/>
        <c:noMultiLvlLbl val="0"/>
      </c:catAx>
      <c:valAx>
        <c:axId val="24938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93892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78276</c:v>
                </c:pt>
                <c:pt idx="1">
                  <c:v>104226</c:v>
                </c:pt>
                <c:pt idx="2">
                  <c:v>47815</c:v>
                </c:pt>
                <c:pt idx="3">
                  <c:v>5727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autumn</c:v>
                </c:pt>
                <c:pt idx="1">
                  <c:v>winter</c:v>
                </c:pt>
                <c:pt idx="2">
                  <c:v>spring</c:v>
                </c:pt>
                <c:pt idx="3">
                  <c:v>summer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44687</c:v>
                </c:pt>
                <c:pt idx="1">
                  <c:v>36524</c:v>
                </c:pt>
                <c:pt idx="2">
                  <c:v>64912</c:v>
                </c:pt>
                <c:pt idx="3">
                  <c:v>89921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Rain</c:v>
                </c:pt>
                <c:pt idx="1">
                  <c:v>Normal weather</c:v>
                </c:pt>
                <c:pt idx="2">
                  <c:v>Fog</c:v>
                </c:pt>
                <c:pt idx="3">
                  <c:v>Fog and Rain</c:v>
                </c:pt>
                <c:pt idx="4">
                  <c:v>Snow</c:v>
                </c:pt>
                <c:pt idx="5">
                  <c:v>Rain and Thunderstorm</c:v>
                </c:pt>
                <c:pt idx="6">
                  <c:v>Rain and Snow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50</c:v>
                </c:pt>
                <c:pt idx="1">
                  <c:v>27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Rain</c:v>
                </c:pt>
                <c:pt idx="1">
                  <c:v>Normal weather</c:v>
                </c:pt>
                <c:pt idx="2">
                  <c:v>Fog</c:v>
                </c:pt>
                <c:pt idx="3">
                  <c:v>Fog and Rain</c:v>
                </c:pt>
                <c:pt idx="4">
                  <c:v>Snow</c:v>
                </c:pt>
                <c:pt idx="5">
                  <c:v>Rain and Thunderstorm</c:v>
                </c:pt>
                <c:pt idx="6">
                  <c:v>Rain and Snow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144</c:v>
                </c:pt>
                <c:pt idx="1">
                  <c:v>194</c:v>
                </c:pt>
                <c:pt idx="2">
                  <c:v>10</c:v>
                </c:pt>
                <c:pt idx="3">
                  <c:v>10</c:v>
                </c:pt>
                <c:pt idx="4">
                  <c:v>2</c:v>
                </c:pt>
                <c:pt idx="5">
                  <c:v>5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Rain</c:v>
                </c:pt>
                <c:pt idx="1">
                  <c:v>Normal weather</c:v>
                </c:pt>
                <c:pt idx="2">
                  <c:v>Fog</c:v>
                </c:pt>
                <c:pt idx="3">
                  <c:v>Fog and Rain</c:v>
                </c:pt>
                <c:pt idx="4">
                  <c:v>Snow</c:v>
                </c:pt>
                <c:pt idx="5">
                  <c:v>Rain and Thunderstorm</c:v>
                </c:pt>
                <c:pt idx="6">
                  <c:v>Rain and Snow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93</c:v>
                </c:pt>
                <c:pt idx="1">
                  <c:v>140</c:v>
                </c:pt>
                <c:pt idx="2">
                  <c:v>4</c:v>
                </c:pt>
                <c:pt idx="3">
                  <c:v>3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1622432"/>
        <c:axId val="251622992"/>
      </c:barChart>
      <c:catAx>
        <c:axId val="25162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1622992"/>
        <c:crosses val="autoZero"/>
        <c:auto val="1"/>
        <c:lblAlgn val="ctr"/>
        <c:lblOffset val="100"/>
        <c:noMultiLvlLbl val="0"/>
      </c:catAx>
      <c:valAx>
        <c:axId val="25162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16224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7CF63-27DA-483B-8403-04389FB6404F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04A0E-1A4C-4296-8E49-367E3AB02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878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21D65-DE87-45E6-B0DD-65BC23B12320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E813-FD71-4E83-854F-F8045BD0B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78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3E813-FD71-4E83-854F-F8045BD0B3F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85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3E813-FD71-4E83-854F-F8045BD0B3F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02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649B-185C-4A2A-8D02-25815638B73E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D3AC-9585-4755-88F5-D67C7FD2A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04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649B-185C-4A2A-8D02-25815638B73E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D3AC-9585-4755-88F5-D67C7FD2A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02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649B-185C-4A2A-8D02-25815638B73E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D3AC-9585-4755-88F5-D67C7FD2A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85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649B-185C-4A2A-8D02-25815638B73E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D3AC-9585-4755-88F5-D67C7FD2A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83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649B-185C-4A2A-8D02-25815638B73E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D3AC-9585-4755-88F5-D67C7FD2A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17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649B-185C-4A2A-8D02-25815638B73E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D3AC-9585-4755-88F5-D67C7FD2A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41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649B-185C-4A2A-8D02-25815638B73E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D3AC-9585-4755-88F5-D67C7FD2A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47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649B-185C-4A2A-8D02-25815638B73E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D3AC-9585-4755-88F5-D67C7FD2A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25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649B-185C-4A2A-8D02-25815638B73E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D3AC-9585-4755-88F5-D67C7FD2A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99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649B-185C-4A2A-8D02-25815638B73E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D3AC-9585-4755-88F5-D67C7FD2A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96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649B-185C-4A2A-8D02-25815638B73E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D3AC-9585-4755-88F5-D67C7FD2A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0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649B-185C-4A2A-8D02-25815638B73E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CD3AC-9585-4755-88F5-D67C7FD2A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66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Bicycle-sharing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Helvetica" pitchFamily="2" charset="0"/>
              </a:rPr>
              <a:t>project</a:t>
            </a:r>
            <a:endParaRPr lang="ru-RU" sz="2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Information related to</a:t>
            </a:r>
            <a:r>
              <a:rPr lang="ru-RU" dirty="0" smtClean="0">
                <a:latin typeface="Helvetica" pitchFamily="2" charset="0"/>
              </a:rPr>
              <a:t> </a:t>
            </a:r>
            <a:r>
              <a:rPr lang="en-US" dirty="0" smtClean="0">
                <a:latin typeface="Helvetica" pitchFamily="2" charset="0"/>
              </a:rPr>
              <a:t>load by stations</a:t>
            </a:r>
            <a:endParaRPr lang="ru-RU" dirty="0">
              <a:latin typeface="Helvetica" pitchFamily="2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604444"/>
              </p:ext>
            </p:extLst>
          </p:nvPr>
        </p:nvGraphicFramePr>
        <p:xfrm>
          <a:off x="838200" y="1825625"/>
          <a:ext cx="10515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Maximum planned load in 2016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number of trips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 percentage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WF-01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361506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CH-07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811421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BT-01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SLU-15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629702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CBD-13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510634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CH-08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1064787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SLU-19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366953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750661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WF-04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247813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520972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0,40%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9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C</a:t>
            </a:r>
            <a:r>
              <a:rPr lang="en-US" dirty="0" smtClean="0">
                <a:latin typeface="Helvetica" pitchFamily="2" charset="0"/>
              </a:rPr>
              <a:t>hange in </a:t>
            </a:r>
            <a:r>
              <a:rPr lang="en-US" dirty="0">
                <a:latin typeface="Helvetica" pitchFamily="2" charset="0"/>
              </a:rPr>
              <a:t>the number of</a:t>
            </a:r>
            <a:endParaRPr lang="ru-RU" dirty="0">
              <a:latin typeface="Helvetica" pitchFamily="2" charset="0"/>
            </a:endParaRPr>
          </a:p>
        </p:txBody>
      </p:sp>
      <p:graphicFrame>
        <p:nvGraphicFramePr>
          <p:cNvPr id="32" name="Объект 3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7216210"/>
              </p:ext>
            </p:extLst>
          </p:nvPr>
        </p:nvGraphicFramePr>
        <p:xfrm>
          <a:off x="838200" y="2878582"/>
          <a:ext cx="3479006" cy="1816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Объект 3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6909966"/>
              </p:ext>
            </p:extLst>
          </p:nvPr>
        </p:nvGraphicFramePr>
        <p:xfrm>
          <a:off x="8193437" y="2878582"/>
          <a:ext cx="3160363" cy="181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Диаграмма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422021"/>
              </p:ext>
            </p:extLst>
          </p:nvPr>
        </p:nvGraphicFramePr>
        <p:xfrm>
          <a:off x="4515818" y="2878582"/>
          <a:ext cx="3479006" cy="1766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838200" y="2109142"/>
            <a:ext cx="347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trips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15818" y="2109142"/>
            <a:ext cx="347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bikes</a:t>
            </a:r>
            <a:endParaRPr lang="ru-RU" sz="2000" dirty="0">
              <a:latin typeface="Helvetica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74794" y="2109141"/>
            <a:ext cx="347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stations</a:t>
            </a:r>
            <a:endParaRPr lang="ru-RU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Data related to trips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Helvetica" pitchFamily="2" charset="0"/>
              </a:rPr>
              <a:t>28794.398 seconds </a:t>
            </a:r>
            <a:endParaRPr lang="ru-RU" sz="2600" dirty="0" smtClean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Helvetica" pitchFamily="2" charset="0"/>
              </a:rPr>
              <a:t>maximum </a:t>
            </a:r>
            <a:r>
              <a:rPr lang="en-US" sz="1800" dirty="0">
                <a:latin typeface="Helvetica" pitchFamily="2" charset="0"/>
              </a:rPr>
              <a:t>trip </a:t>
            </a:r>
            <a:r>
              <a:rPr lang="en-US" sz="1800" dirty="0" smtClean="0">
                <a:latin typeface="Helvetica" pitchFamily="2" charset="0"/>
              </a:rPr>
              <a:t>duration</a:t>
            </a:r>
          </a:p>
          <a:p>
            <a:pPr marL="0" indent="0">
              <a:buNone/>
            </a:pPr>
            <a:endParaRPr lang="ru-RU" sz="2600" dirty="0" smtClean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600" dirty="0">
                <a:latin typeface="Helvetica" pitchFamily="2" charset="0"/>
              </a:rPr>
              <a:t>1202.6674462 seconds </a:t>
            </a:r>
            <a:endParaRPr lang="en-US" sz="2000" dirty="0" smtClean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Helvetica" pitchFamily="2" charset="0"/>
              </a:rPr>
              <a:t>average </a:t>
            </a:r>
            <a:r>
              <a:rPr lang="en-US" sz="1800" dirty="0">
                <a:latin typeface="Helvetica" pitchFamily="2" charset="0"/>
              </a:rPr>
              <a:t>trip </a:t>
            </a:r>
            <a:r>
              <a:rPr lang="en-US" sz="1800" dirty="0" smtClean="0">
                <a:latin typeface="Helvetica" pitchFamily="2" charset="0"/>
              </a:rPr>
              <a:t>duration</a:t>
            </a:r>
            <a:endParaRPr lang="en-US" sz="1800" dirty="0">
              <a:latin typeface="Helvetica" pitchFamily="2" charset="0"/>
            </a:endParaRPr>
          </a:p>
          <a:p>
            <a:pPr marL="0" indent="0">
              <a:buNone/>
            </a:pPr>
            <a:endParaRPr lang="en-US" sz="26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Helvetica" pitchFamily="2" charset="0"/>
              </a:rPr>
              <a:t>60.008 </a:t>
            </a:r>
            <a:r>
              <a:rPr lang="en-US" sz="2600" dirty="0">
                <a:latin typeface="Helvetica" pitchFamily="2" charset="0"/>
              </a:rPr>
              <a:t>seconds 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m</a:t>
            </a:r>
            <a:r>
              <a:rPr lang="en-US" sz="1800" dirty="0" smtClean="0">
                <a:latin typeface="Helvetica" pitchFamily="2" charset="0"/>
              </a:rPr>
              <a:t>inimum </a:t>
            </a:r>
            <a:r>
              <a:rPr lang="en-US" sz="1800" dirty="0">
                <a:latin typeface="Helvetica" pitchFamily="2" charset="0"/>
              </a:rPr>
              <a:t>trip duration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gone in sixty seconds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Helvetica" pitchFamily="2" charset="0"/>
              </a:rPr>
              <a:t>2000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year of birth of the youngest client 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600" dirty="0">
                <a:latin typeface="Helvetica" pitchFamily="2" charset="0"/>
              </a:rPr>
              <a:t>1931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Helvetica" pitchFamily="2" charset="0"/>
              </a:rPr>
              <a:t>year of birth of the oldest client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4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Data related to trips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1690687"/>
            <a:ext cx="1980156" cy="44862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" pitchFamily="2" charset="0"/>
              </a:rPr>
              <a:t>146156 </a:t>
            </a:r>
          </a:p>
          <a:p>
            <a:pPr marL="0" indent="0">
              <a:buNone/>
            </a:pPr>
            <a:r>
              <a:rPr lang="en-US" sz="1700" dirty="0" smtClean="0">
                <a:latin typeface="Helvetica" pitchFamily="2" charset="0"/>
              </a:rPr>
              <a:t>of </a:t>
            </a:r>
            <a:r>
              <a:rPr lang="en-US" sz="1700" dirty="0">
                <a:latin typeface="Helvetica" pitchFamily="2" charset="0"/>
              </a:rPr>
              <a:t>trips were </a:t>
            </a:r>
            <a:r>
              <a:rPr lang="en-US" sz="1700" dirty="0" smtClean="0">
                <a:latin typeface="Helvetica" pitchFamily="2" charset="0"/>
              </a:rPr>
              <a:t>made </a:t>
            </a:r>
            <a:r>
              <a:rPr lang="en-US" sz="1700" dirty="0">
                <a:latin typeface="Helvetica" pitchFamily="2" charset="0"/>
              </a:rPr>
              <a:t>by </a:t>
            </a:r>
            <a:r>
              <a:rPr lang="en-US" sz="1700" dirty="0" smtClean="0">
                <a:latin typeface="Helvetica" pitchFamily="2" charset="0"/>
              </a:rPr>
              <a:t>members</a:t>
            </a:r>
            <a:endParaRPr lang="ru-RU" sz="1700" dirty="0" smtClean="0">
              <a:latin typeface="Helvetica" pitchFamily="2" charset="0"/>
            </a:endParaRPr>
          </a:p>
          <a:p>
            <a:pPr marL="0" indent="0">
              <a:buNone/>
            </a:pPr>
            <a:endParaRPr lang="en-US" sz="24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" pitchFamily="2" charset="0"/>
              </a:rPr>
              <a:t>89887 </a:t>
            </a:r>
          </a:p>
          <a:p>
            <a:pPr marL="0" indent="0">
              <a:buNone/>
            </a:pPr>
            <a:r>
              <a:rPr lang="en-US" sz="1700" dirty="0" smtClean="0">
                <a:latin typeface="Helvetica" pitchFamily="2" charset="0"/>
              </a:rPr>
              <a:t>of </a:t>
            </a:r>
            <a:r>
              <a:rPr lang="en-US" sz="1700" dirty="0">
                <a:latin typeface="Helvetica" pitchFamily="2" charset="0"/>
              </a:rPr>
              <a:t>trips were made </a:t>
            </a:r>
            <a:r>
              <a:rPr lang="en-US" sz="1700" dirty="0" smtClean="0">
                <a:latin typeface="Helvetica" pitchFamily="2" charset="0"/>
              </a:rPr>
              <a:t>by </a:t>
            </a:r>
            <a:r>
              <a:rPr lang="ru-RU" sz="1700" dirty="0" smtClean="0">
                <a:latin typeface="Helvetica" pitchFamily="2" charset="0"/>
              </a:rPr>
              <a:t/>
            </a:r>
            <a:br>
              <a:rPr lang="ru-RU" sz="1700" dirty="0" smtClean="0">
                <a:latin typeface="Helvetica" pitchFamily="2" charset="0"/>
              </a:rPr>
            </a:br>
            <a:r>
              <a:rPr lang="en-US" sz="1700" dirty="0" smtClean="0">
                <a:latin typeface="Helvetica" pitchFamily="2" charset="0"/>
              </a:rPr>
              <a:t>short-term pass holder</a:t>
            </a:r>
            <a:endParaRPr lang="ru-RU" sz="1700" dirty="0" smtClean="0">
              <a:latin typeface="Helvetica" pitchFamily="2" charset="0"/>
            </a:endParaRPr>
          </a:p>
          <a:p>
            <a:pPr marL="0" indent="0">
              <a:buNone/>
            </a:pPr>
            <a:endParaRPr lang="en-US" sz="24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" pitchFamily="2" charset="0"/>
              </a:rPr>
              <a:t>1 </a:t>
            </a:r>
          </a:p>
          <a:p>
            <a:pPr marL="0" indent="0">
              <a:buNone/>
            </a:pPr>
            <a:r>
              <a:rPr lang="en-US" sz="1700" dirty="0" smtClean="0">
                <a:latin typeface="Helvetica" pitchFamily="2" charset="0"/>
              </a:rPr>
              <a:t>trip </a:t>
            </a:r>
            <a:r>
              <a:rPr lang="en-US" sz="1700" dirty="0">
                <a:latin typeface="Helvetica" pitchFamily="2" charset="0"/>
              </a:rPr>
              <a:t>were made by </a:t>
            </a:r>
            <a:r>
              <a:rPr lang="en-US" sz="1700" dirty="0" smtClean="0">
                <a:latin typeface="Helvetica" pitchFamily="2" charset="0"/>
              </a:rPr>
              <a:t>the </a:t>
            </a:r>
            <a:r>
              <a:rPr lang="en-US" sz="1700" dirty="0">
                <a:latin typeface="Helvetica" pitchFamily="2" charset="0"/>
              </a:rPr>
              <a:t>Creator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2087735"/>
              </p:ext>
            </p:extLst>
          </p:nvPr>
        </p:nvGraphicFramePr>
        <p:xfrm>
          <a:off x="2818357" y="1825625"/>
          <a:ext cx="251773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Объект 2"/>
          <p:cNvSpPr txBox="1">
            <a:spLocks/>
          </p:cNvSpPr>
          <p:nvPr/>
        </p:nvSpPr>
        <p:spPr>
          <a:xfrm>
            <a:off x="6463431" y="1690686"/>
            <a:ext cx="2372638" cy="4475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00" dirty="0" smtClean="0">
                <a:latin typeface="Helvetica" pitchFamily="2" charset="0"/>
              </a:rPr>
              <a:t>112928</a:t>
            </a:r>
            <a:r>
              <a:rPr lang="en-US" dirty="0" smtClean="0">
                <a:latin typeface="Helvetica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Helvetica" pitchFamily="2" charset="0"/>
              </a:rPr>
              <a:t>n</a:t>
            </a:r>
            <a:r>
              <a:rPr lang="en-US" sz="2200" dirty="0" smtClean="0">
                <a:latin typeface="Helvetica" pitchFamily="2" charset="0"/>
              </a:rPr>
              <a:t>umber of </a:t>
            </a:r>
            <a:r>
              <a:rPr lang="en-US" sz="2200" dirty="0">
                <a:latin typeface="Helvetica" pitchFamily="2" charset="0"/>
              </a:rPr>
              <a:t>trips </a:t>
            </a:r>
            <a:r>
              <a:rPr lang="en-US" sz="2200" dirty="0" smtClean="0">
                <a:latin typeface="Helvetica" pitchFamily="2" charset="0"/>
              </a:rPr>
              <a:t>with </a:t>
            </a:r>
            <a:r>
              <a:rPr lang="en-US" sz="2200" dirty="0">
                <a:latin typeface="Helvetica" pitchFamily="2" charset="0"/>
              </a:rPr>
              <a:t>men </a:t>
            </a:r>
            <a:endParaRPr lang="en-US" sz="2200" dirty="0" smtClean="0">
              <a:latin typeface="Helvetica" pitchFamily="2" charset="0"/>
            </a:endParaRPr>
          </a:p>
          <a:p>
            <a:pPr marL="0" indent="0">
              <a:buNone/>
            </a:pPr>
            <a:endParaRPr lang="en-US" dirty="0" smtClean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3100" dirty="0" smtClean="0">
                <a:latin typeface="Helvetica" pitchFamily="2" charset="0"/>
              </a:rPr>
              <a:t>30327</a:t>
            </a:r>
          </a:p>
          <a:p>
            <a:pPr marL="0" indent="0">
              <a:buNone/>
            </a:pPr>
            <a:r>
              <a:rPr lang="en-US" sz="2000" dirty="0">
                <a:latin typeface="Helvetica" pitchFamily="2" charset="0"/>
              </a:rPr>
              <a:t>n</a:t>
            </a:r>
            <a:r>
              <a:rPr lang="en-US" sz="2000" dirty="0" smtClean="0">
                <a:latin typeface="Helvetica" pitchFamily="2" charset="0"/>
              </a:rPr>
              <a:t>umber </a:t>
            </a:r>
            <a:r>
              <a:rPr lang="en-US" sz="2000" dirty="0">
                <a:latin typeface="Helvetica" pitchFamily="2" charset="0"/>
              </a:rPr>
              <a:t>of trips </a:t>
            </a:r>
            <a:r>
              <a:rPr lang="en-US" sz="2000" dirty="0" smtClean="0">
                <a:latin typeface="Helvetica" pitchFamily="2" charset="0"/>
              </a:rPr>
              <a:t/>
            </a:r>
            <a:br>
              <a:rPr lang="en-US" sz="2000" dirty="0" smtClean="0">
                <a:latin typeface="Helvetica" pitchFamily="2" charset="0"/>
              </a:rPr>
            </a:br>
            <a:r>
              <a:rPr lang="en-US" sz="2000" dirty="0" smtClean="0">
                <a:latin typeface="Helvetica" pitchFamily="2" charset="0"/>
              </a:rPr>
              <a:t>with women </a:t>
            </a:r>
          </a:p>
          <a:p>
            <a:pPr marL="0" indent="0">
              <a:buNone/>
            </a:pPr>
            <a:endParaRPr lang="en-US" sz="3100" dirty="0" smtClean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3100" dirty="0" smtClean="0">
                <a:latin typeface="Helvetica" pitchFamily="2" charset="0"/>
              </a:rPr>
              <a:t>2901</a:t>
            </a:r>
          </a:p>
          <a:p>
            <a:pPr marL="0" indent="0">
              <a:buNone/>
            </a:pPr>
            <a:r>
              <a:rPr lang="en-US" sz="2000" dirty="0">
                <a:latin typeface="Helvetica" pitchFamily="2" charset="0"/>
              </a:rPr>
              <a:t>n</a:t>
            </a:r>
            <a:r>
              <a:rPr lang="en-US" sz="2000" dirty="0" smtClean="0">
                <a:latin typeface="Helvetica" pitchFamily="2" charset="0"/>
              </a:rPr>
              <a:t>umber </a:t>
            </a:r>
            <a:r>
              <a:rPr lang="en-US" sz="2000" dirty="0">
                <a:latin typeface="Helvetica" pitchFamily="2" charset="0"/>
              </a:rPr>
              <a:t>of trips </a:t>
            </a:r>
            <a:r>
              <a:rPr lang="en-US" sz="2000" dirty="0" smtClean="0">
                <a:latin typeface="Helvetica" pitchFamily="2" charset="0"/>
              </a:rPr>
              <a:t/>
            </a:r>
            <a:br>
              <a:rPr lang="en-US" sz="2000" dirty="0" smtClean="0">
                <a:latin typeface="Helvetica" pitchFamily="2" charset="0"/>
              </a:rPr>
            </a:br>
            <a:r>
              <a:rPr lang="en-US" sz="2000" dirty="0" smtClean="0">
                <a:latin typeface="Helvetica" pitchFamily="2" charset="0"/>
              </a:rPr>
              <a:t>with others</a:t>
            </a:r>
          </a:p>
          <a:p>
            <a:pPr marL="0" indent="0">
              <a:buNone/>
            </a:pPr>
            <a:endParaRPr lang="en-US" sz="2000" dirty="0" smtClean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3100" dirty="0">
                <a:latin typeface="Helvetica" pitchFamily="2" charset="0"/>
              </a:rPr>
              <a:t>89888</a:t>
            </a:r>
          </a:p>
          <a:p>
            <a:pPr marL="0" indent="0">
              <a:buNone/>
            </a:pPr>
            <a:r>
              <a:rPr lang="en-US" sz="2000" dirty="0" smtClean="0">
                <a:latin typeface="Helvetica" pitchFamily="2" charset="0"/>
              </a:rPr>
              <a:t>number </a:t>
            </a:r>
            <a:r>
              <a:rPr lang="en-US" sz="2000" dirty="0">
                <a:latin typeface="Helvetica" pitchFamily="2" charset="0"/>
              </a:rPr>
              <a:t>of trips </a:t>
            </a:r>
            <a:r>
              <a:rPr lang="en-US" sz="2000" dirty="0" smtClean="0">
                <a:latin typeface="Helvetica" pitchFamily="2" charset="0"/>
              </a:rPr>
              <a:t/>
            </a:r>
            <a:br>
              <a:rPr lang="en-US" sz="2000" dirty="0" smtClean="0">
                <a:latin typeface="Helvetica" pitchFamily="2" charset="0"/>
              </a:rPr>
            </a:br>
            <a:r>
              <a:rPr lang="en-US" sz="2000" dirty="0" smtClean="0">
                <a:latin typeface="Helvetica" pitchFamily="2" charset="0"/>
              </a:rPr>
              <a:t>with sexless</a:t>
            </a:r>
            <a:endParaRPr lang="en-US" dirty="0" smtClean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graphicFrame>
        <p:nvGraphicFramePr>
          <p:cNvPr id="12" name="Объект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30843"/>
              </p:ext>
            </p:extLst>
          </p:nvPr>
        </p:nvGraphicFramePr>
        <p:xfrm>
          <a:off x="8836068" y="1690686"/>
          <a:ext cx="2517732" cy="4475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992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Helvetica" pitchFamily="2" charset="0"/>
              </a:rPr>
              <a:t>Number of trips in different age groups 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5931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36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Data related to trips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1800" b="0" dirty="0">
                <a:latin typeface="Helvetica" pitchFamily="2" charset="0"/>
              </a:rPr>
              <a:t>n</a:t>
            </a:r>
            <a:r>
              <a:rPr lang="en-US" sz="1800" b="0" dirty="0" smtClean="0">
                <a:latin typeface="Helvetica" pitchFamily="2" charset="0"/>
              </a:rPr>
              <a:t>umber of trips depending </a:t>
            </a:r>
            <a:r>
              <a:rPr lang="en-US" sz="1800" b="0" dirty="0">
                <a:latin typeface="Helvetica" pitchFamily="2" charset="0"/>
              </a:rPr>
              <a:t>on the time of day</a:t>
            </a:r>
            <a:endParaRPr lang="ru-RU" sz="1800" b="0" dirty="0">
              <a:latin typeface="Helvetica" pitchFamily="2" charset="0"/>
            </a:endParaRPr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4926083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1800" b="0" dirty="0">
                <a:latin typeface="Helvetica" pitchFamily="2" charset="0"/>
              </a:rPr>
              <a:t>number of trips </a:t>
            </a:r>
            <a:r>
              <a:rPr lang="en-US" sz="1800" b="0" dirty="0" smtClean="0">
                <a:latin typeface="Helvetica" pitchFamily="2" charset="0"/>
              </a:rPr>
              <a:t>depending on </a:t>
            </a:r>
            <a:r>
              <a:rPr lang="en-US" sz="1800" b="0" dirty="0">
                <a:latin typeface="Helvetica" pitchFamily="2" charset="0"/>
              </a:rPr>
              <a:t>the season</a:t>
            </a:r>
            <a:endParaRPr lang="ru-RU" sz="1800" b="0" dirty="0">
              <a:latin typeface="Helvetica" pitchFamily="2" charset="0"/>
            </a:endParaRPr>
          </a:p>
        </p:txBody>
      </p:sp>
      <p:graphicFrame>
        <p:nvGraphicFramePr>
          <p:cNvPr id="17" name="Объект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57476674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286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Weather</a:t>
            </a:r>
            <a:endParaRPr lang="ru-RU" dirty="0">
              <a:latin typeface="Helvetica" pitchFamily="2" charset="0"/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4015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79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Number </a:t>
            </a:r>
            <a:r>
              <a:rPr lang="en-US" dirty="0">
                <a:latin typeface="Helvetica" pitchFamily="2" charset="0"/>
              </a:rPr>
              <a:t>of </a:t>
            </a:r>
            <a:r>
              <a:rPr lang="en-US" dirty="0" smtClean="0">
                <a:latin typeface="Helvetica" pitchFamily="2" charset="0"/>
              </a:rPr>
              <a:t>trips </a:t>
            </a:r>
            <a:r>
              <a:rPr lang="en-US" dirty="0">
                <a:latin typeface="Helvetica" pitchFamily="2" charset="0"/>
              </a:rPr>
              <a:t>in certain weather</a:t>
            </a:r>
            <a:endParaRPr lang="ru-RU" dirty="0">
              <a:latin typeface="Helvetica" pitchFamily="2" charset="0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47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39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Conclusion</a:t>
            </a:r>
            <a:endParaRPr lang="ru-RU" dirty="0">
              <a:latin typeface="Helvetica" pitchFamily="2" charset="0"/>
            </a:endParaRPr>
          </a:p>
        </p:txBody>
      </p:sp>
      <p:pic>
        <p:nvPicPr>
          <p:cNvPr id="2054" name="Picture 6" descr="Люди делятся на 2 типа | Пикабу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Helvetica" pitchFamily="2" charset="0"/>
              </a:rPr>
              <a:t/>
            </a:r>
            <a:br>
              <a:rPr lang="en-US" dirty="0">
                <a:latin typeface="Helvetica" pitchFamily="2" charset="0"/>
              </a:rPr>
            </a:br>
            <a:r>
              <a:rPr lang="en-US" dirty="0" smtClean="0">
                <a:latin typeface="Helvetica" pitchFamily="2" charset="0"/>
              </a:rPr>
              <a:t>Thanks </a:t>
            </a:r>
            <a:r>
              <a:rPr lang="en-US" dirty="0">
                <a:latin typeface="Helvetica" pitchFamily="2" charset="0"/>
              </a:rPr>
              <a:t>for your </a:t>
            </a:r>
            <a:r>
              <a:rPr lang="en-US" dirty="0" smtClean="0">
                <a:latin typeface="Helvetica" pitchFamily="2" charset="0"/>
              </a:rPr>
              <a:t>attention.</a:t>
            </a:r>
            <a:br>
              <a:rPr lang="en-US" dirty="0" smtClean="0">
                <a:latin typeface="Helvetica" pitchFamily="2" charset="0"/>
              </a:rPr>
            </a:br>
            <a:r>
              <a:rPr lang="en-US" dirty="0" smtClean="0">
                <a:latin typeface="Helvetica" pitchFamily="2" charset="0"/>
              </a:rPr>
              <a:t>Hell </a:t>
            </a:r>
            <a:r>
              <a:rPr lang="en-US" dirty="0">
                <a:latin typeface="Helvetica" pitchFamily="2" charset="0"/>
              </a:rPr>
              <a:t>is </a:t>
            </a:r>
            <a:r>
              <a:rPr lang="en-US" dirty="0" smtClean="0">
                <a:latin typeface="Helvetica" pitchFamily="2" charset="0"/>
              </a:rPr>
              <a:t>over.</a:t>
            </a:r>
            <a:endParaRPr lang="ru-RU" dirty="0">
              <a:latin typeface="Helvetica" pitchFamily="2" charset="0"/>
            </a:endParaRPr>
          </a:p>
        </p:txBody>
      </p:sp>
      <p:pic>
        <p:nvPicPr>
          <p:cNvPr id="1028" name="Picture 4" descr="A Call For Logical Thinking - MATTERS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70" y="2218765"/>
            <a:ext cx="6105460" cy="394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62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General information 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Helvetica" pitchFamily="2" charset="0"/>
              </a:rPr>
              <a:t>Project</a:t>
            </a: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Helvetica" pitchFamily="2" charset="0"/>
              </a:rPr>
              <a:t>analysis of information related to cycle-sharing system using </a:t>
            </a:r>
            <a:r>
              <a:rPr lang="en-US" sz="1800" dirty="0" err="1" smtClean="0">
                <a:latin typeface="Helvetica" pitchFamily="2" charset="0"/>
              </a:rPr>
              <a:t>sql</a:t>
            </a:r>
            <a:endParaRPr lang="en-US" sz="1800" dirty="0" smtClean="0">
              <a:latin typeface="Helvetica" pitchFamily="2" charset="0"/>
            </a:endParaRPr>
          </a:p>
          <a:p>
            <a:pPr marL="0" indent="0">
              <a:buNone/>
            </a:pPr>
            <a:endParaRPr lang="en-US" b="1" dirty="0" smtClean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Helvetica" pitchFamily="2" charset="0"/>
              </a:rPr>
              <a:t>Main source of information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d</a:t>
            </a:r>
            <a:r>
              <a:rPr lang="en-US" sz="1800" dirty="0" smtClean="0">
                <a:latin typeface="Helvetica" pitchFamily="2" charset="0"/>
              </a:rPr>
              <a:t>atabase include information about stations, trips and weather </a:t>
            </a:r>
            <a:endParaRPr lang="ru-RU" sz="1800" dirty="0">
              <a:latin typeface="Helvetica" pitchFamily="2" charset="0"/>
            </a:endParaRPr>
          </a:p>
          <a:p>
            <a:pPr marL="0" indent="0">
              <a:buNone/>
            </a:pPr>
            <a:endParaRPr lang="ru-RU" sz="2000" dirty="0" smtClean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Helvetica" pitchFamily="2" charset="0"/>
              </a:rPr>
              <a:t>System location </a:t>
            </a:r>
          </a:p>
          <a:p>
            <a:pPr marL="0" indent="0">
              <a:buNone/>
            </a:pPr>
            <a:r>
              <a:rPr lang="en-US" sz="1800" dirty="0" err="1" smtClean="0">
                <a:latin typeface="Helvetica" pitchFamily="2" charset="0"/>
              </a:rPr>
              <a:t>seattle</a:t>
            </a:r>
            <a:r>
              <a:rPr lang="en-US" sz="1800" dirty="0" smtClean="0">
                <a:latin typeface="Helvetica" pitchFamily="2" charset="0"/>
              </a:rPr>
              <a:t>, </a:t>
            </a:r>
            <a:r>
              <a:rPr lang="en-US" sz="1800" dirty="0" err="1" smtClean="0">
                <a:latin typeface="Helvetica" pitchFamily="2" charset="0"/>
              </a:rPr>
              <a:t>usa</a:t>
            </a:r>
            <a:endParaRPr lang="en-US" sz="1800" dirty="0" smtClean="0">
              <a:latin typeface="Helvetica" pitchFamily="2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120878"/>
            <a:ext cx="18473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rgbClr val="0B008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0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ER-model database </a:t>
            </a:r>
            <a:endParaRPr lang="ru-RU" dirty="0">
              <a:latin typeface="Helvetica" pitchFamily="2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25" y="1825625"/>
            <a:ext cx="5910150" cy="4351338"/>
          </a:xfrm>
        </p:spPr>
      </p:pic>
    </p:spTree>
    <p:extLst>
      <p:ext uri="{BB962C8B-B14F-4D97-AF65-F5344CB8AC3E}">
        <p14:creationId xmlns:p14="http://schemas.microsoft.com/office/powerpoint/2010/main" val="2941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General information 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Helvetica" pitchFamily="2" charset="0"/>
              </a:rPr>
              <a:t>Seattle</a:t>
            </a:r>
            <a:r>
              <a:rPr lang="en-US" sz="1800" dirty="0" smtClean="0">
                <a:latin typeface="Helvetica" pitchFamily="2" charset="0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latin typeface="Helvetica" pitchFamily="2" charset="0"/>
              </a:rPr>
              <a:t>is a seaport city on the West Coast of the United States. </a:t>
            </a:r>
          </a:p>
          <a:p>
            <a:pPr marL="0" indent="0">
              <a:buNone/>
            </a:pPr>
            <a:endParaRPr lang="en-US" sz="1800" dirty="0" smtClean="0">
              <a:latin typeface="Helvetica" pitchFamily="2" charset="0"/>
            </a:endParaRPr>
          </a:p>
          <a:p>
            <a:pPr marL="0" indent="0">
              <a:buNone/>
            </a:pPr>
            <a:r>
              <a:rPr lang="ru-RU" sz="2600" dirty="0">
                <a:latin typeface="Helvetica" pitchFamily="2" charset="0"/>
              </a:rPr>
              <a:t>744 </a:t>
            </a:r>
            <a:r>
              <a:rPr lang="ru-RU" sz="2600" dirty="0" smtClean="0">
                <a:latin typeface="Helvetica" pitchFamily="2" charset="0"/>
              </a:rPr>
              <a:t>955</a:t>
            </a:r>
            <a:r>
              <a:rPr lang="en-US" sz="2600" dirty="0" smtClean="0">
                <a:latin typeface="Helvetica" pitchFamily="2" charset="0"/>
              </a:rPr>
              <a:t> people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p</a:t>
            </a:r>
            <a:r>
              <a:rPr lang="en-US" sz="1800" dirty="0" smtClean="0">
                <a:latin typeface="Helvetica" pitchFamily="2" charset="0"/>
              </a:rPr>
              <a:t>opulation in 2018 </a:t>
            </a:r>
          </a:p>
          <a:p>
            <a:pPr marL="0" indent="0">
              <a:buNone/>
            </a:pPr>
            <a:endParaRPr lang="en-US" sz="1800" dirty="0" smtClean="0">
              <a:latin typeface="Helvetica" pitchFamily="2" charset="0"/>
            </a:endParaRPr>
          </a:p>
          <a:p>
            <a:pPr marL="0" indent="0">
              <a:buNone/>
            </a:pPr>
            <a:r>
              <a:rPr lang="ru-RU" sz="2600" dirty="0">
                <a:latin typeface="Helvetica" pitchFamily="2" charset="0"/>
              </a:rPr>
              <a:t>367.97</a:t>
            </a:r>
            <a:r>
              <a:rPr lang="en-US" sz="2600" dirty="0">
                <a:latin typeface="Helvetica" pitchFamily="2" charset="0"/>
              </a:rPr>
              <a:t> </a:t>
            </a:r>
            <a:r>
              <a:rPr lang="en-US" sz="2600" dirty="0" smtClean="0">
                <a:latin typeface="Helvetica" pitchFamily="2" charset="0"/>
              </a:rPr>
              <a:t>km</a:t>
            </a:r>
            <a:r>
              <a:rPr lang="en-US" sz="2600" baseline="30000" dirty="0" smtClean="0">
                <a:latin typeface="Helvetica" pitchFamily="2" charset="0"/>
              </a:rPr>
              <a:t>2</a:t>
            </a:r>
            <a:endParaRPr lang="en-US" sz="2600" dirty="0" smtClean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Helvetica" pitchFamily="2" charset="0"/>
              </a:rPr>
              <a:t>city area</a:t>
            </a:r>
          </a:p>
        </p:txBody>
      </p:sp>
      <p:pic>
        <p:nvPicPr>
          <p:cNvPr id="2050" name="Picture 2" descr="Campervan Rentals for Seattle WA, the Motorhome, RV &amp; Car Rental Alternati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00820"/>
            <a:ext cx="5181600" cy="380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8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Seattle</a:t>
            </a:r>
            <a:r>
              <a:rPr lang="ru-RU" dirty="0" smtClean="0">
                <a:latin typeface="Helvetica" pitchFamily="2" charset="0"/>
              </a:rPr>
              <a:t> </a:t>
            </a:r>
            <a:r>
              <a:rPr lang="en-US" dirty="0" smtClean="0">
                <a:latin typeface="Helvetica" pitchFamily="2" charset="0"/>
              </a:rPr>
              <a:t>map and city area under revie</a:t>
            </a:r>
            <a:r>
              <a:rPr lang="en-US" dirty="0">
                <a:latin typeface="Helvetica" pitchFamily="2" charset="0"/>
              </a:rPr>
              <a:t>w</a:t>
            </a:r>
            <a:endParaRPr lang="ru-RU" dirty="0">
              <a:latin typeface="Helvetica" pitchFamily="2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99" y="1825625"/>
            <a:ext cx="2884001" cy="4351338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99" y="1825625"/>
            <a:ext cx="2884001" cy="4351338"/>
          </a:xfrm>
        </p:spPr>
      </p:pic>
    </p:spTree>
    <p:extLst>
      <p:ext uri="{BB962C8B-B14F-4D97-AF65-F5344CB8AC3E}">
        <p14:creationId xmlns:p14="http://schemas.microsoft.com/office/powerpoint/2010/main" val="288145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Number of cycle-sharing stations: 45</a:t>
            </a:r>
            <a:endParaRPr lang="ru-RU" dirty="0">
              <a:latin typeface="Helvetica" pitchFamily="2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99" y="1825625"/>
            <a:ext cx="2884001" cy="4351338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80" y="1825625"/>
            <a:ext cx="4032239" cy="4351338"/>
          </a:xfrm>
        </p:spPr>
      </p:pic>
    </p:spTree>
    <p:extLst>
      <p:ext uri="{BB962C8B-B14F-4D97-AF65-F5344CB8AC3E}">
        <p14:creationId xmlns:p14="http://schemas.microsoft.com/office/powerpoint/2010/main" val="32889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Number of cycle-sharing stations: 13 </a:t>
            </a:r>
            <a:endParaRPr lang="ru-RU" dirty="0">
              <a:latin typeface="Helvetica" pitchFamily="2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99" y="1825625"/>
            <a:ext cx="2884001" cy="4351338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1519"/>
            <a:ext cx="5181600" cy="2759549"/>
          </a:xfrm>
        </p:spPr>
      </p:pic>
    </p:spTree>
    <p:extLst>
      <p:ext uri="{BB962C8B-B14F-4D97-AF65-F5344CB8AC3E}">
        <p14:creationId xmlns:p14="http://schemas.microsoft.com/office/powerpoint/2010/main" val="39087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The most popular routes</a:t>
            </a:r>
            <a:endParaRPr lang="ru-RU" dirty="0">
              <a:latin typeface="Helvetica" pitchFamily="2" charset="0"/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5" t="16311" r="32871"/>
          <a:stretch/>
        </p:blipFill>
        <p:spPr>
          <a:xfrm>
            <a:off x="838200" y="2524259"/>
            <a:ext cx="2768957" cy="3641591"/>
          </a:xfrm>
        </p:spPr>
      </p:pic>
      <p:sp>
        <p:nvSpPr>
          <p:cNvPr id="11" name="TextBox 10"/>
          <p:cNvSpPr txBox="1"/>
          <p:nvPr/>
        </p:nvSpPr>
        <p:spPr>
          <a:xfrm>
            <a:off x="838199" y="2034862"/>
            <a:ext cx="276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4209 </a:t>
            </a:r>
            <a:r>
              <a:rPr lang="en-US" sz="2000" dirty="0" smtClean="0">
                <a:latin typeface="Helvetica" pitchFamily="2" charset="0"/>
              </a:rPr>
              <a:t>trips (</a:t>
            </a:r>
            <a:r>
              <a:rPr lang="en-US" dirty="0" smtClean="0">
                <a:latin typeface="Helvetica" pitchFamily="2" charset="0"/>
              </a:rPr>
              <a:t>from/to</a:t>
            </a:r>
            <a:r>
              <a:rPr lang="en-US" sz="2000" dirty="0" smtClean="0">
                <a:latin typeface="Helvetica" pitchFamily="2" charset="0"/>
              </a:rPr>
              <a:t>)</a:t>
            </a:r>
            <a:endParaRPr lang="ru-RU" sz="2000" dirty="0">
              <a:latin typeface="Helvetica" pitchFamily="2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1" t="25764" r="34715"/>
          <a:stretch/>
        </p:blipFill>
        <p:spPr>
          <a:xfrm>
            <a:off x="3880378" y="2524259"/>
            <a:ext cx="2760407" cy="36415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80378" y="2034862"/>
            <a:ext cx="2760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 pitchFamily="2" charset="0"/>
              </a:rPr>
              <a:t>3896 </a:t>
            </a:r>
            <a:r>
              <a:rPr lang="en-US" dirty="0" smtClean="0">
                <a:latin typeface="Helvetica" pitchFamily="2" charset="0"/>
              </a:rPr>
              <a:t>trips</a:t>
            </a:r>
            <a:r>
              <a:rPr lang="en-US" sz="2000" dirty="0" smtClean="0">
                <a:latin typeface="Helvetica" pitchFamily="2" charset="0"/>
              </a:rPr>
              <a:t> (from/to)</a:t>
            </a:r>
            <a:endParaRPr lang="ru-RU" sz="2000" dirty="0">
              <a:latin typeface="Helvetica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1" t="25716" r="36725"/>
          <a:stretch/>
        </p:blipFill>
        <p:spPr>
          <a:xfrm>
            <a:off x="6914006" y="2521974"/>
            <a:ext cx="2763770" cy="36438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14006" y="2029145"/>
            <a:ext cx="2760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 pitchFamily="2" charset="0"/>
              </a:rPr>
              <a:t>1150 trips (from/to)</a:t>
            </a:r>
            <a:endParaRPr lang="ru-RU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8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7" t="-25577" r="-50532" b="25577"/>
          <a:stretch/>
        </p:blipFill>
        <p:spPr>
          <a:xfrm>
            <a:off x="6912351" y="1260475"/>
            <a:ext cx="5545846" cy="49053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2" charset="0"/>
              </a:rPr>
              <a:t>The most popular routes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99" y="2034862"/>
            <a:ext cx="276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itchFamily="2" charset="0"/>
              </a:rPr>
              <a:t>2063</a:t>
            </a:r>
            <a:r>
              <a:rPr lang="en-US" sz="2000" dirty="0" smtClean="0">
                <a:latin typeface="Helvetica" pitchFamily="2" charset="0"/>
              </a:rPr>
              <a:t> trips (from/to)</a:t>
            </a:r>
            <a:endParaRPr lang="ru-RU" sz="2000" dirty="0">
              <a:latin typeface="Helvetica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0378" y="2034862"/>
            <a:ext cx="2760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 pitchFamily="2" charset="0"/>
              </a:rPr>
              <a:t>960 </a:t>
            </a:r>
            <a:r>
              <a:rPr lang="en-US" dirty="0" smtClean="0">
                <a:latin typeface="Helvetica" pitchFamily="2" charset="0"/>
              </a:rPr>
              <a:t>trips</a:t>
            </a:r>
            <a:r>
              <a:rPr lang="en-US" sz="2000" dirty="0" smtClean="0">
                <a:latin typeface="Helvetica" pitchFamily="2" charset="0"/>
              </a:rPr>
              <a:t> (from/to)</a:t>
            </a:r>
            <a:endParaRPr lang="ru-RU" sz="2000" dirty="0">
              <a:latin typeface="Helvetica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4006" y="2029145"/>
            <a:ext cx="2760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 pitchFamily="2" charset="0"/>
              </a:rPr>
              <a:t>880 trips (</a:t>
            </a:r>
            <a:r>
              <a:rPr lang="en-US" dirty="0" smtClean="0">
                <a:latin typeface="Helvetica" pitchFamily="2" charset="0"/>
              </a:rPr>
              <a:t>from/to</a:t>
            </a:r>
            <a:r>
              <a:rPr lang="en-US" sz="2000" dirty="0" smtClean="0">
                <a:latin typeface="Helvetica" pitchFamily="2" charset="0"/>
              </a:rPr>
              <a:t>)</a:t>
            </a:r>
            <a:endParaRPr lang="ru-RU" sz="2000" dirty="0">
              <a:latin typeface="Helvetica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20" r="51302"/>
          <a:stretch/>
        </p:blipFill>
        <p:spPr>
          <a:xfrm>
            <a:off x="837997" y="2522136"/>
            <a:ext cx="2769159" cy="3643714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2" r="45309" b="44"/>
          <a:stretch/>
        </p:blipFill>
        <p:spPr>
          <a:xfrm>
            <a:off x="3880378" y="2534055"/>
            <a:ext cx="2758751" cy="3631795"/>
          </a:xfrm>
        </p:spPr>
      </p:pic>
    </p:spTree>
    <p:extLst>
      <p:ext uri="{BB962C8B-B14F-4D97-AF65-F5344CB8AC3E}">
        <p14:creationId xmlns:p14="http://schemas.microsoft.com/office/powerpoint/2010/main" val="3221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275</Words>
  <Application>Microsoft Office PowerPoint</Application>
  <PresentationFormat>Широкоэкранный</PresentationFormat>
  <Paragraphs>131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Тема Office</vt:lpstr>
      <vt:lpstr>Bicycle-sharing</vt:lpstr>
      <vt:lpstr>General information </vt:lpstr>
      <vt:lpstr>ER-model database </vt:lpstr>
      <vt:lpstr>General information </vt:lpstr>
      <vt:lpstr>Seattle map and city area under review</vt:lpstr>
      <vt:lpstr>Number of cycle-sharing stations: 45</vt:lpstr>
      <vt:lpstr>Number of cycle-sharing stations: 13 </vt:lpstr>
      <vt:lpstr>The most popular routes</vt:lpstr>
      <vt:lpstr>The most popular routes</vt:lpstr>
      <vt:lpstr>Information related to load by stations</vt:lpstr>
      <vt:lpstr>Change in the number of</vt:lpstr>
      <vt:lpstr>Data related to trips</vt:lpstr>
      <vt:lpstr>Data related to trips</vt:lpstr>
      <vt:lpstr>Number of trips in different age groups </vt:lpstr>
      <vt:lpstr>Data related to trips</vt:lpstr>
      <vt:lpstr>Weather</vt:lpstr>
      <vt:lpstr>Number of trips in certain weather</vt:lpstr>
      <vt:lpstr>Conclusion</vt:lpstr>
      <vt:lpstr> Thanks for your attention. Hell is over.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ZZZ</dc:creator>
  <cp:lastModifiedBy>ZZZ</cp:lastModifiedBy>
  <cp:revision>61</cp:revision>
  <dcterms:created xsi:type="dcterms:W3CDTF">2021-01-04T12:26:34Z</dcterms:created>
  <dcterms:modified xsi:type="dcterms:W3CDTF">2021-02-05T18:29:09Z</dcterms:modified>
</cp:coreProperties>
</file>