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996" r:id="rId2"/>
    <p:sldId id="957" r:id="rId3"/>
    <p:sldId id="933" r:id="rId4"/>
    <p:sldId id="928" r:id="rId5"/>
    <p:sldId id="999" r:id="rId6"/>
    <p:sldId id="998" r:id="rId7"/>
    <p:sldId id="997" r:id="rId8"/>
    <p:sldId id="1001" r:id="rId9"/>
    <p:sldId id="1002" r:id="rId10"/>
    <p:sldId id="1004" r:id="rId11"/>
    <p:sldId id="1005" r:id="rId12"/>
    <p:sldId id="1003" r:id="rId13"/>
    <p:sldId id="1006" r:id="rId14"/>
    <p:sldId id="1008" r:id="rId15"/>
    <p:sldId id="1007" r:id="rId16"/>
    <p:sldId id="1009" r:id="rId17"/>
    <p:sldId id="1010" r:id="rId18"/>
    <p:sldId id="1011" r:id="rId1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0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F66BD2-6695-4549-9D45-91F45D7361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D649465-C93B-4850-96AB-471CBEB4AC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EFCA25A-4603-4CFD-A17F-87E73C1D9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F3BDC-0636-42F5-A4D0-8B4AD836A178}" type="datetimeFigureOut">
              <a:rPr lang="ru-RU" smtClean="0"/>
              <a:t>18.02.2023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A1DFAD5-17E5-4BB3-907A-3D3ED751A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814B780-BDA6-459D-8A79-AE6B404B3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35454-7B6C-4E8E-995E-9A2C2B8CB8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1132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AA7E7C-2C93-4B75-B8F7-ABDDD4BC1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91AE8C3-0497-4F14-9A43-AD3C36140C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C85B751-4B5D-4DA7-9A84-68FAE97B5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F3BDC-0636-42F5-A4D0-8B4AD836A178}" type="datetimeFigureOut">
              <a:rPr lang="ru-RU" smtClean="0"/>
              <a:t>18.02.2023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A6F560E-9834-4A1A-A21F-706DA6676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45B1236-DAEA-4CC1-A6E6-AC1EC9D1C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35454-7B6C-4E8E-995E-9A2C2B8CB8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0837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16A04BA-A8AF-41F7-A9FE-FCABC5D189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5CC63B0-6BA9-40F3-BD62-E45D8C2A79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6F763FE-E69F-4331-816B-B90165D1A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F3BDC-0636-42F5-A4D0-8B4AD836A178}" type="datetimeFigureOut">
              <a:rPr lang="ru-RU" smtClean="0"/>
              <a:t>18.02.2023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FB2D7CA-EE28-4965-993A-CE3BA442E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7E0E4DA-3B87-4572-80E0-5E462EED5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35454-7B6C-4E8E-995E-9A2C2B8CB8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5699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Факультатив 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130F8933-3E47-4F3B-A4F6-529E03BF2A5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008" y="116633"/>
            <a:ext cx="904003" cy="936289"/>
          </a:xfrm>
          <a:prstGeom prst="rect">
            <a:avLst/>
          </a:prstGeom>
        </p:spPr>
      </p:pic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298B618D-70E0-4D78-9409-CBD49B6CBC8A}"/>
              </a:ext>
            </a:extLst>
          </p:cNvPr>
          <p:cNvSpPr/>
          <p:nvPr userDrawn="1"/>
        </p:nvSpPr>
        <p:spPr>
          <a:xfrm>
            <a:off x="1199457" y="224184"/>
            <a:ext cx="10406391" cy="646331"/>
          </a:xfrm>
          <a:prstGeom prst="rect">
            <a:avLst/>
          </a:prstGeom>
          <a:solidFill>
            <a:srgbClr val="0F85BE"/>
          </a:solidFill>
        </p:spPr>
        <p:txBody>
          <a:bodyPr wrap="square">
            <a:spAutoFit/>
          </a:bodyPr>
          <a:lstStyle/>
          <a:p>
            <a:pPr algn="ctr"/>
            <a:endParaRPr lang="ru-RU" sz="3600" b="1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3" name="Заголовок 4">
            <a:extLst>
              <a:ext uri="{FF2B5EF4-FFF2-40B4-BE49-F238E27FC236}">
                <a16:creationId xmlns:a16="http://schemas.microsoft.com/office/drawing/2014/main" id="{C2064772-D220-4887-A62E-D8915A5124BD}"/>
              </a:ext>
            </a:extLst>
          </p:cNvPr>
          <p:cNvSpPr txBox="1">
            <a:spLocks/>
          </p:cNvSpPr>
          <p:nvPr userDrawn="1"/>
        </p:nvSpPr>
        <p:spPr>
          <a:xfrm>
            <a:off x="1199456" y="224182"/>
            <a:ext cx="10406389" cy="64633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Segoe UI Semibold" panose="020B0702040204020203" pitchFamily="34" charset="0"/>
                <a:ea typeface="+mj-ea"/>
                <a:cs typeface="Segoe UI Semibold" panose="020B0702040204020203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14" name="Номер слайда 5">
            <a:extLst>
              <a:ext uri="{FF2B5EF4-FFF2-40B4-BE49-F238E27FC236}">
                <a16:creationId xmlns:a16="http://schemas.microsoft.com/office/drawing/2014/main" id="{59E5DD66-7F79-4F74-9A2A-E1A77054B3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05404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006159-C320-44B0-9E91-769860853DCE}" type="slidenum">
              <a:rPr lang="ru-RU" smtClean="0"/>
              <a:t>‹#›</a:t>
            </a:fld>
            <a:endParaRPr lang="ru-RU"/>
          </a:p>
        </p:txBody>
      </p:sp>
      <p:sp>
        <p:nvSpPr>
          <p:cNvPr id="15" name="Заголовок 1">
            <a:extLst>
              <a:ext uri="{FF2B5EF4-FFF2-40B4-BE49-F238E27FC236}">
                <a16:creationId xmlns:a16="http://schemas.microsoft.com/office/drawing/2014/main" id="{908497DC-8BF3-49C6-AB7A-FCC72ADDDE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9453" y="224181"/>
            <a:ext cx="10406389" cy="646331"/>
          </a:xfrm>
          <a:prstGeom prst="rect">
            <a:avLst/>
          </a:prstGeom>
        </p:spPr>
        <p:txBody>
          <a:bodyPr anchor="b"/>
          <a:lstStyle>
            <a:lvl1pPr algn="ctr">
              <a:defRPr sz="36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149765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899170-F4D3-4AE5-B9A5-8C0C8868C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5BDA7ED-59C8-4B4C-9C22-AA5B7270B6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D08886A-CC3C-45D1-B685-03E333978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F3BDC-0636-42F5-A4D0-8B4AD836A178}" type="datetimeFigureOut">
              <a:rPr lang="ru-RU" smtClean="0"/>
              <a:t>18.02.2023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ED3C160-D3EB-4EE8-8B78-F35A792DB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962E839-1BB2-4FA7-BDB0-6E5E1DE16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35454-7B6C-4E8E-995E-9A2C2B8CB8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1328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9FD443-5BDF-4227-9793-F5214D7F9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1561C1C-F549-4B10-9F4C-A04541E277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C7CE26C-69A1-4FDE-9D91-36E044C5C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F3BDC-0636-42F5-A4D0-8B4AD836A178}" type="datetimeFigureOut">
              <a:rPr lang="ru-RU" smtClean="0"/>
              <a:t>18.02.2023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4F8B7B2-E263-43D3-B48C-1B777CD1E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15607A0-76DF-489A-A217-F47074E9B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35454-7B6C-4E8E-995E-9A2C2B8CB8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4505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BFE530-59A9-4398-8EBC-524648286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51BBF83-6439-4F04-BC4B-FF3CF3CE37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EC3B949-725C-4B77-B55A-51126601D2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E60DE3C-2F29-4DC1-B568-8197FBF4B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F3BDC-0636-42F5-A4D0-8B4AD836A178}" type="datetimeFigureOut">
              <a:rPr lang="ru-RU" smtClean="0"/>
              <a:t>18.02.2023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D261253-8009-4244-8396-93FFF8C77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912250C-F6F7-49D6-869A-31C3A7863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35454-7B6C-4E8E-995E-9A2C2B8CB8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8618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3FCC8C-B2E2-4267-AD50-59BB4F9D5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FBDCE18-2784-418E-90B7-EE9DFB2F3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C2C831A-285B-4BA2-8761-60B53A25E5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E833C5A-2B82-4797-97AD-F34E09D2FE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5F938BF-C2CF-406B-A143-9AD1CFA0E0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9860D39-148F-46B7-B39B-75D5B222B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F3BDC-0636-42F5-A4D0-8B4AD836A178}" type="datetimeFigureOut">
              <a:rPr lang="ru-RU" smtClean="0"/>
              <a:t>18.02.2023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D3ABD72-1A81-4201-9B39-12AD64AF7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E84C5F2-FCD0-4C5A-80DA-14B5D49DA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35454-7B6C-4E8E-995E-9A2C2B8CB8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4048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C1C89B-DD81-4A68-831B-54812AA33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105913F-03BA-42A3-BDB1-8478DC4D2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F3BDC-0636-42F5-A4D0-8B4AD836A178}" type="datetimeFigureOut">
              <a:rPr lang="ru-RU" smtClean="0"/>
              <a:t>18.02.2023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01986B2-9A5B-4362-A4CB-94D56AAE3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2890BCD-F646-4836-8754-EF272169E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35454-7B6C-4E8E-995E-9A2C2B8CB8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3342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A0F96E7-8D74-4C21-B45F-97FE11BD6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F3BDC-0636-42F5-A4D0-8B4AD836A178}" type="datetimeFigureOut">
              <a:rPr lang="ru-RU" smtClean="0"/>
              <a:t>18.02.2023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0C9EEBC-2FE8-479C-8745-6B6E9AE43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2295FE9-B873-4BF9-AD6D-684F4FD21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35454-7B6C-4E8E-995E-9A2C2B8CB8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2193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809A8B-4862-466A-AD44-9A0847ABD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7481172-F734-46F2-92F3-6B599F1141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C26ABA0-59D4-4BC7-A051-7F3CE4490C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AAA5EBE-44BA-4442-A83C-B815A0B6F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F3BDC-0636-42F5-A4D0-8B4AD836A178}" type="datetimeFigureOut">
              <a:rPr lang="ru-RU" smtClean="0"/>
              <a:t>18.02.2023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CA856A6-CC9F-4317-9A0B-DC870618D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ABBF380-8B75-4675-A4AC-120BE7A59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35454-7B6C-4E8E-995E-9A2C2B8CB8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4239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107974-AD27-4EE1-A96B-054884148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1674473-B25E-43C2-A3C1-4C700162D7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18BB88F-CF96-41C8-940A-492D5D6B8E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A485CC5-8114-4D30-B59B-DB6035A33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F3BDC-0636-42F5-A4D0-8B4AD836A178}" type="datetimeFigureOut">
              <a:rPr lang="ru-RU" smtClean="0"/>
              <a:t>18.02.2023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16945EC-34FB-4038-B708-0A36BAC00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1007544-AB7E-4A2D-979C-057C34DB1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35454-7B6C-4E8E-995E-9A2C2B8CB8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9194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2B254E-7EA9-401A-A5B0-92C6A1A14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DD2BD50-9912-4B67-9C6F-EBEF389B70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F3DE1C3-D811-4907-8816-EE9C659D76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EF3BDC-0636-42F5-A4D0-8B4AD836A178}" type="datetimeFigureOut">
              <a:rPr lang="ru-RU" smtClean="0"/>
              <a:t>18.02.2023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0C3D76C-CDA9-49AC-8AB9-28E6488510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FEC1835-301F-4E09-9405-700A64F42E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235454-7B6C-4E8E-995E-9A2C2B8CB8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9763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programforyou.ru/poleznoe/kak-ustanovit-gcc-dlya-windows" TargetMode="Externa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893F39E-73D6-4FCB-8D99-DBBDC9E59B0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0534" y="29923"/>
            <a:ext cx="1194085" cy="1236730"/>
          </a:xfrm>
          <a:prstGeom prst="rect">
            <a:avLst/>
          </a:prstGeom>
        </p:spPr>
      </p:pic>
      <p:sp>
        <p:nvSpPr>
          <p:cNvPr id="12" name="Заголовок 11">
            <a:extLst>
              <a:ext uri="{FF2B5EF4-FFF2-40B4-BE49-F238E27FC236}">
                <a16:creationId xmlns:a16="http://schemas.microsoft.com/office/drawing/2014/main" id="{EF5639F9-D25B-46EF-B08C-6654774DE8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18" y="1405540"/>
            <a:ext cx="12117355" cy="1228402"/>
          </a:xfrm>
        </p:spPr>
        <p:txBody>
          <a:bodyPr/>
          <a:lstStyle/>
          <a:p>
            <a:r>
              <a:rPr lang="ru-RU" sz="5400" b="1" dirty="0">
                <a:solidFill>
                  <a:srgbClr val="0070C0"/>
                </a:solidFill>
              </a:rPr>
              <a:t>Основы программирования на </a:t>
            </a:r>
            <a:r>
              <a:rPr lang="en-US" sz="5400" b="1" dirty="0">
                <a:solidFill>
                  <a:srgbClr val="0070C0"/>
                </a:solidFill>
              </a:rPr>
              <a:t>C++</a:t>
            </a:r>
            <a:endParaRPr lang="ru-RU" dirty="0"/>
          </a:p>
        </p:txBody>
      </p:sp>
      <p:sp>
        <p:nvSpPr>
          <p:cNvPr id="14" name="Подзаголовок 13">
            <a:extLst>
              <a:ext uri="{FF2B5EF4-FFF2-40B4-BE49-F238E27FC236}">
                <a16:creationId xmlns:a16="http://schemas.microsoft.com/office/drawing/2014/main" id="{AC9C76F8-E0E5-4D2B-9713-94B8690DEC11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236017" y="3799211"/>
            <a:ext cx="9771355" cy="7017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4400" dirty="0">
                <a:solidFill>
                  <a:srgbClr val="0070C0"/>
                </a:solidFill>
              </a:rPr>
              <a:t>Занятие </a:t>
            </a:r>
            <a:r>
              <a:rPr lang="en-US" sz="4400">
                <a:solidFill>
                  <a:srgbClr val="0070C0"/>
                </a:solidFill>
              </a:rPr>
              <a:t>3</a:t>
            </a:r>
            <a:r>
              <a:rPr lang="ru-RU" sz="4400">
                <a:solidFill>
                  <a:srgbClr val="0070C0"/>
                </a:solidFill>
              </a:rPr>
              <a:t>. </a:t>
            </a:r>
            <a:r>
              <a:rPr lang="ru-RU" sz="4400" dirty="0">
                <a:solidFill>
                  <a:srgbClr val="0070C0"/>
                </a:solidFill>
              </a:rPr>
              <a:t>Основы программирования</a:t>
            </a:r>
            <a:endParaRPr lang="ru-RU" sz="4400" dirty="0">
              <a:solidFill>
                <a:srgbClr val="0070C0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8298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729927-464F-4C5A-9E49-0B95CC57E9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Хранение данных. Модификаторы. </a:t>
            </a:r>
          </a:p>
        </p:txBody>
      </p:sp>
      <p:cxnSp>
        <p:nvCxnSpPr>
          <p:cNvPr id="4" name="Прямая со стрелкой 3">
            <a:extLst>
              <a:ext uri="{FF2B5EF4-FFF2-40B4-BE49-F238E27FC236}">
                <a16:creationId xmlns:a16="http://schemas.microsoft.com/office/drawing/2014/main" id="{F07D96A6-15F1-4861-B875-B5DC38225230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2369930" y="1207363"/>
            <a:ext cx="4048625" cy="173952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Прямая со стрелкой 4">
            <a:extLst>
              <a:ext uri="{FF2B5EF4-FFF2-40B4-BE49-F238E27FC236}">
                <a16:creationId xmlns:a16="http://schemas.microsoft.com/office/drawing/2014/main" id="{43EA9673-8C70-4882-923A-5DBF982C4608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6402647" y="1206914"/>
            <a:ext cx="4023967" cy="173997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6" name="Группа 35">
            <a:extLst>
              <a:ext uri="{FF2B5EF4-FFF2-40B4-BE49-F238E27FC236}">
                <a16:creationId xmlns:a16="http://schemas.microsoft.com/office/drawing/2014/main" id="{FE3FFEA4-B094-49F9-A590-1B55DE71A758}"/>
              </a:ext>
            </a:extLst>
          </p:cNvPr>
          <p:cNvGrpSpPr/>
          <p:nvPr/>
        </p:nvGrpSpPr>
        <p:grpSpPr>
          <a:xfrm>
            <a:off x="945748" y="2946886"/>
            <a:ext cx="2709470" cy="1408754"/>
            <a:chOff x="945748" y="2946886"/>
            <a:chExt cx="2709470" cy="1408754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C81E45F-A977-42B3-AFC7-C4BEC725992F}"/>
                </a:ext>
              </a:extLst>
            </p:cNvPr>
            <p:cNvSpPr txBox="1"/>
            <p:nvPr/>
          </p:nvSpPr>
          <p:spPr>
            <a:xfrm>
              <a:off x="1718149" y="2946886"/>
              <a:ext cx="130356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2800" dirty="0"/>
                <a:t>Размер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CE6DC24-71A8-4087-93FF-0A575F635366}"/>
                </a:ext>
              </a:extLst>
            </p:cNvPr>
            <p:cNvSpPr txBox="1"/>
            <p:nvPr/>
          </p:nvSpPr>
          <p:spPr>
            <a:xfrm>
              <a:off x="945748" y="3955530"/>
              <a:ext cx="7312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short</a:t>
              </a:r>
              <a:endParaRPr lang="ru-RU" sz="2000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CD9B960-2AFC-41F2-961F-B0C69BF1FA09}"/>
                </a:ext>
              </a:extLst>
            </p:cNvPr>
            <p:cNvSpPr txBox="1"/>
            <p:nvPr/>
          </p:nvSpPr>
          <p:spPr>
            <a:xfrm>
              <a:off x="3021711" y="3952207"/>
              <a:ext cx="6335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long</a:t>
              </a:r>
              <a:endParaRPr lang="ru-RU" sz="2000" dirty="0"/>
            </a:p>
          </p:txBody>
        </p:sp>
        <p:grpSp>
          <p:nvGrpSpPr>
            <p:cNvPr id="22" name="Группа 21">
              <a:extLst>
                <a:ext uri="{FF2B5EF4-FFF2-40B4-BE49-F238E27FC236}">
                  <a16:creationId xmlns:a16="http://schemas.microsoft.com/office/drawing/2014/main" id="{AC001901-0CF8-448A-AE39-79393B90B379}"/>
                </a:ext>
              </a:extLst>
            </p:cNvPr>
            <p:cNvGrpSpPr/>
            <p:nvPr/>
          </p:nvGrpSpPr>
          <p:grpSpPr>
            <a:xfrm>
              <a:off x="1311393" y="3470106"/>
              <a:ext cx="2027072" cy="485424"/>
              <a:chOff x="1333268" y="3208496"/>
              <a:chExt cx="2027072" cy="485424"/>
            </a:xfrm>
          </p:grpSpPr>
          <p:cxnSp>
            <p:nvCxnSpPr>
              <p:cNvPr id="14" name="Прямая со стрелкой 13">
                <a:extLst>
                  <a:ext uri="{FF2B5EF4-FFF2-40B4-BE49-F238E27FC236}">
                    <a16:creationId xmlns:a16="http://schemas.microsoft.com/office/drawing/2014/main" id="{11D69E82-2083-4C4F-ADFC-96E27B79DE0C}"/>
                  </a:ext>
                </a:extLst>
              </p:cNvPr>
              <p:cNvCxnSpPr>
                <a:cxnSpLocks/>
                <a:stCxn id="8" idx="2"/>
                <a:endCxn id="10" idx="0"/>
              </p:cNvCxnSpPr>
              <p:nvPr/>
            </p:nvCxnSpPr>
            <p:spPr>
              <a:xfrm flipH="1">
                <a:off x="1333268" y="3208496"/>
                <a:ext cx="1058537" cy="485424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Прямая со стрелкой 15">
                <a:extLst>
                  <a:ext uri="{FF2B5EF4-FFF2-40B4-BE49-F238E27FC236}">
                    <a16:creationId xmlns:a16="http://schemas.microsoft.com/office/drawing/2014/main" id="{43D02734-A6A7-4BCE-BB0D-770C500D8D84}"/>
                  </a:ext>
                </a:extLst>
              </p:cNvPr>
              <p:cNvCxnSpPr>
                <a:cxnSpLocks/>
                <a:stCxn id="8" idx="2"/>
                <a:endCxn id="11" idx="0"/>
              </p:cNvCxnSpPr>
              <p:nvPr/>
            </p:nvCxnSpPr>
            <p:spPr>
              <a:xfrm>
                <a:off x="2391805" y="3208496"/>
                <a:ext cx="968535" cy="482101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5" name="Группа 34">
            <a:extLst>
              <a:ext uri="{FF2B5EF4-FFF2-40B4-BE49-F238E27FC236}">
                <a16:creationId xmlns:a16="http://schemas.microsoft.com/office/drawing/2014/main" id="{88CC3E58-E34E-4358-8585-5DB11D88A953}"/>
              </a:ext>
            </a:extLst>
          </p:cNvPr>
          <p:cNvGrpSpPr/>
          <p:nvPr/>
        </p:nvGrpSpPr>
        <p:grpSpPr>
          <a:xfrm>
            <a:off x="8891023" y="2946886"/>
            <a:ext cx="3165656" cy="1312640"/>
            <a:chOff x="8916385" y="2685276"/>
            <a:chExt cx="3165656" cy="131264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4CE7504-5AA3-400A-AAAF-31F2B683DFA6}"/>
                </a:ext>
              </a:extLst>
            </p:cNvPr>
            <p:cNvSpPr txBox="1"/>
            <p:nvPr/>
          </p:nvSpPr>
          <p:spPr>
            <a:xfrm>
              <a:off x="10009386" y="2685276"/>
              <a:ext cx="88517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2800" dirty="0"/>
                <a:t>Знак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9B2F1A8-B110-4983-8947-D5AE5EDA2C8E}"/>
                </a:ext>
              </a:extLst>
            </p:cNvPr>
            <p:cNvSpPr txBox="1"/>
            <p:nvPr/>
          </p:nvSpPr>
          <p:spPr>
            <a:xfrm>
              <a:off x="8916385" y="3597806"/>
              <a:ext cx="86273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signed</a:t>
              </a:r>
              <a:endParaRPr lang="ru-RU" sz="2000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5D213AC-D4C8-41A6-BC2F-589FF97EA764}"/>
                </a:ext>
              </a:extLst>
            </p:cNvPr>
            <p:cNvSpPr txBox="1"/>
            <p:nvPr/>
          </p:nvSpPr>
          <p:spPr>
            <a:xfrm>
              <a:off x="10950000" y="3597357"/>
              <a:ext cx="113204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unsigned</a:t>
              </a:r>
              <a:endParaRPr lang="ru-RU" sz="2000" dirty="0"/>
            </a:p>
          </p:txBody>
        </p:sp>
        <p:grpSp>
          <p:nvGrpSpPr>
            <p:cNvPr id="23" name="Группа 22">
              <a:extLst>
                <a:ext uri="{FF2B5EF4-FFF2-40B4-BE49-F238E27FC236}">
                  <a16:creationId xmlns:a16="http://schemas.microsoft.com/office/drawing/2014/main" id="{FF77D712-D805-442B-84FB-254F89F2C7CF}"/>
                </a:ext>
              </a:extLst>
            </p:cNvPr>
            <p:cNvGrpSpPr/>
            <p:nvPr/>
          </p:nvGrpSpPr>
          <p:grpSpPr>
            <a:xfrm>
              <a:off x="9347754" y="3208496"/>
              <a:ext cx="2168267" cy="389310"/>
              <a:chOff x="1177830" y="3255757"/>
              <a:chExt cx="2168267" cy="389310"/>
            </a:xfrm>
          </p:grpSpPr>
          <p:cxnSp>
            <p:nvCxnSpPr>
              <p:cNvPr id="24" name="Прямая со стрелкой 23">
                <a:extLst>
                  <a:ext uri="{FF2B5EF4-FFF2-40B4-BE49-F238E27FC236}">
                    <a16:creationId xmlns:a16="http://schemas.microsoft.com/office/drawing/2014/main" id="{B58786A3-A265-4724-9722-8420423880EB}"/>
                  </a:ext>
                </a:extLst>
              </p:cNvPr>
              <p:cNvCxnSpPr>
                <a:cxnSpLocks/>
                <a:stCxn id="9" idx="2"/>
                <a:endCxn id="12" idx="0"/>
              </p:cNvCxnSpPr>
              <p:nvPr/>
            </p:nvCxnSpPr>
            <p:spPr>
              <a:xfrm flipH="1">
                <a:off x="1177830" y="3255757"/>
                <a:ext cx="1104222" cy="38931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Прямая со стрелкой 24">
                <a:extLst>
                  <a:ext uri="{FF2B5EF4-FFF2-40B4-BE49-F238E27FC236}">
                    <a16:creationId xmlns:a16="http://schemas.microsoft.com/office/drawing/2014/main" id="{72F1365B-0862-4A3F-A821-ADBEEE09F51C}"/>
                  </a:ext>
                </a:extLst>
              </p:cNvPr>
              <p:cNvCxnSpPr>
                <a:cxnSpLocks/>
                <a:stCxn id="9" idx="2"/>
                <a:endCxn id="13" idx="0"/>
              </p:cNvCxnSpPr>
              <p:nvPr/>
            </p:nvCxnSpPr>
            <p:spPr>
              <a:xfrm>
                <a:off x="2282052" y="3255757"/>
                <a:ext cx="1064045" cy="388861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FDFB8AFE-7DA7-44BA-BBD9-9476ADFBD9EA}"/>
              </a:ext>
            </a:extLst>
          </p:cNvPr>
          <p:cNvSpPr txBox="1"/>
          <p:nvPr/>
        </p:nvSpPr>
        <p:spPr>
          <a:xfrm>
            <a:off x="8814079" y="4710391"/>
            <a:ext cx="939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[-X; X]</a:t>
            </a:r>
            <a:endParaRPr lang="ru-RU" sz="24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00C6595-AC11-4699-A89F-2DC736471895}"/>
              </a:ext>
            </a:extLst>
          </p:cNvPr>
          <p:cNvSpPr txBox="1"/>
          <p:nvPr/>
        </p:nvSpPr>
        <p:spPr>
          <a:xfrm>
            <a:off x="10751514" y="4710391"/>
            <a:ext cx="13051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[0; 2X+1]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4670743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6D57B5-BF2D-4461-9AD5-1DFD9F7FA4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Хранение данных. Модификаторы. </a:t>
            </a:r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0A18DEC8-74EB-6D89-4133-228E944C40DA}"/>
              </a:ext>
            </a:extLst>
          </p:cNvPr>
          <p:cNvGrpSpPr/>
          <p:nvPr/>
        </p:nvGrpSpPr>
        <p:grpSpPr>
          <a:xfrm>
            <a:off x="813093" y="1240006"/>
            <a:ext cx="3623317" cy="2916660"/>
            <a:chOff x="813093" y="1240006"/>
            <a:chExt cx="3623317" cy="2916660"/>
          </a:xfrm>
        </p:grpSpPr>
        <p:pic>
          <p:nvPicPr>
            <p:cNvPr id="3" name="Рисунок 2">
              <a:extLst>
                <a:ext uri="{FF2B5EF4-FFF2-40B4-BE49-F238E27FC236}">
                  <a16:creationId xmlns:a16="http://schemas.microsoft.com/office/drawing/2014/main" id="{A00C14EB-C3D2-4953-86D2-AA93A9E1F61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068"/>
            <a:stretch/>
          </p:blipFill>
          <p:spPr>
            <a:xfrm>
              <a:off x="813093" y="1733002"/>
              <a:ext cx="3623317" cy="2423664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7D74281-BCBD-4B86-BEDC-FC1B37147B7B}"/>
                </a:ext>
              </a:extLst>
            </p:cNvPr>
            <p:cNvSpPr txBox="1"/>
            <p:nvPr/>
          </p:nvSpPr>
          <p:spPr>
            <a:xfrm>
              <a:off x="1653756" y="1240006"/>
              <a:ext cx="194199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MS-DOS (DOSBox)</a:t>
              </a:r>
              <a:endParaRPr lang="ru-RU" dirty="0"/>
            </a:p>
          </p:txBody>
        </p:sp>
      </p:grp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71ECA454-1E7A-1C93-6883-73615B654901}"/>
              </a:ext>
            </a:extLst>
          </p:cNvPr>
          <p:cNvGrpSpPr/>
          <p:nvPr/>
        </p:nvGrpSpPr>
        <p:grpSpPr>
          <a:xfrm>
            <a:off x="7600427" y="1249168"/>
            <a:ext cx="4005415" cy="2907416"/>
            <a:chOff x="7600427" y="1249168"/>
            <a:chExt cx="4005415" cy="2907416"/>
          </a:xfrm>
        </p:grpSpPr>
        <p:pic>
          <p:nvPicPr>
            <p:cNvPr id="5" name="Рисунок 4">
              <a:extLst>
                <a:ext uri="{FF2B5EF4-FFF2-40B4-BE49-F238E27FC236}">
                  <a16:creationId xmlns:a16="http://schemas.microsoft.com/office/drawing/2014/main" id="{9A850C07-4FB1-4CD4-99A9-5732771769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00427" y="1732984"/>
              <a:ext cx="4005415" cy="242360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242E378-3B89-4EF7-9AF8-183AE4DFC840}"/>
                </a:ext>
              </a:extLst>
            </p:cNvPr>
            <p:cNvSpPr txBox="1"/>
            <p:nvPr/>
          </p:nvSpPr>
          <p:spPr>
            <a:xfrm>
              <a:off x="9184098" y="1249168"/>
              <a:ext cx="194199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Win10 (</a:t>
              </a:r>
              <a:r>
                <a:rPr lang="en-US" i="1" dirty="0"/>
                <a:t>x64</a:t>
              </a:r>
              <a:r>
                <a:rPr lang="en-US" dirty="0"/>
                <a:t>)</a:t>
              </a:r>
              <a:endParaRPr lang="ru-RU" dirty="0"/>
            </a:p>
          </p:txBody>
        </p:sp>
      </p:grp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5FE3ECE5-82DF-A538-7120-B7EADA28654E}"/>
              </a:ext>
            </a:extLst>
          </p:cNvPr>
          <p:cNvGrpSpPr/>
          <p:nvPr/>
        </p:nvGrpSpPr>
        <p:grpSpPr>
          <a:xfrm>
            <a:off x="4046042" y="4042623"/>
            <a:ext cx="4099915" cy="2502706"/>
            <a:chOff x="4046042" y="4042623"/>
            <a:chExt cx="4099915" cy="2502706"/>
          </a:xfrm>
        </p:grpSpPr>
        <p:pic>
          <p:nvPicPr>
            <p:cNvPr id="4" name="Рисунок 3">
              <a:extLst>
                <a:ext uri="{FF2B5EF4-FFF2-40B4-BE49-F238E27FC236}">
                  <a16:creationId xmlns:a16="http://schemas.microsoft.com/office/drawing/2014/main" id="{1CCF9BB6-BB7A-53C8-76EE-4181F73AAED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46042" y="4510613"/>
              <a:ext cx="4099915" cy="2034716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BC7A0F4-8BFE-F587-AF68-1B8B1C62D3B3}"/>
                </a:ext>
              </a:extLst>
            </p:cNvPr>
            <p:cNvSpPr txBox="1"/>
            <p:nvPr/>
          </p:nvSpPr>
          <p:spPr>
            <a:xfrm>
              <a:off x="5431652" y="4042623"/>
              <a:ext cx="194199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Linux (</a:t>
              </a:r>
              <a:r>
                <a:rPr lang="en-US" i="1" dirty="0"/>
                <a:t>x64</a:t>
              </a:r>
              <a:r>
                <a:rPr lang="en-US" dirty="0"/>
                <a:t>)</a:t>
              </a:r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2261554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3E5D84-AB3C-4CF1-8D23-A4990EE12D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Хранение данных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B786BD2-794A-4401-BC11-382363F87B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2810" y="1222826"/>
            <a:ext cx="8886379" cy="4946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1591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F4FBCB-D7AB-48A9-AEA8-6BF2781B38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Вывод данных</a:t>
            </a:r>
          </a:p>
        </p:txBody>
      </p:sp>
      <p:graphicFrame>
        <p:nvGraphicFramePr>
          <p:cNvPr id="8" name="Таблица 8">
            <a:extLst>
              <a:ext uri="{FF2B5EF4-FFF2-40B4-BE49-F238E27FC236}">
                <a16:creationId xmlns:a16="http://schemas.microsoft.com/office/drawing/2014/main" id="{5372F509-DDCC-4A1E-8477-8FAC4884C4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9484387"/>
              </p:ext>
            </p:extLst>
          </p:nvPr>
        </p:nvGraphicFramePr>
        <p:xfrm>
          <a:off x="1199454" y="1712677"/>
          <a:ext cx="10406388" cy="34326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7642">
                  <a:extLst>
                    <a:ext uri="{9D8B030D-6E8A-4147-A177-3AD203B41FA5}">
                      <a16:colId xmlns:a16="http://schemas.microsoft.com/office/drawing/2014/main" val="852186087"/>
                    </a:ext>
                  </a:extLst>
                </a:gridCol>
                <a:gridCol w="7548746">
                  <a:extLst>
                    <a:ext uri="{9D8B030D-6E8A-4147-A177-3AD203B41FA5}">
                      <a16:colId xmlns:a16="http://schemas.microsoft.com/office/drawing/2014/main" val="2293849500"/>
                    </a:ext>
                  </a:extLst>
                </a:gridCol>
              </a:tblGrid>
              <a:tr h="578956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 err="1">
                          <a:solidFill>
                            <a:schemeClr val="tx1"/>
                          </a:solidFill>
                        </a:rPr>
                        <a:t>printf</a:t>
                      </a: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ru-RU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904828"/>
                  </a:ext>
                </a:extLst>
              </a:tr>
              <a:tr h="4695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/>
                        <a:t>Заголовочный файл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stdio.h</a:t>
                      </a:r>
                      <a:endParaRPr lang="ru-RU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1290147"/>
                  </a:ext>
                </a:extLst>
              </a:tr>
              <a:tr h="469598">
                <a:tc>
                  <a:txBody>
                    <a:bodyPr/>
                    <a:lstStyle/>
                    <a:p>
                      <a:r>
                        <a:rPr lang="ru-RU" dirty="0"/>
                        <a:t>Входные данные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 const char *format, ... )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4403980"/>
                  </a:ext>
                </a:extLst>
              </a:tr>
              <a:tr h="885603">
                <a:tc>
                  <a:txBody>
                    <a:bodyPr/>
                    <a:lstStyle/>
                    <a:p>
                      <a:r>
                        <a:rPr lang="ru-RU" dirty="0"/>
                        <a:t>Возвращаемое значение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отрицательное значение — признак ошибки; в случае успеха функции возвращают количество записанных/выведенных байтов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6297745"/>
                  </a:ext>
                </a:extLst>
              </a:tr>
              <a:tr h="559293">
                <a:tc rowSpan="2">
                  <a:txBody>
                    <a:bodyPr/>
                    <a:lstStyle/>
                    <a:p>
                      <a:r>
                        <a:rPr lang="ru-RU" dirty="0"/>
                        <a:t>Пример использования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printf</a:t>
                      </a:r>
                      <a:r>
                        <a:rPr lang="en-US" dirty="0"/>
                        <a:t>("Good %</a:t>
                      </a:r>
                      <a:r>
                        <a:rPr lang="en-US" dirty="0" err="1"/>
                        <a:t>s%c</a:t>
                      </a:r>
                      <a:r>
                        <a:rPr lang="en-US" dirty="0"/>
                        <a:t> my dear %d students\n","evening",',',4); 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1740003"/>
                  </a:ext>
                </a:extLst>
              </a:tr>
              <a:tr h="469598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Good evening my, dear 4 students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60447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48694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AC8455-8235-47A1-9358-0517FEB762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Вывод данных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4617FF2-CABA-4E77-8A1C-90AA6719DE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7548" y="1128503"/>
            <a:ext cx="8716904" cy="5433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2645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F4FBCB-D7AB-48A9-AEA8-6BF2781B38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Ввод данных</a:t>
            </a:r>
          </a:p>
        </p:txBody>
      </p:sp>
      <p:graphicFrame>
        <p:nvGraphicFramePr>
          <p:cNvPr id="8" name="Таблица 8">
            <a:extLst>
              <a:ext uri="{FF2B5EF4-FFF2-40B4-BE49-F238E27FC236}">
                <a16:creationId xmlns:a16="http://schemas.microsoft.com/office/drawing/2014/main" id="{5372F509-DDCC-4A1E-8477-8FAC4884C4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964125"/>
              </p:ext>
            </p:extLst>
          </p:nvPr>
        </p:nvGraphicFramePr>
        <p:xfrm>
          <a:off x="1199453" y="1422521"/>
          <a:ext cx="10406388" cy="48850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7642">
                  <a:extLst>
                    <a:ext uri="{9D8B030D-6E8A-4147-A177-3AD203B41FA5}">
                      <a16:colId xmlns:a16="http://schemas.microsoft.com/office/drawing/2014/main" val="852186087"/>
                    </a:ext>
                  </a:extLst>
                </a:gridCol>
                <a:gridCol w="7548746">
                  <a:extLst>
                    <a:ext uri="{9D8B030D-6E8A-4147-A177-3AD203B41FA5}">
                      <a16:colId xmlns:a16="http://schemas.microsoft.com/office/drawing/2014/main" val="2293849500"/>
                    </a:ext>
                  </a:extLst>
                </a:gridCol>
              </a:tblGrid>
              <a:tr h="578956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 err="1">
                          <a:solidFill>
                            <a:schemeClr val="tx1"/>
                          </a:solidFill>
                        </a:rPr>
                        <a:t>scanf</a:t>
                      </a: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ru-RU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904828"/>
                  </a:ext>
                </a:extLst>
              </a:tr>
              <a:tr h="4695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/>
                        <a:t>Заголовочный файл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stdio.h</a:t>
                      </a:r>
                      <a:endParaRPr lang="ru-RU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1290147"/>
                  </a:ext>
                </a:extLst>
              </a:tr>
              <a:tr h="469598">
                <a:tc>
                  <a:txBody>
                    <a:bodyPr/>
                    <a:lstStyle/>
                    <a:p>
                      <a:r>
                        <a:rPr lang="ru-RU" dirty="0"/>
                        <a:t>Входные данные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 const char *format, ... )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4403980"/>
                  </a:ext>
                </a:extLst>
              </a:tr>
              <a:tr h="885603">
                <a:tc>
                  <a:txBody>
                    <a:bodyPr/>
                    <a:lstStyle/>
                    <a:p>
                      <a:r>
                        <a:rPr lang="ru-RU" dirty="0"/>
                        <a:t>Возвращаемое значение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отрицательное значение — признак ошибки; в случае успеха функции возвращают количество записанных/выведенных байтов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6297745"/>
                  </a:ext>
                </a:extLst>
              </a:tr>
              <a:tr h="559293">
                <a:tc rowSpan="2">
                  <a:txBody>
                    <a:bodyPr/>
                    <a:lstStyle/>
                    <a:p>
                      <a:r>
                        <a:rPr lang="ru-RU" dirty="0"/>
                        <a:t>Пример использования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 </a:t>
                      </a:r>
                      <a:r>
                        <a:rPr lang="en-US" dirty="0" err="1"/>
                        <a:t>num_of_students</a:t>
                      </a:r>
                      <a:r>
                        <a:rPr lang="en-US" dirty="0"/>
                        <a:t>;</a:t>
                      </a:r>
                    </a:p>
                    <a:p>
                      <a:r>
                        <a:rPr lang="en-US" dirty="0"/>
                        <a:t>char comma;</a:t>
                      </a:r>
                    </a:p>
                    <a:p>
                      <a:r>
                        <a:rPr lang="en-US" dirty="0"/>
                        <a:t>char line[8];                </a:t>
                      </a:r>
                    </a:p>
                    <a:p>
                      <a:r>
                        <a:rPr lang="en-US" dirty="0" err="1"/>
                        <a:t>scanf</a:t>
                      </a:r>
                      <a:r>
                        <a:rPr lang="en-US" dirty="0"/>
                        <a:t>("%</a:t>
                      </a:r>
                      <a:r>
                        <a:rPr lang="en-US" dirty="0" err="1"/>
                        <a:t>s",line</a:t>
                      </a:r>
                      <a:r>
                        <a:rPr lang="en-US" dirty="0"/>
                        <a:t>);</a:t>
                      </a:r>
                    </a:p>
                    <a:p>
                      <a:r>
                        <a:rPr lang="en-US" dirty="0" err="1"/>
                        <a:t>scanf</a:t>
                      </a:r>
                      <a:r>
                        <a:rPr lang="en-US" dirty="0"/>
                        <a:t>(" %</a:t>
                      </a:r>
                      <a:r>
                        <a:rPr lang="en-US" dirty="0" err="1"/>
                        <a:t>c",&amp;comma</a:t>
                      </a:r>
                      <a:r>
                        <a:rPr lang="en-US" dirty="0"/>
                        <a:t>);</a:t>
                      </a:r>
                    </a:p>
                    <a:p>
                      <a:r>
                        <a:rPr lang="en-US" dirty="0" err="1"/>
                        <a:t>scanf</a:t>
                      </a:r>
                      <a:r>
                        <a:rPr lang="en-US" dirty="0"/>
                        <a:t>("%d",&amp;</a:t>
                      </a:r>
                      <a:r>
                        <a:rPr lang="en-US" dirty="0" err="1"/>
                        <a:t>num_of_students</a:t>
                      </a:r>
                      <a:r>
                        <a:rPr lang="en-US" dirty="0"/>
                        <a:t>);                      </a:t>
                      </a:r>
                    </a:p>
                    <a:p>
                      <a:r>
                        <a:rPr lang="en-US" dirty="0" err="1"/>
                        <a:t>printf</a:t>
                      </a:r>
                      <a:r>
                        <a:rPr lang="en-US" dirty="0"/>
                        <a:t>("Good %</a:t>
                      </a:r>
                      <a:r>
                        <a:rPr lang="en-US" dirty="0" err="1"/>
                        <a:t>s%c</a:t>
                      </a:r>
                      <a:r>
                        <a:rPr lang="en-US" dirty="0"/>
                        <a:t> my dear %d students\n",</a:t>
                      </a:r>
                      <a:r>
                        <a:rPr lang="en-US" dirty="0" err="1"/>
                        <a:t>line,comma,num_of_students</a:t>
                      </a:r>
                      <a:r>
                        <a:rPr lang="en-US" dirty="0"/>
                        <a:t>); 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1740003"/>
                  </a:ext>
                </a:extLst>
              </a:tr>
              <a:tr h="469598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Good evening my, dear 4 students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60447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78957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1B76D2-4C76-4050-8512-1A385A87E1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Обработка</a:t>
            </a:r>
            <a:r>
              <a:rPr lang="en-US" dirty="0"/>
              <a:t>. </a:t>
            </a:r>
            <a:r>
              <a:rPr lang="ru-RU" dirty="0"/>
              <a:t>Ветвление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40043E0-ABAD-48C0-988A-25A6A94B3D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4112" y="1214688"/>
            <a:ext cx="8657070" cy="5121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6254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1B76D2-4C76-4050-8512-1A385A87E1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Обработка</a:t>
            </a:r>
            <a:r>
              <a:rPr lang="en-US" dirty="0"/>
              <a:t>. </a:t>
            </a:r>
            <a:r>
              <a:rPr lang="ru-RU" dirty="0"/>
              <a:t>Циклы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51B385-5BAF-4F04-A812-D83501310867}"/>
              </a:ext>
            </a:extLst>
          </p:cNvPr>
          <p:cNvSpPr txBox="1"/>
          <p:nvPr/>
        </p:nvSpPr>
        <p:spPr>
          <a:xfrm>
            <a:off x="9000982" y="2556767"/>
            <a:ext cx="210571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do</a:t>
            </a:r>
            <a:r>
              <a:rPr lang="en-US" dirty="0"/>
              <a:t> </a:t>
            </a:r>
            <a:endParaRPr lang="ru-RU" dirty="0"/>
          </a:p>
          <a:p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  </a:t>
            </a:r>
            <a:r>
              <a:rPr lang="ru-RU" dirty="0" err="1"/>
              <a:t>БлокОпераций</a:t>
            </a:r>
            <a:r>
              <a:rPr lang="ru-RU" dirty="0"/>
              <a:t>;</a:t>
            </a:r>
            <a:br>
              <a:rPr lang="ru-RU" dirty="0"/>
            </a:br>
            <a:r>
              <a:rPr lang="ru-RU" dirty="0"/>
              <a:t>}</a:t>
            </a:r>
          </a:p>
          <a:p>
            <a:r>
              <a:rPr lang="en-US" b="1" dirty="0"/>
              <a:t>while</a:t>
            </a:r>
            <a:r>
              <a:rPr lang="en-US" dirty="0"/>
              <a:t> (</a:t>
            </a:r>
            <a:r>
              <a:rPr lang="ru-RU" i="1" dirty="0"/>
              <a:t>Условие</a:t>
            </a:r>
            <a:r>
              <a:rPr lang="ru-RU" dirty="0"/>
              <a:t>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E07737-4ABA-412F-BC30-CECEDAC2FDD4}"/>
              </a:ext>
            </a:extLst>
          </p:cNvPr>
          <p:cNvSpPr txBox="1"/>
          <p:nvPr/>
        </p:nvSpPr>
        <p:spPr>
          <a:xfrm>
            <a:off x="5093933" y="2788929"/>
            <a:ext cx="200413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while</a:t>
            </a:r>
            <a:r>
              <a:rPr lang="en-US" dirty="0"/>
              <a:t> (</a:t>
            </a:r>
            <a:r>
              <a:rPr lang="ru-RU" i="1" dirty="0"/>
              <a:t>Условие</a:t>
            </a:r>
            <a:r>
              <a:rPr lang="ru-RU" dirty="0"/>
              <a:t>)</a:t>
            </a:r>
            <a:br>
              <a:rPr lang="ru-RU" dirty="0"/>
            </a:br>
            <a:r>
              <a:rPr lang="ru-RU" dirty="0"/>
              <a:t>{</a:t>
            </a:r>
            <a:br>
              <a:rPr lang="ru-RU" dirty="0"/>
            </a:br>
            <a:r>
              <a:rPr lang="ru-RU" dirty="0"/>
              <a:t>  </a:t>
            </a:r>
            <a:r>
              <a:rPr lang="ru-RU" dirty="0" err="1"/>
              <a:t>БлокОпераций</a:t>
            </a:r>
            <a:r>
              <a:rPr lang="ru-RU" dirty="0"/>
              <a:t>;</a:t>
            </a:r>
            <a:br>
              <a:rPr lang="ru-RU" dirty="0"/>
            </a:br>
            <a:r>
              <a:rPr lang="ru-RU" dirty="0"/>
              <a:t>}</a:t>
            </a:r>
          </a:p>
        </p:txBody>
      </p: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AFF4BB4D-5A0F-46C8-AA4E-955341D35439}"/>
              </a:ext>
            </a:extLst>
          </p:cNvPr>
          <p:cNvCxnSpPr>
            <a:cxnSpLocks/>
            <a:endCxn id="20" idx="0"/>
          </p:cNvCxnSpPr>
          <p:nvPr/>
        </p:nvCxnSpPr>
        <p:spPr>
          <a:xfrm flipH="1">
            <a:off x="2486678" y="1313895"/>
            <a:ext cx="2981967" cy="140909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568BA5D0-C8B7-4081-999A-C3657AB0EAAA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6096000" y="1519730"/>
            <a:ext cx="0" cy="126919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E3BDC8DE-5E2A-4139-B123-7CC64CE3677C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6818050" y="1313895"/>
            <a:ext cx="3235792" cy="124287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13E36F3-C6AF-419B-87F6-85F7B78DB850}"/>
              </a:ext>
            </a:extLst>
          </p:cNvPr>
          <p:cNvSpPr txBox="1"/>
          <p:nvPr/>
        </p:nvSpPr>
        <p:spPr>
          <a:xfrm>
            <a:off x="150183" y="2722989"/>
            <a:ext cx="467299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 err="1"/>
              <a:t>for</a:t>
            </a:r>
            <a:r>
              <a:rPr lang="ru-RU" dirty="0"/>
              <a:t> (</a:t>
            </a:r>
            <a:r>
              <a:rPr lang="ru-RU" i="1" dirty="0"/>
              <a:t>Инициализация; Условие; Модификация</a:t>
            </a:r>
            <a:r>
              <a:rPr lang="ru-RU" dirty="0"/>
              <a:t>)</a:t>
            </a:r>
            <a:br>
              <a:rPr lang="ru-RU" dirty="0"/>
            </a:br>
            <a:r>
              <a:rPr lang="ru-RU" dirty="0"/>
              <a:t>{</a:t>
            </a:r>
            <a:br>
              <a:rPr lang="ru-RU" dirty="0"/>
            </a:br>
            <a:r>
              <a:rPr lang="ru-RU" dirty="0"/>
              <a:t>  </a:t>
            </a:r>
            <a:r>
              <a:rPr lang="ru-RU" dirty="0" err="1"/>
              <a:t>БлокОпераций</a:t>
            </a:r>
            <a:r>
              <a:rPr lang="ru-RU" dirty="0"/>
              <a:t>;</a:t>
            </a:r>
            <a:br>
              <a:rPr lang="ru-RU" dirty="0"/>
            </a:br>
            <a:r>
              <a:rPr lang="ru-RU" dirty="0"/>
              <a:t>}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C4E1AB-23CA-4085-8920-F1D490F42541}"/>
              </a:ext>
            </a:extLst>
          </p:cNvPr>
          <p:cNvSpPr txBox="1"/>
          <p:nvPr/>
        </p:nvSpPr>
        <p:spPr>
          <a:xfrm>
            <a:off x="150182" y="4943940"/>
            <a:ext cx="516939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 err="1"/>
              <a:t>for</a:t>
            </a:r>
            <a:r>
              <a:rPr lang="ru-RU" dirty="0"/>
              <a:t> (</a:t>
            </a:r>
            <a:r>
              <a:rPr lang="en-US" dirty="0"/>
              <a:t>int </a:t>
            </a:r>
            <a:r>
              <a:rPr lang="en-US" dirty="0" err="1"/>
              <a:t>i</a:t>
            </a:r>
            <a:r>
              <a:rPr lang="en-US" dirty="0"/>
              <a:t>=0; </a:t>
            </a:r>
            <a:r>
              <a:rPr lang="en-US" dirty="0" err="1"/>
              <a:t>i</a:t>
            </a:r>
            <a:r>
              <a:rPr lang="en-US" dirty="0"/>
              <a:t> &lt;10; </a:t>
            </a:r>
            <a:r>
              <a:rPr lang="en-US" dirty="0" err="1"/>
              <a:t>i</a:t>
            </a:r>
            <a:r>
              <a:rPr lang="en-US" dirty="0"/>
              <a:t>++</a:t>
            </a:r>
            <a:r>
              <a:rPr lang="ru-RU" dirty="0"/>
              <a:t>)</a:t>
            </a:r>
            <a:br>
              <a:rPr lang="ru-RU" dirty="0"/>
            </a:br>
            <a:r>
              <a:rPr lang="ru-RU" dirty="0"/>
              <a:t>{</a:t>
            </a:r>
            <a:br>
              <a:rPr lang="ru-RU" dirty="0"/>
            </a:br>
            <a:r>
              <a:rPr lang="ru-RU" dirty="0"/>
              <a:t>  </a:t>
            </a:r>
            <a:r>
              <a:rPr lang="en-US" dirty="0" err="1"/>
              <a:t>printf</a:t>
            </a:r>
            <a:r>
              <a:rPr lang="en-US" dirty="0"/>
              <a:t>("%d. Hello MIET!\n", </a:t>
            </a:r>
            <a:r>
              <a:rPr lang="en-US" dirty="0" err="1"/>
              <a:t>i</a:t>
            </a:r>
            <a:r>
              <a:rPr lang="en-US" dirty="0"/>
              <a:t>);</a:t>
            </a:r>
          </a:p>
          <a:p>
            <a:r>
              <a:rPr lang="ru-RU" dirty="0"/>
              <a:t>}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B369BFC-47DF-463D-8D6C-5BE69A3C8F2E}"/>
              </a:ext>
            </a:extLst>
          </p:cNvPr>
          <p:cNvSpPr txBox="1"/>
          <p:nvPr/>
        </p:nvSpPr>
        <p:spPr>
          <a:xfrm>
            <a:off x="5033825" y="4707595"/>
            <a:ext cx="356845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int </a:t>
            </a:r>
            <a:r>
              <a:rPr lang="en-US" dirty="0" err="1"/>
              <a:t>i</a:t>
            </a:r>
            <a:r>
              <a:rPr lang="en-US" dirty="0"/>
              <a:t> = 0;</a:t>
            </a:r>
          </a:p>
          <a:p>
            <a:r>
              <a:rPr lang="en-US" b="1" dirty="0"/>
              <a:t>while</a:t>
            </a:r>
            <a:r>
              <a:rPr lang="ru-RU" dirty="0"/>
              <a:t> (</a:t>
            </a:r>
            <a:r>
              <a:rPr lang="en-US" dirty="0" err="1"/>
              <a:t>i</a:t>
            </a:r>
            <a:r>
              <a:rPr lang="en-US" dirty="0"/>
              <a:t> &lt;10</a:t>
            </a:r>
            <a:r>
              <a:rPr lang="ru-RU" dirty="0"/>
              <a:t>)</a:t>
            </a:r>
            <a:br>
              <a:rPr lang="ru-RU" dirty="0"/>
            </a:br>
            <a:r>
              <a:rPr lang="ru-RU" dirty="0"/>
              <a:t>{</a:t>
            </a:r>
            <a:br>
              <a:rPr lang="ru-RU" dirty="0"/>
            </a:br>
            <a:r>
              <a:rPr lang="ru-RU" dirty="0"/>
              <a:t>  </a:t>
            </a:r>
            <a:r>
              <a:rPr lang="en-US" dirty="0" err="1"/>
              <a:t>printf</a:t>
            </a:r>
            <a:r>
              <a:rPr lang="en-US" dirty="0"/>
              <a:t>("%d. Hello MIET!\n", </a:t>
            </a:r>
            <a:r>
              <a:rPr lang="en-US" dirty="0" err="1"/>
              <a:t>i</a:t>
            </a:r>
            <a:r>
              <a:rPr lang="en-US" dirty="0"/>
              <a:t>);  </a:t>
            </a:r>
            <a:r>
              <a:rPr lang="en-US" dirty="0" err="1"/>
              <a:t>i</a:t>
            </a:r>
            <a:r>
              <a:rPr lang="en-US" dirty="0"/>
              <a:t>++;</a:t>
            </a:r>
            <a:br>
              <a:rPr lang="ru-RU" dirty="0"/>
            </a:br>
            <a:r>
              <a:rPr lang="ru-RU" dirty="0"/>
              <a:t>}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B8947FF-B200-4825-8753-9EA01E42DC90}"/>
              </a:ext>
            </a:extLst>
          </p:cNvPr>
          <p:cNvSpPr txBox="1"/>
          <p:nvPr/>
        </p:nvSpPr>
        <p:spPr>
          <a:xfrm>
            <a:off x="9048335" y="4521406"/>
            <a:ext cx="356845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int </a:t>
            </a:r>
            <a:r>
              <a:rPr lang="en-US" dirty="0" err="1"/>
              <a:t>i</a:t>
            </a:r>
            <a:r>
              <a:rPr lang="en-US" dirty="0"/>
              <a:t> = 0;</a:t>
            </a:r>
          </a:p>
          <a:p>
            <a:r>
              <a:rPr lang="en-US" dirty="0"/>
              <a:t>do</a:t>
            </a:r>
          </a:p>
          <a:p>
            <a:r>
              <a:rPr lang="ru-RU" dirty="0"/>
              <a:t>{</a:t>
            </a:r>
            <a:br>
              <a:rPr lang="ru-RU" dirty="0"/>
            </a:br>
            <a:r>
              <a:rPr lang="ru-RU" dirty="0"/>
              <a:t>  </a:t>
            </a:r>
            <a:r>
              <a:rPr lang="en-US" dirty="0" err="1"/>
              <a:t>printf</a:t>
            </a:r>
            <a:r>
              <a:rPr lang="en-US" dirty="0"/>
              <a:t>("%d. Hello MIET!\n", </a:t>
            </a:r>
            <a:r>
              <a:rPr lang="en-US" dirty="0" err="1"/>
              <a:t>i</a:t>
            </a:r>
            <a:r>
              <a:rPr lang="en-US" dirty="0"/>
              <a:t>);</a:t>
            </a:r>
          </a:p>
          <a:p>
            <a:r>
              <a:rPr lang="en-US" dirty="0"/>
              <a:t>  </a:t>
            </a:r>
            <a:r>
              <a:rPr lang="en-US" dirty="0" err="1"/>
              <a:t>i</a:t>
            </a:r>
            <a:r>
              <a:rPr lang="en-US" dirty="0"/>
              <a:t>++;</a:t>
            </a:r>
            <a:br>
              <a:rPr lang="ru-RU" dirty="0"/>
            </a:br>
            <a:r>
              <a:rPr lang="ru-RU" dirty="0"/>
              <a:t>}</a:t>
            </a:r>
            <a:endParaRPr lang="en-US" dirty="0"/>
          </a:p>
          <a:p>
            <a:r>
              <a:rPr lang="en-US" b="1" dirty="0"/>
              <a:t>while</a:t>
            </a:r>
            <a:r>
              <a:rPr lang="ru-RU" dirty="0"/>
              <a:t> (</a:t>
            </a:r>
            <a:r>
              <a:rPr lang="en-US" dirty="0" err="1"/>
              <a:t>i</a:t>
            </a:r>
            <a:r>
              <a:rPr lang="en-US" dirty="0"/>
              <a:t> &lt;10</a:t>
            </a:r>
            <a:r>
              <a:rPr lang="ru-RU" dirty="0"/>
              <a:t>)</a:t>
            </a:r>
          </a:p>
        </p:txBody>
      </p:sp>
      <p:cxnSp>
        <p:nvCxnSpPr>
          <p:cNvPr id="33" name="Прямая соединительная линия 32">
            <a:extLst>
              <a:ext uri="{FF2B5EF4-FFF2-40B4-BE49-F238E27FC236}">
                <a16:creationId xmlns:a16="http://schemas.microsoft.com/office/drawing/2014/main" id="{F897B7C3-2680-429D-A040-78DA205DF948}"/>
              </a:ext>
            </a:extLst>
          </p:cNvPr>
          <p:cNvCxnSpPr/>
          <p:nvPr/>
        </p:nvCxnSpPr>
        <p:spPr>
          <a:xfrm>
            <a:off x="0" y="4305672"/>
            <a:ext cx="12192000" cy="0"/>
          </a:xfrm>
          <a:prstGeom prst="line">
            <a:avLst/>
          </a:prstGeom>
          <a:ln w="571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17272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C6B8AA-206D-4D56-BFCD-2F3FFA26AD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Домашнее задание 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8531EB-4337-426C-B499-7B5DFB49849B}"/>
              </a:ext>
            </a:extLst>
          </p:cNvPr>
          <p:cNvSpPr txBox="1"/>
          <p:nvPr/>
        </p:nvSpPr>
        <p:spPr>
          <a:xfrm>
            <a:off x="8685360" y="5987488"/>
            <a:ext cx="2920482" cy="369332"/>
          </a:xfrm>
          <a:prstGeom prst="rect">
            <a:avLst/>
          </a:prstGeom>
          <a:solidFill>
            <a:schemeClr val="bg2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/>
              <a:t>Срок выполнения: 28.02.22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CDB320-1FE2-4750-89DD-B2ACF490933F}"/>
              </a:ext>
            </a:extLst>
          </p:cNvPr>
          <p:cNvSpPr txBox="1"/>
          <p:nvPr/>
        </p:nvSpPr>
        <p:spPr>
          <a:xfrm>
            <a:off x="859410" y="2090172"/>
            <a:ext cx="1047317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ru-RU" sz="2400" dirty="0"/>
              <a:t>Установить с сайта </a:t>
            </a:r>
            <a:r>
              <a:rPr lang="ru-RU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https://programforyou.ru/poleznoe/kak-ustanovit-gcc-dlya-windows</a:t>
            </a:r>
            <a:r>
              <a:rPr lang="ru-RU" u="sng" dirty="0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ea typeface="Calibri" panose="020F0502020204030204" pitchFamily="34" charset="0"/>
                <a:cs typeface="Times New Roman" panose="02020603050405020304" pitchFamily="18" charset="0"/>
              </a:rPr>
              <a:t>компилятор </a:t>
            </a: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gcc</a:t>
            </a:r>
            <a:endParaRPr lang="en-US" sz="24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AutoNum type="arabicPeriod"/>
            </a:pPr>
            <a:r>
              <a:rPr lang="ru-RU" sz="2400" dirty="0"/>
              <a:t>Написать программу на языке С, реализующую алгоритм из ДЗ 1.</a:t>
            </a:r>
          </a:p>
          <a:p>
            <a:pPr marL="342900" indent="-342900">
              <a:buFontTx/>
              <a:buAutoNum type="arabicPeriod"/>
            </a:pPr>
            <a:r>
              <a:rPr lang="ru-RU" sz="2400" dirty="0"/>
              <a:t>Самостоятельно изучить главу 3.4 (</a:t>
            </a:r>
            <a:r>
              <a:rPr lang="ru-RU" sz="2400" i="0" u="none" strike="noStrike" baseline="0" dirty="0"/>
              <a:t>Переключатель </a:t>
            </a:r>
            <a:r>
              <a:rPr lang="en-US" sz="2400" i="0" u="none" strike="noStrike" baseline="0" dirty="0"/>
              <a:t>switch</a:t>
            </a:r>
            <a:r>
              <a:rPr lang="ru-RU" sz="2400" dirty="0"/>
              <a:t>) книги «Язык программирования С», Б. </a:t>
            </a:r>
            <a:r>
              <a:rPr lang="ru-RU" sz="2400" dirty="0" err="1"/>
              <a:t>Керниган</a:t>
            </a:r>
            <a:r>
              <a:rPr lang="ru-RU" sz="2400" dirty="0"/>
              <a:t>, Д. </a:t>
            </a:r>
            <a:r>
              <a:rPr lang="ru-RU" sz="2400" dirty="0" err="1"/>
              <a:t>Ритчи</a:t>
            </a:r>
            <a:r>
              <a:rPr lang="ru-RU" sz="2400" dirty="0"/>
              <a:t>. Подумать, где в вашей программе возможно использовать оператор </a:t>
            </a:r>
            <a:r>
              <a:rPr lang="en-US" sz="2400" i="0" u="none" strike="noStrike" baseline="0" dirty="0"/>
              <a:t>switch</a:t>
            </a:r>
            <a:r>
              <a:rPr lang="ru-RU" sz="2400" i="0" u="none" strike="noStrike" baseline="0" dirty="0"/>
              <a:t>. Исправить программу из п. 2, используя его. 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015862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67DBE1C6-5284-466C-8B50-F576E2CA580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007" y="116631"/>
            <a:ext cx="904003" cy="936289"/>
          </a:xfrm>
          <a:prstGeom prst="rect">
            <a:avLst/>
          </a:prstGeom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DC4A44A7-81D4-4D68-BA69-BCBBEFDD7D7E}"/>
              </a:ext>
            </a:extLst>
          </p:cNvPr>
          <p:cNvSpPr/>
          <p:nvPr/>
        </p:nvSpPr>
        <p:spPr>
          <a:xfrm>
            <a:off x="1199456" y="224184"/>
            <a:ext cx="10406390" cy="646331"/>
          </a:xfrm>
          <a:prstGeom prst="rect">
            <a:avLst/>
          </a:prstGeom>
          <a:solidFill>
            <a:srgbClr val="0F85BE"/>
          </a:solidFill>
        </p:spPr>
        <p:txBody>
          <a:bodyPr wrap="square">
            <a:spAutoFit/>
          </a:bodyPr>
          <a:lstStyle/>
          <a:p>
            <a:pPr algn="ctr"/>
            <a:r>
              <a:rPr lang="ru-RU" sz="3600" b="1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Почему мы учим именно язык «С»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1CD1AB-50AB-45C9-9B0F-4B1D45259D30}"/>
              </a:ext>
            </a:extLst>
          </p:cNvPr>
          <p:cNvSpPr txBox="1"/>
          <p:nvPr/>
        </p:nvSpPr>
        <p:spPr>
          <a:xfrm>
            <a:off x="3915180" y="2752290"/>
            <a:ext cx="436164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/>
              <a:t>Язык С применяется: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/>
              <a:t>Микроконтроллеры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/>
              <a:t>Интернет вещей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/>
              <a:t>Операционные системы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/>
              <a:t>Драйверы</a:t>
            </a:r>
          </a:p>
        </p:txBody>
      </p:sp>
      <p:pic>
        <p:nvPicPr>
          <p:cNvPr id="6" name="Рисунок 5" descr="Изображение выглядит как текст, электроника, цепь&#10;&#10;Автоматически созданное описание">
            <a:extLst>
              <a:ext uri="{FF2B5EF4-FFF2-40B4-BE49-F238E27FC236}">
                <a16:creationId xmlns:a16="http://schemas.microsoft.com/office/drawing/2014/main" id="{019EC0B4-F96D-4B81-84C5-F9C3358134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008" y="1470576"/>
            <a:ext cx="2729124" cy="2563427"/>
          </a:xfrm>
          <a:prstGeom prst="rect">
            <a:avLst/>
          </a:prstGeom>
        </p:spPr>
      </p:pic>
      <p:pic>
        <p:nvPicPr>
          <p:cNvPr id="10" name="Рисунок 9" descr="Изображение выглядит как текст, человек&#10;&#10;Автоматически созданное описание">
            <a:extLst>
              <a:ext uri="{FF2B5EF4-FFF2-40B4-BE49-F238E27FC236}">
                <a16:creationId xmlns:a16="http://schemas.microsoft.com/office/drawing/2014/main" id="{397D1671-A41F-4DF7-9120-C3A0789979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0221" y="1470578"/>
            <a:ext cx="2583860" cy="2563427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8808C5AC-7090-4CE7-AEA9-8B14954A02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76" y="4436675"/>
            <a:ext cx="2193388" cy="2193388"/>
          </a:xfrm>
          <a:prstGeom prst="rect">
            <a:avLst/>
          </a:prstGeom>
        </p:spPr>
      </p:pic>
      <p:pic>
        <p:nvPicPr>
          <p:cNvPr id="15" name="Рисунок 14" descr="Изображение выглядит как текст, зубчатая передача, металлоизделия, колесо&#10;&#10;Автоматически созданное описание">
            <a:extLst>
              <a:ext uri="{FF2B5EF4-FFF2-40B4-BE49-F238E27FC236}">
                <a16:creationId xmlns:a16="http://schemas.microsoft.com/office/drawing/2014/main" id="{07D8D8B3-E017-4AE2-AFD6-ED66281D43C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2600" y="4245360"/>
            <a:ext cx="2833246" cy="2371275"/>
          </a:xfrm>
          <a:prstGeom prst="rect">
            <a:avLst/>
          </a:prstGeom>
        </p:spPr>
      </p:pic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866605A-5213-440C-A439-033D850FD1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4006159-C320-44B0-9E91-769860853DCE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0179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9A4C3565-E165-48D8-A915-2FCD3B4A4B7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007" y="116631"/>
            <a:ext cx="904003" cy="936289"/>
          </a:xfrm>
          <a:prstGeom prst="rect">
            <a:avLst/>
          </a:prstGeom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8A49F531-055C-48D4-841B-A919D3BFFE5F}"/>
              </a:ext>
            </a:extLst>
          </p:cNvPr>
          <p:cNvSpPr/>
          <p:nvPr/>
        </p:nvSpPr>
        <p:spPr>
          <a:xfrm>
            <a:off x="1199456" y="224184"/>
            <a:ext cx="10406390" cy="646331"/>
          </a:xfrm>
          <a:prstGeom prst="rect">
            <a:avLst/>
          </a:prstGeom>
          <a:solidFill>
            <a:srgbClr val="0F85BE"/>
          </a:solidFill>
        </p:spPr>
        <p:txBody>
          <a:bodyPr wrap="square">
            <a:spAutoFit/>
          </a:bodyPr>
          <a:lstStyle/>
          <a:p>
            <a:pPr algn="ctr"/>
            <a:r>
              <a:rPr lang="ru-RU" sz="3600" b="1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Дерево языка</a:t>
            </a:r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CBE1BF8F-B5E2-414B-A28F-7D1E3577222A}"/>
              </a:ext>
            </a:extLst>
          </p:cNvPr>
          <p:cNvCxnSpPr/>
          <p:nvPr/>
        </p:nvCxnSpPr>
        <p:spPr>
          <a:xfrm>
            <a:off x="433752" y="3277772"/>
            <a:ext cx="11324492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08E56430-689C-4B4E-9FBE-5E28A2C90CA4}"/>
              </a:ext>
            </a:extLst>
          </p:cNvPr>
          <p:cNvSpPr/>
          <p:nvPr/>
        </p:nvSpPr>
        <p:spPr>
          <a:xfrm>
            <a:off x="5124401" y="2248003"/>
            <a:ext cx="1910865" cy="79543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>
                <a:solidFill>
                  <a:schemeClr val="tx1"/>
                </a:solidFill>
              </a:rPr>
              <a:t>Ввод</a:t>
            </a:r>
          </a:p>
          <a:p>
            <a:pPr algn="ctr"/>
            <a:r>
              <a:rPr lang="ru-RU" sz="2800" dirty="0">
                <a:solidFill>
                  <a:schemeClr val="tx1"/>
                </a:solidFill>
              </a:rPr>
              <a:t>вывод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7A0F7A16-74D4-4BDF-B135-99A2CC8E8D30}"/>
              </a:ext>
            </a:extLst>
          </p:cNvPr>
          <p:cNvSpPr/>
          <p:nvPr/>
        </p:nvSpPr>
        <p:spPr>
          <a:xfrm>
            <a:off x="5124402" y="3751501"/>
            <a:ext cx="1910865" cy="795437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>
                <a:solidFill>
                  <a:schemeClr val="tx1"/>
                </a:solidFill>
              </a:rPr>
              <a:t>Хранение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F2680111-1002-4400-B4E2-817604A2D9E7}"/>
              </a:ext>
            </a:extLst>
          </p:cNvPr>
          <p:cNvSpPr/>
          <p:nvPr/>
        </p:nvSpPr>
        <p:spPr>
          <a:xfrm>
            <a:off x="5125327" y="5273719"/>
            <a:ext cx="1910864" cy="79543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>
                <a:solidFill>
                  <a:schemeClr val="tx1"/>
                </a:solidFill>
              </a:rPr>
              <a:t>Обработка</a:t>
            </a:r>
          </a:p>
        </p:txBody>
      </p:sp>
      <p:cxnSp>
        <p:nvCxnSpPr>
          <p:cNvPr id="29" name="Прямая со стрелкой 28">
            <a:extLst>
              <a:ext uri="{FF2B5EF4-FFF2-40B4-BE49-F238E27FC236}">
                <a16:creationId xmlns:a16="http://schemas.microsoft.com/office/drawing/2014/main" id="{BDB63F2F-CE33-4EB1-8CE2-90070EF378D3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6079834" y="3043438"/>
            <a:ext cx="1" cy="708063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5115A7D6-82A9-474F-88D6-1A2D2DBC3324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6079833" y="4546938"/>
            <a:ext cx="926" cy="726783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C7F4E283-A99B-40E4-A14D-93F1AECF7AF8}"/>
              </a:ext>
            </a:extLst>
          </p:cNvPr>
          <p:cNvSpPr txBox="1"/>
          <p:nvPr/>
        </p:nvSpPr>
        <p:spPr>
          <a:xfrm>
            <a:off x="322626" y="3429000"/>
            <a:ext cx="1306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Программа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8563A4D-7115-4935-8DCE-FD383BC66887}"/>
              </a:ext>
            </a:extLst>
          </p:cNvPr>
          <p:cNvSpPr txBox="1"/>
          <p:nvPr/>
        </p:nvSpPr>
        <p:spPr>
          <a:xfrm>
            <a:off x="322626" y="2799389"/>
            <a:ext cx="1681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Внешняя среда</a:t>
            </a:r>
          </a:p>
        </p:txBody>
      </p:sp>
      <p:grpSp>
        <p:nvGrpSpPr>
          <p:cNvPr id="50" name="Группа 49">
            <a:extLst>
              <a:ext uri="{FF2B5EF4-FFF2-40B4-BE49-F238E27FC236}">
                <a16:creationId xmlns:a16="http://schemas.microsoft.com/office/drawing/2014/main" id="{DE2D3B1D-CBB8-45D0-8D61-764F97BF2ABC}"/>
              </a:ext>
            </a:extLst>
          </p:cNvPr>
          <p:cNvGrpSpPr/>
          <p:nvPr/>
        </p:nvGrpSpPr>
        <p:grpSpPr>
          <a:xfrm>
            <a:off x="3028216" y="1131391"/>
            <a:ext cx="2096185" cy="1514328"/>
            <a:chOff x="3062028" y="1114449"/>
            <a:chExt cx="2096185" cy="1514328"/>
          </a:xfrm>
        </p:grpSpPr>
        <p:sp>
          <p:nvSpPr>
            <p:cNvPr id="12" name="Овал 11">
              <a:extLst>
                <a:ext uri="{FF2B5EF4-FFF2-40B4-BE49-F238E27FC236}">
                  <a16:creationId xmlns:a16="http://schemas.microsoft.com/office/drawing/2014/main" id="{4FB89AE2-71D6-469F-8F5A-03F90D2123E1}"/>
                </a:ext>
              </a:extLst>
            </p:cNvPr>
            <p:cNvSpPr/>
            <p:nvPr/>
          </p:nvSpPr>
          <p:spPr>
            <a:xfrm>
              <a:off x="3062028" y="1114449"/>
              <a:ext cx="1941341" cy="795437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Файл</a:t>
              </a:r>
            </a:p>
          </p:txBody>
        </p:sp>
        <p:cxnSp>
          <p:nvCxnSpPr>
            <p:cNvPr id="36" name="Прямая со стрелкой 35">
              <a:extLst>
                <a:ext uri="{FF2B5EF4-FFF2-40B4-BE49-F238E27FC236}">
                  <a16:creationId xmlns:a16="http://schemas.microsoft.com/office/drawing/2014/main" id="{325249F8-F62A-4ACC-94B6-4A21182BB1D7}"/>
                </a:ext>
              </a:extLst>
            </p:cNvPr>
            <p:cNvCxnSpPr>
              <a:cxnSpLocks/>
              <a:stCxn id="12" idx="4"/>
              <a:endCxn id="6" idx="1"/>
            </p:cNvCxnSpPr>
            <p:nvPr/>
          </p:nvCxnSpPr>
          <p:spPr>
            <a:xfrm>
              <a:off x="4032699" y="1909886"/>
              <a:ext cx="1125514" cy="718891"/>
            </a:xfrm>
            <a:prstGeom prst="straightConnector1">
              <a:avLst/>
            </a:prstGeom>
            <a:ln w="2857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Группа 48">
            <a:extLst>
              <a:ext uri="{FF2B5EF4-FFF2-40B4-BE49-F238E27FC236}">
                <a16:creationId xmlns:a16="http://schemas.microsoft.com/office/drawing/2014/main" id="{8226386C-1C90-47E1-9FAB-FE17659BA719}"/>
              </a:ext>
            </a:extLst>
          </p:cNvPr>
          <p:cNvGrpSpPr/>
          <p:nvPr/>
        </p:nvGrpSpPr>
        <p:grpSpPr>
          <a:xfrm>
            <a:off x="2552530" y="2239214"/>
            <a:ext cx="2571871" cy="795437"/>
            <a:chOff x="2536361" y="2267084"/>
            <a:chExt cx="2571871" cy="795437"/>
          </a:xfrm>
        </p:grpSpPr>
        <p:sp>
          <p:nvSpPr>
            <p:cNvPr id="13" name="Овал 12">
              <a:extLst>
                <a:ext uri="{FF2B5EF4-FFF2-40B4-BE49-F238E27FC236}">
                  <a16:creationId xmlns:a16="http://schemas.microsoft.com/office/drawing/2014/main" id="{1D8A509E-1D7E-4436-BECE-9500EA43864E}"/>
                </a:ext>
              </a:extLst>
            </p:cNvPr>
            <p:cNvSpPr/>
            <p:nvPr/>
          </p:nvSpPr>
          <p:spPr>
            <a:xfrm>
              <a:off x="2536361" y="2267084"/>
              <a:ext cx="1941341" cy="795437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Консоль</a:t>
              </a:r>
            </a:p>
          </p:txBody>
        </p:sp>
        <p:cxnSp>
          <p:nvCxnSpPr>
            <p:cNvPr id="39" name="Прямая со стрелкой 38">
              <a:extLst>
                <a:ext uri="{FF2B5EF4-FFF2-40B4-BE49-F238E27FC236}">
                  <a16:creationId xmlns:a16="http://schemas.microsoft.com/office/drawing/2014/main" id="{C593DD1D-95DE-4FD6-9EAC-A0A68CBE643B}"/>
                </a:ext>
              </a:extLst>
            </p:cNvPr>
            <p:cNvCxnSpPr>
              <a:cxnSpLocks/>
              <a:stCxn id="13" idx="6"/>
              <a:endCxn id="6" idx="1"/>
            </p:cNvCxnSpPr>
            <p:nvPr/>
          </p:nvCxnSpPr>
          <p:spPr>
            <a:xfrm>
              <a:off x="4477702" y="2664803"/>
              <a:ext cx="630530" cy="8788"/>
            </a:xfrm>
            <a:prstGeom prst="straightConnector1">
              <a:avLst/>
            </a:prstGeom>
            <a:ln w="2857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Группа 50">
            <a:extLst>
              <a:ext uri="{FF2B5EF4-FFF2-40B4-BE49-F238E27FC236}">
                <a16:creationId xmlns:a16="http://schemas.microsoft.com/office/drawing/2014/main" id="{20F91623-9AC3-42D4-88B9-D3F81A7EF67E}"/>
              </a:ext>
            </a:extLst>
          </p:cNvPr>
          <p:cNvGrpSpPr/>
          <p:nvPr/>
        </p:nvGrpSpPr>
        <p:grpSpPr>
          <a:xfrm>
            <a:off x="5125329" y="897788"/>
            <a:ext cx="1941341" cy="1350215"/>
            <a:chOff x="5125327" y="897786"/>
            <a:chExt cx="1941341" cy="1350215"/>
          </a:xfrm>
        </p:grpSpPr>
        <p:sp>
          <p:nvSpPr>
            <p:cNvPr id="25" name="Овал 24">
              <a:extLst>
                <a:ext uri="{FF2B5EF4-FFF2-40B4-BE49-F238E27FC236}">
                  <a16:creationId xmlns:a16="http://schemas.microsoft.com/office/drawing/2014/main" id="{21CA7602-3963-49B8-AA74-0C645291B902}"/>
                </a:ext>
              </a:extLst>
            </p:cNvPr>
            <p:cNvSpPr/>
            <p:nvPr/>
          </p:nvSpPr>
          <p:spPr>
            <a:xfrm>
              <a:off x="5125327" y="897786"/>
              <a:ext cx="1941341" cy="795437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Библиотеки</a:t>
              </a:r>
            </a:p>
          </p:txBody>
        </p:sp>
        <p:cxnSp>
          <p:nvCxnSpPr>
            <p:cNvPr id="42" name="Прямая со стрелкой 41">
              <a:extLst>
                <a:ext uri="{FF2B5EF4-FFF2-40B4-BE49-F238E27FC236}">
                  <a16:creationId xmlns:a16="http://schemas.microsoft.com/office/drawing/2014/main" id="{A0887E30-5965-4A67-8BDE-DB0BED378055}"/>
                </a:ext>
              </a:extLst>
            </p:cNvPr>
            <p:cNvCxnSpPr>
              <a:cxnSpLocks/>
              <a:stCxn id="25" idx="4"/>
              <a:endCxn id="6" idx="0"/>
            </p:cNvCxnSpPr>
            <p:nvPr/>
          </p:nvCxnSpPr>
          <p:spPr>
            <a:xfrm flipH="1">
              <a:off x="6079832" y="1693223"/>
              <a:ext cx="16166" cy="554778"/>
            </a:xfrm>
            <a:prstGeom prst="straightConnector1">
              <a:avLst/>
            </a:prstGeom>
            <a:ln w="2857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Группа 51">
            <a:extLst>
              <a:ext uri="{FF2B5EF4-FFF2-40B4-BE49-F238E27FC236}">
                <a16:creationId xmlns:a16="http://schemas.microsoft.com/office/drawing/2014/main" id="{48EE318E-4227-4141-B0F4-A1A8D4DD4350}"/>
              </a:ext>
            </a:extLst>
          </p:cNvPr>
          <p:cNvGrpSpPr/>
          <p:nvPr/>
        </p:nvGrpSpPr>
        <p:grpSpPr>
          <a:xfrm>
            <a:off x="7035266" y="1104847"/>
            <a:ext cx="2091355" cy="1540872"/>
            <a:chOff x="7035264" y="1104847"/>
            <a:chExt cx="2091355" cy="1540872"/>
          </a:xfrm>
        </p:grpSpPr>
        <p:sp>
          <p:nvSpPr>
            <p:cNvPr id="10" name="Овал 9">
              <a:extLst>
                <a:ext uri="{FF2B5EF4-FFF2-40B4-BE49-F238E27FC236}">
                  <a16:creationId xmlns:a16="http://schemas.microsoft.com/office/drawing/2014/main" id="{B68EB3CF-6C66-4010-A57E-CBF026DF4792}"/>
                </a:ext>
              </a:extLst>
            </p:cNvPr>
            <p:cNvSpPr/>
            <p:nvPr/>
          </p:nvSpPr>
          <p:spPr>
            <a:xfrm>
              <a:off x="7185278" y="1104847"/>
              <a:ext cx="1941341" cy="795437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Другая программа</a:t>
              </a:r>
            </a:p>
          </p:txBody>
        </p:sp>
        <p:cxnSp>
          <p:nvCxnSpPr>
            <p:cNvPr id="45" name="Прямая со стрелкой 44">
              <a:extLst>
                <a:ext uri="{FF2B5EF4-FFF2-40B4-BE49-F238E27FC236}">
                  <a16:creationId xmlns:a16="http://schemas.microsoft.com/office/drawing/2014/main" id="{51C7E078-37A9-4E38-9BA0-692A74F8504E}"/>
                </a:ext>
              </a:extLst>
            </p:cNvPr>
            <p:cNvCxnSpPr>
              <a:cxnSpLocks/>
              <a:stCxn id="10" idx="4"/>
              <a:endCxn id="6" idx="3"/>
            </p:cNvCxnSpPr>
            <p:nvPr/>
          </p:nvCxnSpPr>
          <p:spPr>
            <a:xfrm flipH="1">
              <a:off x="7035264" y="1900284"/>
              <a:ext cx="1120685" cy="745435"/>
            </a:xfrm>
            <a:prstGeom prst="straightConnector1">
              <a:avLst/>
            </a:prstGeom>
            <a:ln w="2857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Группа 52">
            <a:extLst>
              <a:ext uri="{FF2B5EF4-FFF2-40B4-BE49-F238E27FC236}">
                <a16:creationId xmlns:a16="http://schemas.microsoft.com/office/drawing/2014/main" id="{8A5E87E0-8FC0-412C-9C44-D047635C1708}"/>
              </a:ext>
            </a:extLst>
          </p:cNvPr>
          <p:cNvGrpSpPr/>
          <p:nvPr/>
        </p:nvGrpSpPr>
        <p:grpSpPr>
          <a:xfrm>
            <a:off x="7035264" y="2201891"/>
            <a:ext cx="2663582" cy="795437"/>
            <a:chOff x="6668792" y="2187173"/>
            <a:chExt cx="2663582" cy="795437"/>
          </a:xfrm>
        </p:grpSpPr>
        <p:sp>
          <p:nvSpPr>
            <p:cNvPr id="14" name="Овал 13">
              <a:extLst>
                <a:ext uri="{FF2B5EF4-FFF2-40B4-BE49-F238E27FC236}">
                  <a16:creationId xmlns:a16="http://schemas.microsoft.com/office/drawing/2014/main" id="{C55C86F5-F9D2-40E6-889D-62BC9AC58245}"/>
                </a:ext>
              </a:extLst>
            </p:cNvPr>
            <p:cNvSpPr/>
            <p:nvPr/>
          </p:nvSpPr>
          <p:spPr>
            <a:xfrm>
              <a:off x="7391033" y="2187173"/>
              <a:ext cx="1941341" cy="795437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База данных</a:t>
              </a:r>
            </a:p>
          </p:txBody>
        </p:sp>
        <p:cxnSp>
          <p:nvCxnSpPr>
            <p:cNvPr id="48" name="Прямая со стрелкой 47">
              <a:extLst>
                <a:ext uri="{FF2B5EF4-FFF2-40B4-BE49-F238E27FC236}">
                  <a16:creationId xmlns:a16="http://schemas.microsoft.com/office/drawing/2014/main" id="{6CF4C38A-32A3-4992-B452-9C5EAF595216}"/>
                </a:ext>
              </a:extLst>
            </p:cNvPr>
            <p:cNvCxnSpPr>
              <a:cxnSpLocks/>
              <a:stCxn id="14" idx="2"/>
              <a:endCxn id="6" idx="3"/>
            </p:cNvCxnSpPr>
            <p:nvPr/>
          </p:nvCxnSpPr>
          <p:spPr>
            <a:xfrm flipH="1">
              <a:off x="6668792" y="2584892"/>
              <a:ext cx="722241" cy="46111"/>
            </a:xfrm>
            <a:prstGeom prst="straightConnector1">
              <a:avLst/>
            </a:prstGeom>
            <a:ln w="2857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6" name="Группа 165">
            <a:extLst>
              <a:ext uri="{FF2B5EF4-FFF2-40B4-BE49-F238E27FC236}">
                <a16:creationId xmlns:a16="http://schemas.microsoft.com/office/drawing/2014/main" id="{D61BFCC4-2756-48FA-81A3-4FD9D5BFF547}"/>
              </a:ext>
            </a:extLst>
          </p:cNvPr>
          <p:cNvGrpSpPr/>
          <p:nvPr/>
        </p:nvGrpSpPr>
        <p:grpSpPr>
          <a:xfrm>
            <a:off x="7035265" y="3361037"/>
            <a:ext cx="2241368" cy="824695"/>
            <a:chOff x="7035265" y="3361035"/>
            <a:chExt cx="2241368" cy="824695"/>
          </a:xfrm>
        </p:grpSpPr>
        <p:cxnSp>
          <p:nvCxnSpPr>
            <p:cNvPr id="56" name="Прямая со стрелкой 55">
              <a:extLst>
                <a:ext uri="{FF2B5EF4-FFF2-40B4-BE49-F238E27FC236}">
                  <a16:creationId xmlns:a16="http://schemas.microsoft.com/office/drawing/2014/main" id="{24652327-49AA-49D6-8653-2E0B7CF1C797}"/>
                </a:ext>
              </a:extLst>
            </p:cNvPr>
            <p:cNvCxnSpPr>
              <a:cxnSpLocks/>
              <a:stCxn id="7" idx="3"/>
              <a:endCxn id="64" idx="2"/>
            </p:cNvCxnSpPr>
            <p:nvPr/>
          </p:nvCxnSpPr>
          <p:spPr>
            <a:xfrm flipV="1">
              <a:off x="7035265" y="3773383"/>
              <a:ext cx="300027" cy="375835"/>
            </a:xfrm>
            <a:prstGeom prst="straightConnector1">
              <a:avLst/>
            </a:prstGeom>
            <a:ln w="28575">
              <a:solidFill>
                <a:schemeClr val="accent5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Овал 63">
              <a:extLst>
                <a:ext uri="{FF2B5EF4-FFF2-40B4-BE49-F238E27FC236}">
                  <a16:creationId xmlns:a16="http://schemas.microsoft.com/office/drawing/2014/main" id="{90A97F4E-5EA6-49CA-85DE-21FAD1A991D1}"/>
                </a:ext>
              </a:extLst>
            </p:cNvPr>
            <p:cNvSpPr/>
            <p:nvPr/>
          </p:nvSpPr>
          <p:spPr>
            <a:xfrm>
              <a:off x="7335292" y="3361035"/>
              <a:ext cx="1941341" cy="82469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Что?</a:t>
              </a:r>
            </a:p>
          </p:txBody>
        </p:sp>
      </p:grpSp>
      <p:grpSp>
        <p:nvGrpSpPr>
          <p:cNvPr id="165" name="Группа 164">
            <a:extLst>
              <a:ext uri="{FF2B5EF4-FFF2-40B4-BE49-F238E27FC236}">
                <a16:creationId xmlns:a16="http://schemas.microsoft.com/office/drawing/2014/main" id="{E7B2FDF6-A873-445E-BE59-7B58789C4340}"/>
              </a:ext>
            </a:extLst>
          </p:cNvPr>
          <p:cNvGrpSpPr/>
          <p:nvPr/>
        </p:nvGrpSpPr>
        <p:grpSpPr>
          <a:xfrm>
            <a:off x="2867795" y="3417887"/>
            <a:ext cx="2256607" cy="795437"/>
            <a:chOff x="2867793" y="3417885"/>
            <a:chExt cx="2256607" cy="795437"/>
          </a:xfrm>
        </p:grpSpPr>
        <p:cxnSp>
          <p:nvCxnSpPr>
            <p:cNvPr id="59" name="Прямая со стрелкой 58">
              <a:extLst>
                <a:ext uri="{FF2B5EF4-FFF2-40B4-BE49-F238E27FC236}">
                  <a16:creationId xmlns:a16="http://schemas.microsoft.com/office/drawing/2014/main" id="{78C0C21C-D07A-49D6-BE42-9A8815224EF0}"/>
                </a:ext>
              </a:extLst>
            </p:cNvPr>
            <p:cNvCxnSpPr>
              <a:cxnSpLocks/>
              <a:stCxn id="7" idx="1"/>
              <a:endCxn id="66" idx="6"/>
            </p:cNvCxnSpPr>
            <p:nvPr/>
          </p:nvCxnSpPr>
          <p:spPr>
            <a:xfrm flipH="1" flipV="1">
              <a:off x="4809134" y="3815604"/>
              <a:ext cx="315266" cy="333614"/>
            </a:xfrm>
            <a:prstGeom prst="straightConnector1">
              <a:avLst/>
            </a:prstGeom>
            <a:ln w="28575">
              <a:solidFill>
                <a:schemeClr val="accent5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Овал 65">
              <a:extLst>
                <a:ext uri="{FF2B5EF4-FFF2-40B4-BE49-F238E27FC236}">
                  <a16:creationId xmlns:a16="http://schemas.microsoft.com/office/drawing/2014/main" id="{0314E3B4-FE67-41B8-8081-1F711947C19C}"/>
                </a:ext>
              </a:extLst>
            </p:cNvPr>
            <p:cNvSpPr/>
            <p:nvPr/>
          </p:nvSpPr>
          <p:spPr>
            <a:xfrm>
              <a:off x="2867793" y="3417885"/>
              <a:ext cx="1941341" cy="795437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Где?</a:t>
              </a:r>
            </a:p>
          </p:txBody>
        </p:sp>
      </p:grpSp>
      <p:sp>
        <p:nvSpPr>
          <p:cNvPr id="15" name="Номер слайда 14">
            <a:extLst>
              <a:ext uri="{FF2B5EF4-FFF2-40B4-BE49-F238E27FC236}">
                <a16:creationId xmlns:a16="http://schemas.microsoft.com/office/drawing/2014/main" id="{AD1A0106-C9D3-47FA-B526-EE9CC8D237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4006159-C320-44B0-9E91-769860853DCE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7388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11F3A87A-B0CA-4AE3-867D-7863BCAF128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007" y="116631"/>
            <a:ext cx="904003" cy="936289"/>
          </a:xfrm>
          <a:prstGeom prst="rect">
            <a:avLst/>
          </a:prstGeom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1CCE5D0A-EC8C-4557-95AB-39335F0471D5}"/>
              </a:ext>
            </a:extLst>
          </p:cNvPr>
          <p:cNvSpPr/>
          <p:nvPr/>
        </p:nvSpPr>
        <p:spPr>
          <a:xfrm>
            <a:off x="1199456" y="224184"/>
            <a:ext cx="10406390" cy="646331"/>
          </a:xfrm>
          <a:prstGeom prst="rect">
            <a:avLst/>
          </a:prstGeom>
          <a:solidFill>
            <a:srgbClr val="0F85BE"/>
          </a:solidFill>
        </p:spPr>
        <p:txBody>
          <a:bodyPr wrap="square">
            <a:spAutoFit/>
          </a:bodyPr>
          <a:lstStyle/>
          <a:p>
            <a:pPr algn="ctr"/>
            <a:r>
              <a:rPr lang="ru-RU" sz="3600" b="1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Работа с командной строкой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0D34475F-39D8-4D12-8326-FC643FF6D7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4006159-C320-44B0-9E91-769860853DCE}" type="slidenum">
              <a:rPr lang="ru-RU" smtClean="0"/>
              <a:t>4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E83F5D6-2C42-4F7A-96B3-92FADC1C2BE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4134"/>
          <a:stretch/>
        </p:blipFill>
        <p:spPr>
          <a:xfrm>
            <a:off x="506245" y="1619093"/>
            <a:ext cx="11179509" cy="936289"/>
          </a:xfrm>
          <a:prstGeom prst="rect">
            <a:avLst/>
          </a:prstGeom>
        </p:spPr>
      </p:pic>
      <p:graphicFrame>
        <p:nvGraphicFramePr>
          <p:cNvPr id="9" name="Таблица 9">
            <a:extLst>
              <a:ext uri="{FF2B5EF4-FFF2-40B4-BE49-F238E27FC236}">
                <a16:creationId xmlns:a16="http://schemas.microsoft.com/office/drawing/2014/main" id="{C66F144C-7CAA-45F9-A67E-A0FB5CF7D9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0944590"/>
              </p:ext>
            </p:extLst>
          </p:nvPr>
        </p:nvGraphicFramePr>
        <p:xfrm>
          <a:off x="506245" y="3121555"/>
          <a:ext cx="11179508" cy="30091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89754">
                  <a:extLst>
                    <a:ext uri="{9D8B030D-6E8A-4147-A177-3AD203B41FA5}">
                      <a16:colId xmlns:a16="http://schemas.microsoft.com/office/drawing/2014/main" val="4025989711"/>
                    </a:ext>
                  </a:extLst>
                </a:gridCol>
                <a:gridCol w="5589754">
                  <a:extLst>
                    <a:ext uri="{9D8B030D-6E8A-4147-A177-3AD203B41FA5}">
                      <a16:colId xmlns:a16="http://schemas.microsoft.com/office/drawing/2014/main" val="13500021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Название команды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Действие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9582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dir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Вывод списка файлов и подпапок из указанной папки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8930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mkdir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Создание папки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6708763"/>
                  </a:ext>
                </a:extLst>
              </a:tr>
              <a:tr h="392064">
                <a:tc>
                  <a:txBody>
                    <a:bodyPr/>
                    <a:lstStyle/>
                    <a:p>
                      <a:r>
                        <a:rPr lang="en-US" dirty="0"/>
                        <a:t>cd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Смена текущей папки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7864386"/>
                  </a:ext>
                </a:extLst>
              </a:tr>
              <a:tr h="392064">
                <a:tc>
                  <a:txBody>
                    <a:bodyPr/>
                    <a:lstStyle/>
                    <a:p>
                      <a:r>
                        <a:rPr lang="en-US" dirty="0"/>
                        <a:t>copy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ru-RU" altLang="ru-R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Копирование файлов и каталогов;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7354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del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ru-RU" altLang="ru-R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Удаление файлов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1214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rmdir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Удаление каталога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9087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cls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Очистка экрана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49684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8689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11F3A87A-B0CA-4AE3-867D-7863BCAF128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007" y="116631"/>
            <a:ext cx="904003" cy="936289"/>
          </a:xfrm>
          <a:prstGeom prst="rect">
            <a:avLst/>
          </a:prstGeom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1CCE5D0A-EC8C-4557-95AB-39335F0471D5}"/>
              </a:ext>
            </a:extLst>
          </p:cNvPr>
          <p:cNvSpPr/>
          <p:nvPr/>
        </p:nvSpPr>
        <p:spPr>
          <a:xfrm>
            <a:off x="1199456" y="224184"/>
            <a:ext cx="10406390" cy="646331"/>
          </a:xfrm>
          <a:prstGeom prst="rect">
            <a:avLst/>
          </a:prstGeom>
          <a:solidFill>
            <a:srgbClr val="0F85BE"/>
          </a:solidFill>
        </p:spPr>
        <p:txBody>
          <a:bodyPr wrap="square">
            <a:spAutoFit/>
          </a:bodyPr>
          <a:lstStyle/>
          <a:p>
            <a:pPr algn="ctr"/>
            <a:r>
              <a:rPr lang="ru-RU" sz="3600" b="1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Первая программа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0D34475F-39D8-4D12-8326-FC643FF6D7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4006159-C320-44B0-9E91-769860853DCE}" type="slidenum">
              <a:rPr lang="ru-RU" smtClean="0"/>
              <a:t>5</a:t>
            </a:fld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1A9BA7B-E92B-4AFC-B301-AA743D151A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6471" y="1941173"/>
            <a:ext cx="8860533" cy="2391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964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11F3A87A-B0CA-4AE3-867D-7863BCAF128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007" y="116631"/>
            <a:ext cx="904003" cy="936289"/>
          </a:xfrm>
          <a:prstGeom prst="rect">
            <a:avLst/>
          </a:prstGeom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1CCE5D0A-EC8C-4557-95AB-39335F0471D5}"/>
              </a:ext>
            </a:extLst>
          </p:cNvPr>
          <p:cNvSpPr/>
          <p:nvPr/>
        </p:nvSpPr>
        <p:spPr>
          <a:xfrm>
            <a:off x="1199456" y="224184"/>
            <a:ext cx="10406390" cy="646331"/>
          </a:xfrm>
          <a:prstGeom prst="rect">
            <a:avLst/>
          </a:prstGeom>
          <a:solidFill>
            <a:srgbClr val="0F85BE"/>
          </a:solidFill>
        </p:spPr>
        <p:txBody>
          <a:bodyPr wrap="square">
            <a:spAutoFit/>
          </a:bodyPr>
          <a:lstStyle/>
          <a:p>
            <a:pPr algn="ctr"/>
            <a:r>
              <a:rPr lang="ru-RU" sz="3600" b="1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Первая программа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0D34475F-39D8-4D12-8326-FC643FF6D7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4006159-C320-44B0-9E91-769860853DCE}" type="slidenum">
              <a:rPr lang="ru-RU" smtClean="0"/>
              <a:t>6</a:t>
            </a:fld>
            <a:endParaRPr lang="ru-RU"/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384ED907-2BAE-4782-9A7C-890A8A7876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07" y="2687841"/>
            <a:ext cx="12028257" cy="22159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300" b="0" i="0" u="none" strike="noStrike" cap="none" normalizeH="0" dirty="0">
                <a:ln>
                  <a:noFill/>
                </a:ln>
                <a:solidFill>
                  <a:srgbClr val="339900"/>
                </a:solidFill>
                <a:effectLst/>
                <a:latin typeface="Courier New" panose="02070309020205020404" pitchFamily="49" charset="0"/>
              </a:rPr>
              <a:t>#include &lt;</a:t>
            </a:r>
            <a:r>
              <a:rPr kumimoji="0" lang="ru-RU" altLang="ru-RU" sz="2300" b="0" i="0" u="none" strike="noStrike" cap="none" normalizeH="0" dirty="0" err="1">
                <a:ln>
                  <a:noFill/>
                </a:ln>
                <a:solidFill>
                  <a:srgbClr val="339900"/>
                </a:solidFill>
                <a:effectLst/>
                <a:latin typeface="Courier New" panose="02070309020205020404" pitchFamily="49" charset="0"/>
              </a:rPr>
              <a:t>stdio.h</a:t>
            </a:r>
            <a:r>
              <a:rPr kumimoji="0" lang="ru-RU" altLang="ru-RU" sz="2300" b="0" i="0" u="none" strike="noStrike" cap="none" normalizeH="0" dirty="0">
                <a:ln>
                  <a:noFill/>
                </a:ln>
                <a:solidFill>
                  <a:srgbClr val="339900"/>
                </a:solidFill>
                <a:effectLst/>
                <a:latin typeface="Courier New" panose="02070309020205020404" pitchFamily="49" charset="0"/>
              </a:rPr>
              <a:t>&gt; </a:t>
            </a:r>
            <a:r>
              <a:rPr kumimoji="0" lang="en-US" altLang="ru-RU" sz="2300" b="0" i="0" u="none" strike="noStrike" cap="none" normalizeH="0" dirty="0">
                <a:ln>
                  <a:noFill/>
                </a:ln>
                <a:solidFill>
                  <a:srgbClr val="339900"/>
                </a:solidFill>
                <a:effectLst/>
                <a:latin typeface="Courier New" panose="02070309020205020404" pitchFamily="49" charset="0"/>
              </a:rPr>
              <a:t>			</a:t>
            </a:r>
            <a:r>
              <a:rPr kumimoji="0" lang="ru-RU" altLang="ru-RU" sz="2300" b="0" i="0" u="none" strike="noStrike" cap="none" normalizeH="0" dirty="0">
                <a:ln>
                  <a:noFill/>
                </a:ln>
                <a:solidFill>
                  <a:srgbClr val="3399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kumimoji="0" lang="ru-RU" altLang="ru-RU" sz="2300" b="0" i="0" u="none" strike="noStrike" cap="none" normalizeH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Courier New" panose="02070309020205020404" pitchFamily="49" charset="0"/>
              </a:rPr>
              <a:t>// подключаем заголовочный файл</a:t>
            </a:r>
            <a:endParaRPr kumimoji="0" lang="en-US" altLang="ru-RU" sz="2300" b="0" i="0" u="none" strike="noStrike" cap="none" normalizeH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300" b="0" i="0" u="none" strike="noStrike" cap="none" normalizeH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kumimoji="0" lang="ru-RU" altLang="ru-RU" sz="23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ru-RU" altLang="ru-RU" sz="23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main</a:t>
            </a:r>
            <a:r>
              <a:rPr kumimoji="0" lang="ru-RU" altLang="ru-RU" sz="2300" b="0" i="0" u="none" strike="noStrike" cap="none" normalizeH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kumimoji="0" lang="ru-RU" altLang="ru-RU" sz="23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ru-RU" sz="23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				</a:t>
            </a:r>
            <a:r>
              <a:rPr kumimoji="0" lang="ru-RU" altLang="ru-RU" sz="23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kumimoji="0" lang="ru-RU" altLang="ru-RU" sz="2300" b="0" i="0" u="none" strike="noStrike" cap="none" normalizeH="0" dirty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</a:rPr>
              <a:t>// </a:t>
            </a:r>
            <a:r>
              <a:rPr kumimoji="0" lang="ru-RU" altLang="ru-RU" sz="2300" b="0" i="0" u="none" strike="noStrike" cap="none" normalizeH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Courier New" panose="02070309020205020404" pitchFamily="49" charset="0"/>
              </a:rPr>
              <a:t>определяем функцию </a:t>
            </a:r>
            <a:r>
              <a:rPr kumimoji="0" lang="ru-RU" altLang="ru-RU" sz="2300" b="0" i="0" u="none" strike="noStrike" cap="none" normalizeH="0" dirty="0" err="1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Courier New" panose="02070309020205020404" pitchFamily="49" charset="0"/>
              </a:rPr>
              <a:t>main</a:t>
            </a:r>
            <a:r>
              <a:rPr kumimoji="0" lang="ru-RU" altLang="ru-RU" sz="2300" b="0" i="0" u="none" strike="noStrike" cap="none" normalizeH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Courier New" panose="02070309020205020404" pitchFamily="49" charset="0"/>
              </a:rPr>
              <a:t> </a:t>
            </a:r>
            <a:endParaRPr kumimoji="0" lang="en-US" altLang="ru-RU" sz="2300" b="0" i="0" u="none" strike="noStrike" cap="none" normalizeH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300" b="0" i="0" u="none" strike="noStrike" cap="none" normalizeH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kumimoji="0" lang="ru-RU" altLang="ru-RU" sz="23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ru-RU" sz="23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						</a:t>
            </a:r>
            <a:r>
              <a:rPr kumimoji="0" lang="ru-RU" altLang="ru-RU" sz="23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kumimoji="0" lang="ru-RU" altLang="ru-RU" sz="2300" b="0" i="0" u="none" strike="noStrike" cap="none" normalizeH="0" dirty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</a:rPr>
              <a:t>// начало функции</a:t>
            </a:r>
            <a:r>
              <a:rPr kumimoji="0" lang="ru-RU" altLang="ru-RU" sz="23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</a:t>
            </a:r>
            <a:endParaRPr kumimoji="0" lang="en-US" altLang="ru-RU" sz="23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2300" b="0" i="0" u="none" strike="noStrike" cap="none" normalizeH="0" dirty="0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kumimoji="0" lang="ru-RU" altLang="ru-RU" sz="2300" b="0" i="0" u="none" strike="noStrike" cap="none" normalizeH="0" dirty="0" err="1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</a:rPr>
              <a:t>printf</a:t>
            </a:r>
            <a:r>
              <a:rPr kumimoji="0" lang="ru-RU" altLang="ru-RU" sz="2300" b="0" i="0" u="none" strike="noStrike" cap="none" normalizeH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ru-RU" altLang="ru-RU" sz="2300" b="0" i="0" u="none" strike="noStrike" cap="none" normalizeH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kumimoji="0" lang="ru-RU" altLang="ru-RU" sz="2300" b="0" i="0" u="none" strike="noStrike" cap="none" normalizeH="0" dirty="0" err="1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Hello</a:t>
            </a:r>
            <a:r>
              <a:rPr kumimoji="0" lang="ru-RU" altLang="ru-RU" sz="2300" b="0" i="0" u="none" strike="noStrike" cap="none" normalizeH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 World! </a:t>
            </a:r>
            <a:r>
              <a:rPr kumimoji="0" lang="ru-RU" altLang="ru-RU" sz="2300" b="1" i="0" u="none" strike="noStrike" cap="none" normalizeH="0" dirty="0">
                <a:ln>
                  <a:noFill/>
                </a:ln>
                <a:solidFill>
                  <a:srgbClr val="000099"/>
                </a:solidFill>
                <a:effectLst/>
                <a:latin typeface="Courier New" panose="02070309020205020404" pitchFamily="49" charset="0"/>
              </a:rPr>
              <a:t>\n</a:t>
            </a:r>
            <a:r>
              <a:rPr kumimoji="0" lang="ru-RU" altLang="ru-RU" sz="2300" b="0" i="0" u="none" strike="noStrike" cap="none" normalizeH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kumimoji="0" lang="ru-RU" altLang="ru-RU" sz="2300" b="0" i="0" u="none" strike="noStrike" cap="none" normalizeH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kumimoji="0" lang="ru-RU" altLang="ru-RU" sz="2300" b="0" i="0" u="none" strike="noStrike" cap="none" normalizeH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kumimoji="0" lang="ru-RU" altLang="ru-RU" sz="23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ru-RU" sz="23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kumimoji="0" lang="ru-RU" altLang="ru-RU" sz="2300" b="0" i="0" u="none" strike="noStrike" cap="none" normalizeH="0" dirty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</a:rPr>
              <a:t>// выводим строку на консоль</a:t>
            </a:r>
            <a:r>
              <a:rPr kumimoji="0" lang="ru-RU" altLang="ru-RU" sz="23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</a:t>
            </a:r>
            <a:endParaRPr kumimoji="0" lang="en-US" altLang="ru-RU" sz="23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2300" b="0" i="0" u="none" strike="noStrike" cap="none" normalizeH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kumimoji="0" lang="ru-RU" altLang="ru-RU" sz="2300" b="0" i="0" u="none" strike="noStrike" cap="none" normalizeH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kumimoji="0" lang="ru-RU" altLang="ru-RU" sz="23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ru-RU" altLang="ru-RU" sz="2300" b="0" i="0" u="none" strike="noStrike" cap="none" normalizeH="0" dirty="0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kumimoji="0" lang="ru-RU" altLang="ru-RU" sz="2300" b="0" i="0" u="none" strike="noStrike" cap="none" normalizeH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kumimoji="0" lang="ru-RU" altLang="ru-RU" sz="23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ru-RU" sz="23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				</a:t>
            </a:r>
            <a:r>
              <a:rPr kumimoji="0" lang="ru-RU" altLang="ru-RU" sz="23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kumimoji="0" lang="ru-RU" altLang="ru-RU" sz="2300" b="0" i="0" u="none" strike="noStrike" cap="none" normalizeH="0" dirty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</a:rPr>
              <a:t>// выходим из функции</a:t>
            </a:r>
            <a:r>
              <a:rPr kumimoji="0" lang="ru-RU" altLang="ru-RU" sz="23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</a:t>
            </a:r>
            <a:endParaRPr lang="en-US" altLang="ru-RU" sz="2300" dirty="0"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300" b="0" i="0" u="none" strike="noStrike" cap="none" normalizeH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kumimoji="0" lang="en-US" altLang="ru-RU" sz="23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					</a:t>
            </a:r>
            <a:r>
              <a:rPr kumimoji="0" lang="ru-RU" altLang="ru-RU" sz="2300" b="0" i="0" u="none" strike="noStrike" cap="none" normalizeH="0" dirty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ru-RU" sz="2300" b="0" i="0" u="none" strike="noStrike" cap="none" normalizeH="0" dirty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kumimoji="0" lang="ru-RU" altLang="ru-RU" sz="2300" b="0" i="0" u="none" strike="noStrike" cap="none" normalizeH="0" dirty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</a:rPr>
              <a:t>	// конец функции</a:t>
            </a:r>
            <a:r>
              <a:rPr kumimoji="0" lang="ru-RU" altLang="ru-RU" sz="23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</a:t>
            </a:r>
            <a:endParaRPr kumimoji="0" lang="ru-RU" altLang="ru-RU" sz="23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8288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11F3A87A-B0CA-4AE3-867D-7863BCAF128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007" y="116631"/>
            <a:ext cx="904003" cy="936289"/>
          </a:xfrm>
          <a:prstGeom prst="rect">
            <a:avLst/>
          </a:prstGeom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1CCE5D0A-EC8C-4557-95AB-39335F0471D5}"/>
              </a:ext>
            </a:extLst>
          </p:cNvPr>
          <p:cNvSpPr/>
          <p:nvPr/>
        </p:nvSpPr>
        <p:spPr>
          <a:xfrm>
            <a:off x="1199456" y="224184"/>
            <a:ext cx="10406390" cy="646331"/>
          </a:xfrm>
          <a:prstGeom prst="rect">
            <a:avLst/>
          </a:prstGeom>
          <a:solidFill>
            <a:srgbClr val="0F85BE"/>
          </a:solidFill>
        </p:spPr>
        <p:txBody>
          <a:bodyPr wrap="square">
            <a:spAutoFit/>
          </a:bodyPr>
          <a:lstStyle/>
          <a:p>
            <a:pPr algn="ctr"/>
            <a:r>
              <a:rPr lang="ru-RU" sz="3600" b="1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Работа с командной строкой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0D34475F-39D8-4D12-8326-FC643FF6D7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4006159-C320-44B0-9E91-769860853DCE}" type="slidenum">
              <a:rPr lang="ru-RU" smtClean="0"/>
              <a:t>7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E83F5D6-2C42-4F7A-96B3-92FADC1C2BE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4134"/>
          <a:stretch/>
        </p:blipFill>
        <p:spPr>
          <a:xfrm>
            <a:off x="506245" y="1619093"/>
            <a:ext cx="11179509" cy="93628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E25F632-4C40-4C98-8658-977E08BEBD2E}"/>
              </a:ext>
            </a:extLst>
          </p:cNvPr>
          <p:cNvSpPr txBox="1"/>
          <p:nvPr/>
        </p:nvSpPr>
        <p:spPr>
          <a:xfrm>
            <a:off x="3471257" y="4845320"/>
            <a:ext cx="60307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>
                <a:solidFill>
                  <a:srgbClr val="00B050"/>
                </a:solidFill>
              </a:rPr>
              <a:t>gcc</a:t>
            </a:r>
            <a:r>
              <a:rPr lang="en-US" sz="4000" b="1" dirty="0">
                <a:solidFill>
                  <a:srgbClr val="00B050"/>
                </a:solidFill>
              </a:rPr>
              <a:t> </a:t>
            </a:r>
            <a:r>
              <a:rPr lang="en-US" sz="4000" b="1" dirty="0" err="1">
                <a:solidFill>
                  <a:srgbClr val="00B050"/>
                </a:solidFill>
              </a:rPr>
              <a:t>Program.c</a:t>
            </a:r>
            <a:r>
              <a:rPr lang="en-US" sz="4000" b="1" dirty="0">
                <a:solidFill>
                  <a:srgbClr val="00B050"/>
                </a:solidFill>
              </a:rPr>
              <a:t> –o Prog</a:t>
            </a:r>
            <a:endParaRPr lang="ru-RU" sz="4000" b="1" dirty="0">
              <a:solidFill>
                <a:srgbClr val="00B050"/>
              </a:solidFill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85BC58BD-5F50-4FDC-AA1C-A690E0332B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008" y="5757149"/>
            <a:ext cx="11225233" cy="457240"/>
          </a:xfrm>
          <a:prstGeom prst="rect">
            <a:avLst/>
          </a:prstGeom>
        </p:spPr>
      </p:pic>
      <p:sp>
        <p:nvSpPr>
          <p:cNvPr id="13" name="Rectangle 2">
            <a:extLst>
              <a:ext uri="{FF2B5EF4-FFF2-40B4-BE49-F238E27FC236}">
                <a16:creationId xmlns:a16="http://schemas.microsoft.com/office/drawing/2014/main" id="{384ED907-2BAE-4782-9A7C-890A8A7876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2638" y="2835348"/>
            <a:ext cx="5822766" cy="193899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dirty="0">
                <a:ln>
                  <a:noFill/>
                </a:ln>
                <a:solidFill>
                  <a:srgbClr val="339900"/>
                </a:solidFill>
                <a:effectLst/>
                <a:latin typeface="Courier New" panose="02070309020205020404" pitchFamily="49" charset="0"/>
              </a:rPr>
              <a:t>#include &lt;</a:t>
            </a:r>
            <a:r>
              <a:rPr kumimoji="0" lang="ru-RU" altLang="ru-RU" sz="2000" b="0" i="0" u="none" strike="noStrike" cap="none" normalizeH="0" dirty="0" err="1">
                <a:ln>
                  <a:noFill/>
                </a:ln>
                <a:solidFill>
                  <a:srgbClr val="339900"/>
                </a:solidFill>
                <a:effectLst/>
                <a:latin typeface="Courier New" panose="02070309020205020404" pitchFamily="49" charset="0"/>
              </a:rPr>
              <a:t>stdio.h</a:t>
            </a:r>
            <a:r>
              <a:rPr kumimoji="0" lang="ru-RU" altLang="ru-RU" sz="2000" b="0" i="0" u="none" strike="noStrike" cap="none" normalizeH="0" dirty="0">
                <a:ln>
                  <a:noFill/>
                </a:ln>
                <a:solidFill>
                  <a:srgbClr val="339900"/>
                </a:solidFill>
                <a:effectLst/>
                <a:latin typeface="Courier New" panose="02070309020205020404" pitchFamily="49" charset="0"/>
              </a:rPr>
              <a:t>&gt; </a:t>
            </a:r>
            <a:r>
              <a:rPr kumimoji="0" lang="en-US" altLang="ru-RU" sz="2000" b="0" i="0" u="none" strike="noStrike" cap="none" normalizeH="0" dirty="0">
                <a:ln>
                  <a:noFill/>
                </a:ln>
                <a:solidFill>
                  <a:srgbClr val="339900"/>
                </a:solidFill>
                <a:effectLst/>
                <a:latin typeface="Courier New" panose="02070309020205020404" pitchFamily="49" charset="0"/>
              </a:rPr>
              <a:t>			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kumimoji="0" lang="ru-RU" altLang="ru-RU" sz="2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main</a:t>
            </a:r>
            <a:r>
              <a:rPr kumimoji="0" lang="ru-RU" altLang="ru-RU" sz="2000" b="0" i="0" u="none" strike="noStrike" cap="none" normalizeH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kumimoji="0" lang="ru-RU" altLang="ru-RU" sz="2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ru-RU" sz="2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				</a:t>
            </a:r>
            <a:endParaRPr kumimoji="0" lang="en-US" altLang="ru-RU" sz="2000" b="0" i="0" u="none" strike="noStrike" cap="none" normalizeH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kumimoji="0" lang="ru-RU" altLang="ru-RU" sz="2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ru-RU" sz="2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						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2000" b="0" i="0" u="none" strike="noStrike" cap="none" normalizeH="0" dirty="0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kumimoji="0" lang="ru-RU" altLang="ru-RU" sz="2000" b="0" i="0" u="none" strike="noStrike" cap="none" normalizeH="0" dirty="0" err="1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</a:rPr>
              <a:t>printf</a:t>
            </a:r>
            <a:r>
              <a:rPr kumimoji="0" lang="ru-RU" altLang="ru-RU" sz="2000" b="0" i="0" u="none" strike="noStrike" cap="none" normalizeH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ru-RU" altLang="ru-RU" sz="2000" b="0" i="0" u="none" strike="noStrike" cap="none" normalizeH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kumimoji="0" lang="ru-RU" altLang="ru-RU" sz="2000" b="0" i="0" u="none" strike="noStrike" cap="none" normalizeH="0" dirty="0" err="1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Hello</a:t>
            </a:r>
            <a:r>
              <a:rPr kumimoji="0" lang="ru-RU" altLang="ru-RU" sz="2000" b="0" i="0" u="none" strike="noStrike" cap="none" normalizeH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 World! </a:t>
            </a:r>
            <a:r>
              <a:rPr kumimoji="0" lang="ru-RU" altLang="ru-RU" sz="2000" b="1" i="0" u="none" strike="noStrike" cap="none" normalizeH="0" dirty="0">
                <a:ln>
                  <a:noFill/>
                </a:ln>
                <a:solidFill>
                  <a:srgbClr val="000099"/>
                </a:solidFill>
                <a:effectLst/>
                <a:latin typeface="Courier New" panose="02070309020205020404" pitchFamily="49" charset="0"/>
              </a:rPr>
              <a:t>\n</a:t>
            </a:r>
            <a:r>
              <a:rPr kumimoji="0" lang="ru-RU" altLang="ru-RU" sz="2000" b="0" i="0" u="none" strike="noStrike" cap="none" normalizeH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kumimoji="0" lang="ru-RU" altLang="ru-RU" sz="2000" b="0" i="0" u="none" strike="noStrike" cap="none" normalizeH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kumimoji="0" lang="ru-RU" altLang="ru-RU" sz="2000" b="0" i="0" u="none" strike="noStrike" cap="none" normalizeH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kumimoji="0" lang="ru-RU" altLang="ru-RU" sz="2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ru-RU" sz="2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	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2000" b="0" i="0" u="none" strike="noStrike" cap="none" normalizeH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kumimoji="0" lang="ru-RU" altLang="ru-RU" sz="2000" b="0" i="0" u="none" strike="noStrike" cap="none" normalizeH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kumimoji="0" lang="ru-RU" altLang="ru-RU" sz="2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dirty="0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kumimoji="0" lang="ru-RU" altLang="ru-RU" sz="2000" b="0" i="0" u="none" strike="noStrike" cap="none" normalizeH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kumimoji="0" lang="ru-RU" altLang="ru-RU" sz="2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ru-RU" sz="2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				</a:t>
            </a:r>
            <a:endParaRPr lang="en-US" altLang="ru-RU" sz="2000" dirty="0"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kumimoji="0" lang="en-US" altLang="ru-RU" sz="2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					</a:t>
            </a:r>
            <a:r>
              <a:rPr kumimoji="0" lang="ru-RU" altLang="ru-RU" sz="2000" b="0" i="0" u="none" strike="noStrike" cap="none" normalizeH="0" dirty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ru-RU" sz="2000" b="0" i="0" u="none" strike="noStrike" cap="none" normalizeH="0" dirty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</a:rPr>
              <a:t>	</a:t>
            </a:r>
            <a:endParaRPr kumimoji="0" lang="ru-RU" altLang="ru-RU" sz="20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Выноска: стрелка вправо 14">
            <a:extLst>
              <a:ext uri="{FF2B5EF4-FFF2-40B4-BE49-F238E27FC236}">
                <a16:creationId xmlns:a16="http://schemas.microsoft.com/office/drawing/2014/main" id="{AEF6430E-1546-40D6-B302-333734FBC87A}"/>
              </a:ext>
            </a:extLst>
          </p:cNvPr>
          <p:cNvSpPr/>
          <p:nvPr/>
        </p:nvSpPr>
        <p:spPr>
          <a:xfrm>
            <a:off x="819458" y="3417554"/>
            <a:ext cx="2365159" cy="734278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75112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Program.c</a:t>
            </a:r>
            <a:endParaRPr lang="ru-RU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460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9A4C3565-E165-48D8-A915-2FCD3B4A4B7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007" y="116631"/>
            <a:ext cx="904003" cy="936289"/>
          </a:xfrm>
          <a:prstGeom prst="rect">
            <a:avLst/>
          </a:prstGeom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8A49F531-055C-48D4-841B-A919D3BFFE5F}"/>
              </a:ext>
            </a:extLst>
          </p:cNvPr>
          <p:cNvSpPr/>
          <p:nvPr/>
        </p:nvSpPr>
        <p:spPr>
          <a:xfrm>
            <a:off x="1199456" y="224184"/>
            <a:ext cx="10406390" cy="646331"/>
          </a:xfrm>
          <a:prstGeom prst="rect">
            <a:avLst/>
          </a:prstGeom>
          <a:solidFill>
            <a:srgbClr val="0F85BE"/>
          </a:solidFill>
        </p:spPr>
        <p:txBody>
          <a:bodyPr wrap="square">
            <a:spAutoFit/>
          </a:bodyPr>
          <a:lstStyle/>
          <a:p>
            <a:pPr algn="ctr"/>
            <a:r>
              <a:rPr lang="ru-RU" sz="3600" b="1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Дерево языка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08E56430-689C-4B4E-9FBE-5E28A2C90CA4}"/>
              </a:ext>
            </a:extLst>
          </p:cNvPr>
          <p:cNvSpPr/>
          <p:nvPr/>
        </p:nvSpPr>
        <p:spPr>
          <a:xfrm>
            <a:off x="5124401" y="2248003"/>
            <a:ext cx="1910865" cy="79543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>
                <a:solidFill>
                  <a:schemeClr val="tx1"/>
                </a:solidFill>
              </a:rPr>
              <a:t>Ввод</a:t>
            </a:r>
          </a:p>
          <a:p>
            <a:pPr algn="ctr"/>
            <a:r>
              <a:rPr lang="ru-RU" sz="2800" dirty="0">
                <a:solidFill>
                  <a:schemeClr val="tx1"/>
                </a:solidFill>
              </a:rPr>
              <a:t>вывод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7A0F7A16-74D4-4BDF-B135-99A2CC8E8D30}"/>
              </a:ext>
            </a:extLst>
          </p:cNvPr>
          <p:cNvSpPr/>
          <p:nvPr/>
        </p:nvSpPr>
        <p:spPr>
          <a:xfrm>
            <a:off x="5124402" y="3751501"/>
            <a:ext cx="1910865" cy="795437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>
                <a:solidFill>
                  <a:schemeClr val="tx1"/>
                </a:solidFill>
              </a:rPr>
              <a:t>Хранение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F2680111-1002-4400-B4E2-817604A2D9E7}"/>
              </a:ext>
            </a:extLst>
          </p:cNvPr>
          <p:cNvSpPr/>
          <p:nvPr/>
        </p:nvSpPr>
        <p:spPr>
          <a:xfrm>
            <a:off x="5125327" y="5273719"/>
            <a:ext cx="1910864" cy="79543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>
                <a:solidFill>
                  <a:schemeClr val="tx1"/>
                </a:solidFill>
              </a:rPr>
              <a:t>Обработка</a:t>
            </a:r>
          </a:p>
        </p:txBody>
      </p:sp>
      <p:cxnSp>
        <p:nvCxnSpPr>
          <p:cNvPr id="29" name="Прямая со стрелкой 28">
            <a:extLst>
              <a:ext uri="{FF2B5EF4-FFF2-40B4-BE49-F238E27FC236}">
                <a16:creationId xmlns:a16="http://schemas.microsoft.com/office/drawing/2014/main" id="{BDB63F2F-CE33-4EB1-8CE2-90070EF378D3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6079834" y="3043438"/>
            <a:ext cx="1" cy="708063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5115A7D6-82A9-474F-88D6-1A2D2DBC3324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6079833" y="4546938"/>
            <a:ext cx="926" cy="726783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Группа 16">
            <a:extLst>
              <a:ext uri="{FF2B5EF4-FFF2-40B4-BE49-F238E27FC236}">
                <a16:creationId xmlns:a16="http://schemas.microsoft.com/office/drawing/2014/main" id="{A09B2D90-77FF-4719-813A-54C05558D499}"/>
              </a:ext>
            </a:extLst>
          </p:cNvPr>
          <p:cNvGrpSpPr/>
          <p:nvPr/>
        </p:nvGrpSpPr>
        <p:grpSpPr>
          <a:xfrm>
            <a:off x="322626" y="3277772"/>
            <a:ext cx="11435618" cy="520560"/>
            <a:chOff x="322626" y="3277772"/>
            <a:chExt cx="11435618" cy="520560"/>
          </a:xfrm>
        </p:grpSpPr>
        <p:cxnSp>
          <p:nvCxnSpPr>
            <p:cNvPr id="5" name="Прямая соединительная линия 4">
              <a:extLst>
                <a:ext uri="{FF2B5EF4-FFF2-40B4-BE49-F238E27FC236}">
                  <a16:creationId xmlns:a16="http://schemas.microsoft.com/office/drawing/2014/main" id="{CBE1BF8F-B5E2-414B-A28F-7D1E3577222A}"/>
                </a:ext>
              </a:extLst>
            </p:cNvPr>
            <p:cNvCxnSpPr/>
            <p:nvPr/>
          </p:nvCxnSpPr>
          <p:spPr>
            <a:xfrm>
              <a:off x="433752" y="3277772"/>
              <a:ext cx="11324492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C7F4E283-A99B-40E4-A14D-93F1AECF7AF8}"/>
                </a:ext>
              </a:extLst>
            </p:cNvPr>
            <p:cNvSpPr txBox="1"/>
            <p:nvPr/>
          </p:nvSpPr>
          <p:spPr>
            <a:xfrm>
              <a:off x="322626" y="3429000"/>
              <a:ext cx="13067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/>
                <a:t>Программа</a:t>
              </a:r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A8563A4D-7115-4935-8DCE-FD383BC66887}"/>
              </a:ext>
            </a:extLst>
          </p:cNvPr>
          <p:cNvSpPr txBox="1"/>
          <p:nvPr/>
        </p:nvSpPr>
        <p:spPr>
          <a:xfrm>
            <a:off x="322626" y="2799389"/>
            <a:ext cx="1681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Внешняя среда</a:t>
            </a:r>
          </a:p>
        </p:txBody>
      </p:sp>
      <p:sp>
        <p:nvSpPr>
          <p:cNvPr id="38" name="Номер слайда 8">
            <a:extLst>
              <a:ext uri="{FF2B5EF4-FFF2-40B4-BE49-F238E27FC236}">
                <a16:creationId xmlns:a16="http://schemas.microsoft.com/office/drawing/2014/main" id="{CB3FD31C-F898-4776-A8A9-E4C27A9EB9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05404" y="6356350"/>
            <a:ext cx="2743200" cy="365125"/>
          </a:xfrm>
        </p:spPr>
        <p:txBody>
          <a:bodyPr/>
          <a:lstStyle/>
          <a:p>
            <a:fld id="{84006159-C320-44B0-9E91-769860853DCE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9690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5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8B3610-0F37-4E64-B9D4-6BE77B3E01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Хранение данных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86A63BC-EE2F-4E74-A356-CDAD05AEDB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3313"/>
          <a:stretch/>
        </p:blipFill>
        <p:spPr>
          <a:xfrm>
            <a:off x="1066289" y="4962165"/>
            <a:ext cx="4056026" cy="1219797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7A72D96-0D68-418B-A00E-6656F15E6B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8894" y="4962165"/>
            <a:ext cx="4371751" cy="121979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DD8EBD1-729B-4DC2-B607-09E4FE25F42A}"/>
              </a:ext>
            </a:extLst>
          </p:cNvPr>
          <p:cNvSpPr txBox="1"/>
          <p:nvPr/>
        </p:nvSpPr>
        <p:spPr>
          <a:xfrm>
            <a:off x="2123307" y="4441985"/>
            <a:ext cx="19419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MS-DOS (DOSBox)</a:t>
            </a:r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8723FD-24CB-4C76-A41C-192FA6A5B077}"/>
              </a:ext>
            </a:extLst>
          </p:cNvPr>
          <p:cNvSpPr txBox="1"/>
          <p:nvPr/>
        </p:nvSpPr>
        <p:spPr>
          <a:xfrm>
            <a:off x="8064328" y="4441985"/>
            <a:ext cx="19419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Win10 (</a:t>
            </a:r>
            <a:r>
              <a:rPr lang="en-US" i="1" dirty="0"/>
              <a:t>x64</a:t>
            </a:r>
            <a:r>
              <a:rPr lang="en-US" dirty="0"/>
              <a:t>)</a:t>
            </a:r>
            <a:endParaRPr lang="ru-RU" dirty="0"/>
          </a:p>
        </p:txBody>
      </p:sp>
      <p:graphicFrame>
        <p:nvGraphicFramePr>
          <p:cNvPr id="12" name="Таблица 12">
            <a:extLst>
              <a:ext uri="{FF2B5EF4-FFF2-40B4-BE49-F238E27FC236}">
                <a16:creationId xmlns:a16="http://schemas.microsoft.com/office/drawing/2014/main" id="{3F7A9F4B-DC85-4509-9E14-773B5B6A6A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1354535"/>
              </p:ext>
            </p:extLst>
          </p:nvPr>
        </p:nvGraphicFramePr>
        <p:xfrm>
          <a:off x="1066289" y="1989238"/>
          <a:ext cx="961826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53781">
                  <a:extLst>
                    <a:ext uri="{9D8B030D-6E8A-4147-A177-3AD203B41FA5}">
                      <a16:colId xmlns:a16="http://schemas.microsoft.com/office/drawing/2014/main" val="2637325682"/>
                    </a:ext>
                  </a:extLst>
                </a:gridCol>
                <a:gridCol w="5464485">
                  <a:extLst>
                    <a:ext uri="{9D8B030D-6E8A-4147-A177-3AD203B41FA5}">
                      <a16:colId xmlns:a16="http://schemas.microsoft.com/office/drawing/2014/main" val="5865084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Тип данных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Назначение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6427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Целое число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7221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char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Символ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2481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float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Вещественное число одинарной точности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9155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double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Вещественное число двойной точности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146436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012CC21C-335A-4FD0-9CFD-4C4A85ECF22A}"/>
              </a:ext>
            </a:extLst>
          </p:cNvPr>
          <p:cNvSpPr txBox="1"/>
          <p:nvPr/>
        </p:nvSpPr>
        <p:spPr>
          <a:xfrm>
            <a:off x="5115115" y="4164986"/>
            <a:ext cx="1287532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ru-RU" sz="2400" dirty="0"/>
              <a:t>Размер?</a:t>
            </a:r>
          </a:p>
        </p:txBody>
      </p:sp>
    </p:spTree>
    <p:extLst>
      <p:ext uri="{BB962C8B-B14F-4D97-AF65-F5344CB8AC3E}">
        <p14:creationId xmlns:p14="http://schemas.microsoft.com/office/powerpoint/2010/main" val="2390557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3" grpId="0" animBg="1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</TotalTime>
  <Words>709</Words>
  <Application>Microsoft Office PowerPoint</Application>
  <PresentationFormat>Широкоэкранный</PresentationFormat>
  <Paragraphs>148</Paragraphs>
  <Slides>18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Courier New</vt:lpstr>
      <vt:lpstr>Segoe UI Semibold</vt:lpstr>
      <vt:lpstr>Тема Office</vt:lpstr>
      <vt:lpstr>Основы программирования на C++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Хранение данных</vt:lpstr>
      <vt:lpstr>Хранение данных. Модификаторы. </vt:lpstr>
      <vt:lpstr>Хранение данных. Модификаторы. </vt:lpstr>
      <vt:lpstr>Хранение данных</vt:lpstr>
      <vt:lpstr>Вывод данных</vt:lpstr>
      <vt:lpstr>Вывод данных</vt:lpstr>
      <vt:lpstr>Ввод данных</vt:lpstr>
      <vt:lpstr>Обработка. Ветвление</vt:lpstr>
      <vt:lpstr>Обработка. Циклы</vt:lpstr>
      <vt:lpstr>Домашнее задание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Основы программирования на C++</dc:title>
  <dc:creator>Сергей Балабаев</dc:creator>
  <cp:lastModifiedBy>Сергей Балабаев</cp:lastModifiedBy>
  <cp:revision>45</cp:revision>
  <dcterms:created xsi:type="dcterms:W3CDTF">2022-02-13T10:28:17Z</dcterms:created>
  <dcterms:modified xsi:type="dcterms:W3CDTF">2023-02-17T21:09:23Z</dcterms:modified>
</cp:coreProperties>
</file>