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72" r:id="rId3"/>
    <p:sldId id="1127" r:id="rId4"/>
    <p:sldId id="1145" r:id="rId5"/>
    <p:sldId id="1140" r:id="rId6"/>
    <p:sldId id="1139" r:id="rId7"/>
    <p:sldId id="1146" r:id="rId8"/>
    <p:sldId id="1148" r:id="rId9"/>
    <p:sldId id="1149" r:id="rId10"/>
    <p:sldId id="1147" r:id="rId11"/>
    <p:sldId id="1154" r:id="rId12"/>
    <p:sldId id="1150" r:id="rId13"/>
    <p:sldId id="1152" r:id="rId14"/>
    <p:sldId id="1167" r:id="rId15"/>
    <p:sldId id="1151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69" r:id="rId29"/>
    <p:sldId id="1170" r:id="rId30"/>
    <p:sldId id="1168" r:id="rId31"/>
    <p:sldId id="1181" r:id="rId32"/>
    <p:sldId id="1180" r:id="rId33"/>
    <p:sldId id="1182" r:id="rId34"/>
    <p:sldId id="1171" r:id="rId35"/>
    <p:sldId id="1172" r:id="rId36"/>
    <p:sldId id="1174" r:id="rId37"/>
    <p:sldId id="1173" r:id="rId38"/>
    <p:sldId id="1179" r:id="rId39"/>
    <p:sldId id="1178" r:id="rId40"/>
    <p:sldId id="1176" r:id="rId41"/>
    <p:sldId id="1177" r:id="rId42"/>
    <p:sldId id="1183" r:id="rId43"/>
    <p:sldId id="1175" r:id="rId44"/>
    <p:sldId id="109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8C6B-C301-4E38-806F-5457497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0864E-9681-4381-A404-E1B83B09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24BB2-E679-47EF-B8EA-7F0869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D671-9AAD-464D-9624-E21B1D2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3BED4-C811-4909-9BEC-29A51D5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7B56-1D44-4C28-B546-3C9C96F1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97220-FFD5-49A9-8828-6231D75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1F46-6B14-4936-9175-1220098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7F79-811A-4602-BEC0-EE98CE7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7BC80-067F-4AE4-9788-93A45B2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7ABBB-6905-40EB-AB04-1B3D16C9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B7505-9187-42B5-BEBC-D5AA0184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60B51-540F-42E4-B62C-C82E5FA5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F4C2-6C12-4832-82E1-5514E3B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934A-8CD3-4C38-B694-509FE02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4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0DC5-AFF8-4437-971B-131166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7F5-D580-4F16-8256-7AEB1B3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E3955-6455-45C0-B1F5-3168F04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EEDA-F68A-4BB5-8B48-E795032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577F3-577D-48AD-AC96-A8F2B3DC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8C2E-B73D-4C1C-91FD-4442C4D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E77A-B2DC-4565-9A58-F14ADCDD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BC47-711D-40D2-A5CD-11CCE87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9F71-7B65-4656-8544-90C24B4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9A25-64A5-41FB-A0A0-6A3C3CC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2693-0226-4653-B503-76D7404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6336F-B2C7-432E-A558-E66C142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20387-D0DF-453F-8357-74D644DC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27C3C-B007-4F9F-858F-6908CA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9EE5-677E-475D-B702-4C3E5B5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0E4F8-69BD-40D4-BD0D-05543A0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7892C-8227-497A-9322-1CEF96E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70158-B5AB-48D5-B2B4-F37990EF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DB5625-D3F0-40C4-AD5B-C09EA763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E57DA-E2F3-4586-AB4E-55088BE5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C2E97-BE56-4381-BF2F-CC3157CAF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7058B-51D8-4F8C-ACC3-336AEDF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1986D-B5B2-4C42-A809-036F772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7E809-4D09-4C8A-8721-EB4F151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5AEC-40EF-41A5-9315-4ED5E8B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69038-0260-4542-B467-88F302B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FCFCD-C753-4361-BBFC-958EF6E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9667A-8C36-4D2E-8114-653D6F0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04DD13-2407-48F6-9BAA-5669D5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F8332-4A45-4DB9-9034-D2A8BCE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ADB31-6814-40AE-A94F-F649CA7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796F7-8F96-4BD7-9724-FD4AE091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EEB7-EFB9-47E9-BC35-944B9841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D3377-5E8C-4F14-8D50-F449DB52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05FD-C3E1-4151-97CB-B729C84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A6EB-A33C-4C17-B495-DE97E03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5E8D7-69A1-4A62-A551-C086703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348D-F8E5-43D5-8876-88C120B2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7EA1F-C1EE-4E05-9647-A35354CE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B9A8A-69EB-4A79-80CB-DAF7952D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39685-B30C-4F41-A2DD-C4BD196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C2AF-9C20-4C96-BF9E-A80AB77F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36927-3406-4280-B248-EED959B9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BE33-3F70-4B68-9CFD-5DDE930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33370-4BC9-4CB1-B3D6-52ACC2D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943B-E74D-4ACD-9176-093C4AE3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0942-6191-4840-8FEA-50AA059B09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A1D89-98A1-4022-A640-D622B184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75FBC-FB1B-4D8E-9671-CC128128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6. Динамическое выделение памяти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</p:spTree>
    <p:extLst>
      <p:ext uri="{BB962C8B-B14F-4D97-AF65-F5344CB8AC3E}">
        <p14:creationId xmlns:p14="http://schemas.microsoft.com/office/powerpoint/2010/main" val="49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0F9EA-F968-4BD1-A8FD-4B544142BA34}"/>
              </a:ext>
            </a:extLst>
          </p:cNvPr>
          <p:cNvSpPr txBox="1"/>
          <p:nvPr/>
        </p:nvSpPr>
        <p:spPr>
          <a:xfrm>
            <a:off x="3768419" y="2483710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Правильно ли хранить всё в одной «куче»?</a:t>
            </a:r>
          </a:p>
        </p:txBody>
      </p:sp>
    </p:spTree>
    <p:extLst>
      <p:ext uri="{BB962C8B-B14F-4D97-AF65-F5344CB8AC3E}">
        <p14:creationId xmlns:p14="http://schemas.microsoft.com/office/powerpoint/2010/main" val="3875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1E814C-81B7-4905-B271-233154E0775D}"/>
              </a:ext>
            </a:extLst>
          </p:cNvPr>
          <p:cNvCxnSpPr/>
          <p:nvPr/>
        </p:nvCxnSpPr>
        <p:spPr>
          <a:xfrm flipV="1">
            <a:off x="5889853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7432-8BDB-4365-867B-A1A675C4F455}"/>
              </a:ext>
            </a:extLst>
          </p:cNvPr>
          <p:cNvSpPr txBox="1"/>
          <p:nvPr/>
        </p:nvSpPr>
        <p:spPr>
          <a:xfrm>
            <a:off x="4825657" y="2757411"/>
            <a:ext cx="95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Стек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32077-5312-485C-8EDB-CF27E856F2B6}"/>
              </a:ext>
            </a:extLst>
          </p:cNvPr>
          <p:cNvSpPr txBox="1"/>
          <p:nvPr/>
        </p:nvSpPr>
        <p:spPr>
          <a:xfrm>
            <a:off x="3600380" y="2750546"/>
            <a:ext cx="97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83B4F0-C28C-4140-98C4-75752D05EB8E}"/>
              </a:ext>
            </a:extLst>
          </p:cNvPr>
          <p:cNvCxnSpPr/>
          <p:nvPr/>
        </p:nvCxnSpPr>
        <p:spPr>
          <a:xfrm flipV="1">
            <a:off x="4650001" y="1272158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C20202-D182-4FA1-927E-4FB2EF09AEB5}"/>
              </a:ext>
            </a:extLst>
          </p:cNvPr>
          <p:cNvSpPr txBox="1"/>
          <p:nvPr/>
        </p:nvSpPr>
        <p:spPr>
          <a:xfrm>
            <a:off x="6208337" y="275741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...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3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A0A4-3688-4632-9630-7569DE3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E9EDA-01BC-452D-B2A2-4C950D6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401904"/>
            <a:ext cx="1131668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E4A84-B90D-4C78-B3CB-45265C9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B766F-6257-431C-86BE-3EEB46E6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7" y="1556349"/>
            <a:ext cx="4640234" cy="47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3499D-61DB-427E-AB30-DEDAEC522AFF}"/>
              </a:ext>
            </a:extLst>
          </p:cNvPr>
          <p:cNvSpPr txBox="1"/>
          <p:nvPr/>
        </p:nvSpPr>
        <p:spPr>
          <a:xfrm>
            <a:off x="6493410" y="2930997"/>
            <a:ext cx="5349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Стек</a:t>
            </a:r>
            <a:r>
              <a:rPr lang="ru-RU" sz="2800" dirty="0"/>
              <a:t> — это структура данных, которая работает по принципу FILO</a:t>
            </a:r>
            <a:r>
              <a:rPr lang="ru-RU" sz="2800" b="1" dirty="0"/>
              <a:t> </a:t>
            </a:r>
            <a:r>
              <a:rPr lang="ru-RU" sz="2800" dirty="0"/>
              <a:t>(</a:t>
            </a:r>
            <a:r>
              <a:rPr lang="ru-RU" sz="2800" dirty="0" err="1"/>
              <a:t>first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— </a:t>
            </a:r>
            <a:r>
              <a:rPr lang="ru-RU" sz="2800" dirty="0" err="1"/>
              <a:t>last</a:t>
            </a:r>
            <a:r>
              <a:rPr lang="ru-RU" sz="2800" dirty="0"/>
              <a:t> </a:t>
            </a:r>
            <a:r>
              <a:rPr lang="ru-RU" sz="2800" dirty="0" err="1"/>
              <a:t>out</a:t>
            </a:r>
            <a:r>
              <a:rPr lang="ru-RU" sz="2800" dirty="0"/>
              <a:t>; первый пришел — последний ушел). </a:t>
            </a:r>
          </a:p>
        </p:txBody>
      </p:sp>
    </p:spTree>
    <p:extLst>
      <p:ext uri="{BB962C8B-B14F-4D97-AF65-F5344CB8AC3E}">
        <p14:creationId xmlns:p14="http://schemas.microsoft.com/office/powerpoint/2010/main" val="25812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8221693" y="166508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81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0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7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92409" y="534532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360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4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A0524B-A681-4D89-80C9-52F92A1B177E}"/>
              </a:ext>
            </a:extLst>
          </p:cNvPr>
          <p:cNvSpPr txBox="1"/>
          <p:nvPr/>
        </p:nvSpPr>
        <p:spPr>
          <a:xfrm>
            <a:off x="9281451" y="5574269"/>
            <a:ext cx="19576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Как достать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»? </a:t>
            </a:r>
          </a:p>
        </p:txBody>
      </p:sp>
    </p:spTree>
    <p:extLst>
      <p:ext uri="{BB962C8B-B14F-4D97-AF65-F5344CB8AC3E}">
        <p14:creationId xmlns:p14="http://schemas.microsoft.com/office/powerpoint/2010/main" val="38150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26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808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241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18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350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D2F9D-0AF4-4BC9-9505-555BA4B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B988B0-7650-419B-81C5-43D43BC641E6}"/>
              </a:ext>
            </a:extLst>
          </p:cNvPr>
          <p:cNvGrpSpPr/>
          <p:nvPr/>
        </p:nvGrpSpPr>
        <p:grpSpPr>
          <a:xfrm>
            <a:off x="7821228" y="1175831"/>
            <a:ext cx="1828800" cy="5155678"/>
            <a:chOff x="8797771" y="900623"/>
            <a:chExt cx="1828800" cy="5155678"/>
          </a:xfrm>
        </p:grpSpPr>
        <p:sp>
          <p:nvSpPr>
            <p:cNvPr id="6" name="Блок-схема: перфолента 5">
              <a:extLst>
                <a:ext uri="{FF2B5EF4-FFF2-40B4-BE49-F238E27FC236}">
                  <a16:creationId xmlns:a16="http://schemas.microsoft.com/office/drawing/2014/main" id="{17DE9D74-2516-45DD-8C4D-9A7A955C1A1E}"/>
                </a:ext>
              </a:extLst>
            </p:cNvPr>
            <p:cNvSpPr/>
            <p:nvPr/>
          </p:nvSpPr>
          <p:spPr>
            <a:xfrm>
              <a:off x="8797771" y="900623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ерфолента 6">
              <a:extLst>
                <a:ext uri="{FF2B5EF4-FFF2-40B4-BE49-F238E27FC236}">
                  <a16:creationId xmlns:a16="http://schemas.microsoft.com/office/drawing/2014/main" id="{710EFFE0-0926-44A5-9904-1335364F57D9}"/>
                </a:ext>
              </a:extLst>
            </p:cNvPr>
            <p:cNvSpPr/>
            <p:nvPr/>
          </p:nvSpPr>
          <p:spPr>
            <a:xfrm>
              <a:off x="8797771" y="4337496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8A0B906-F5B6-4AC5-B2F3-14B49E618FDA}"/>
                </a:ext>
              </a:extLst>
            </p:cNvPr>
            <p:cNvGrpSpPr/>
            <p:nvPr/>
          </p:nvGrpSpPr>
          <p:grpSpPr>
            <a:xfrm>
              <a:off x="8797771" y="1408407"/>
              <a:ext cx="1828800" cy="4041186"/>
              <a:chOff x="7910004" y="1802806"/>
              <a:chExt cx="1828800" cy="4041186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2DB21B9-57BC-42DD-B34B-774BC4CFA393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D2587B0-18BF-4EE2-A577-7AA5F3ED3582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3E7945-FFBE-4940-9CF6-1B631EF9291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F6C3442-C7A6-4E8C-AC65-890A72A24D7B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4BD30BB-1BE1-40EF-960B-BC1EF5D62B9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8D7E27C-7AA0-492B-8511-75C0289A556E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FAABA5A-3A5A-4618-943A-2BB7C88C5DB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EEA2B12-1CEE-4A97-BEC2-9157B319F83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4D21F-A1FE-4B4A-A1D3-C0B786E06A9D}"/>
              </a:ext>
            </a:extLst>
          </p:cNvPr>
          <p:cNvSpPr txBox="1"/>
          <p:nvPr/>
        </p:nvSpPr>
        <p:spPr>
          <a:xfrm>
            <a:off x="9735497" y="1751643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948B-27CA-473C-ACFD-303ABDCEB5E1}"/>
              </a:ext>
            </a:extLst>
          </p:cNvPr>
          <p:cNvSpPr txBox="1"/>
          <p:nvPr/>
        </p:nvSpPr>
        <p:spPr>
          <a:xfrm>
            <a:off x="9735497" y="2257031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A523-8569-443F-ADBB-CAE682C7087B}"/>
              </a:ext>
            </a:extLst>
          </p:cNvPr>
          <p:cNvSpPr txBox="1"/>
          <p:nvPr/>
        </p:nvSpPr>
        <p:spPr>
          <a:xfrm>
            <a:off x="9735497" y="2762419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74C8-A954-4934-98F7-1A97B04D88AE}"/>
              </a:ext>
            </a:extLst>
          </p:cNvPr>
          <p:cNvSpPr txBox="1"/>
          <p:nvPr/>
        </p:nvSpPr>
        <p:spPr>
          <a:xfrm>
            <a:off x="9735497" y="3267807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8D06F-EE4D-4D30-9A87-6D32C022028C}"/>
              </a:ext>
            </a:extLst>
          </p:cNvPr>
          <p:cNvSpPr txBox="1"/>
          <p:nvPr/>
        </p:nvSpPr>
        <p:spPr>
          <a:xfrm>
            <a:off x="9749122" y="375414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13FE-4D62-49FF-BB87-AF269ED8CFA8}"/>
              </a:ext>
            </a:extLst>
          </p:cNvPr>
          <p:cNvSpPr txBox="1"/>
          <p:nvPr/>
        </p:nvSpPr>
        <p:spPr>
          <a:xfrm>
            <a:off x="9749122" y="4243372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A95B-F290-4FB8-8A76-D8745DC9EBD7}"/>
              </a:ext>
            </a:extLst>
          </p:cNvPr>
          <p:cNvSpPr txBox="1"/>
          <p:nvPr/>
        </p:nvSpPr>
        <p:spPr>
          <a:xfrm>
            <a:off x="9740305" y="476492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6EFBF-1504-4760-BA56-F75E611EFCBA}"/>
              </a:ext>
            </a:extLst>
          </p:cNvPr>
          <p:cNvSpPr txBox="1"/>
          <p:nvPr/>
        </p:nvSpPr>
        <p:spPr>
          <a:xfrm>
            <a:off x="9733893" y="528744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C376B-F6F4-4083-B2E6-665DD0E000C5}"/>
              </a:ext>
            </a:extLst>
          </p:cNvPr>
          <p:cNvSpPr txBox="1"/>
          <p:nvPr/>
        </p:nvSpPr>
        <p:spPr>
          <a:xfrm>
            <a:off x="257452" y="1803091"/>
            <a:ext cx="738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программиста операции работы со стеком скрыты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C96B-5B47-40C7-9F3C-CBCBA1F7E90F}"/>
              </a:ext>
            </a:extLst>
          </p:cNvPr>
          <p:cNvSpPr txBox="1"/>
          <p:nvPr/>
        </p:nvSpPr>
        <p:spPr>
          <a:xfrm>
            <a:off x="257452" y="3458542"/>
            <a:ext cx="565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языке Ассемблер</a:t>
            </a:r>
            <a:r>
              <a:rPr lang="en-US" sz="2400" dirty="0"/>
              <a:t> (x86)</a:t>
            </a:r>
            <a:r>
              <a:rPr lang="ru-RU" sz="2400" dirty="0"/>
              <a:t> используются специальные регистры</a:t>
            </a:r>
          </a:p>
          <a:p>
            <a:r>
              <a:rPr lang="en-US" sz="2400" dirty="0"/>
              <a:t>ESP – </a:t>
            </a:r>
            <a:r>
              <a:rPr lang="ru-RU" sz="2400" dirty="0"/>
              <a:t>указатель на вершину стека</a:t>
            </a:r>
            <a:endParaRPr lang="en-US" sz="2400" dirty="0"/>
          </a:p>
          <a:p>
            <a:r>
              <a:rPr lang="en-US" sz="2400" dirty="0"/>
              <a:t>EBP – </a:t>
            </a:r>
            <a:r>
              <a:rPr lang="ru-RU" sz="2400" dirty="0"/>
              <a:t>указатель на начало стека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9B525A-5784-410F-9FBD-59330AEEC731}"/>
              </a:ext>
            </a:extLst>
          </p:cNvPr>
          <p:cNvCxnSpPr>
            <a:endCxn id="15" idx="1"/>
          </p:cNvCxnSpPr>
          <p:nvPr/>
        </p:nvCxnSpPr>
        <p:spPr>
          <a:xfrm>
            <a:off x="6314728" y="5472106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9AC553F-AB18-4863-8196-ED26AFB37628}"/>
              </a:ext>
            </a:extLst>
          </p:cNvPr>
          <p:cNvCxnSpPr/>
          <p:nvPr/>
        </p:nvCxnSpPr>
        <p:spPr>
          <a:xfrm>
            <a:off x="6314728" y="3425289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2983A-9999-4E69-A7F3-76316A141B74}"/>
              </a:ext>
            </a:extLst>
          </p:cNvPr>
          <p:cNvSpPr txBox="1"/>
          <p:nvPr/>
        </p:nvSpPr>
        <p:spPr>
          <a:xfrm>
            <a:off x="6230863" y="5010441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EBP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30E99-E8E7-4F50-B5EF-DD42D0C848F4}"/>
              </a:ext>
            </a:extLst>
          </p:cNvPr>
          <p:cNvSpPr txBox="1"/>
          <p:nvPr/>
        </p:nvSpPr>
        <p:spPr>
          <a:xfrm>
            <a:off x="6230863" y="2854364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ESP</a:t>
            </a:r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22C9BD1-9122-4025-BB9F-CDECE0451BF0}"/>
              </a:ext>
            </a:extLst>
          </p:cNvPr>
          <p:cNvSpPr/>
          <p:nvPr/>
        </p:nvSpPr>
        <p:spPr>
          <a:xfrm>
            <a:off x="7821228" y="3192590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C095-37F5-4ACD-A918-5F9959279520}"/>
              </a:ext>
            </a:extLst>
          </p:cNvPr>
          <p:cNvSpPr/>
          <p:nvPr/>
        </p:nvSpPr>
        <p:spPr>
          <a:xfrm>
            <a:off x="7821228" y="36979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86EDAF-FAF5-4683-81E3-0D649BBFCC38}"/>
              </a:ext>
            </a:extLst>
          </p:cNvPr>
          <p:cNvSpPr/>
          <p:nvPr/>
        </p:nvSpPr>
        <p:spPr>
          <a:xfrm>
            <a:off x="7821228" y="42024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5B7F1A-F6E3-4309-B95B-AFFE8F14B39B}"/>
              </a:ext>
            </a:extLst>
          </p:cNvPr>
          <p:cNvSpPr/>
          <p:nvPr/>
        </p:nvSpPr>
        <p:spPr>
          <a:xfrm>
            <a:off x="7821228" y="4709217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2ABF96-1350-40A4-9731-5DF02B80116E}"/>
              </a:ext>
            </a:extLst>
          </p:cNvPr>
          <p:cNvSpPr/>
          <p:nvPr/>
        </p:nvSpPr>
        <p:spPr>
          <a:xfrm>
            <a:off x="7821229" y="5207513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1A82-C028-42A5-8B14-4A0AA8B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C589-1CCB-4534-AA3E-F8079F1D9130}"/>
              </a:ext>
            </a:extLst>
          </p:cNvPr>
          <p:cNvSpPr txBox="1"/>
          <p:nvPr/>
        </p:nvSpPr>
        <p:spPr>
          <a:xfrm>
            <a:off x="694678" y="2741824"/>
            <a:ext cx="5182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Куча</a:t>
            </a:r>
            <a:r>
              <a:rPr lang="ru-RU" sz="2400" dirty="0"/>
              <a:t> - название структуры данных, с помощью которой реализована динамически распределяемая память приложения. </a:t>
            </a:r>
          </a:p>
        </p:txBody>
      </p:sp>
      <p:pic>
        <p:nvPicPr>
          <p:cNvPr id="5" name="Рисунок 4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BF5272D1-F2F9-4423-A99F-07BD6400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936"/>
            <a:ext cx="5655076" cy="3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E53F-F019-42B4-B7D4-7CB3240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8D31-0255-430F-A0BD-D0D37339BEEB}"/>
              </a:ext>
            </a:extLst>
          </p:cNvPr>
          <p:cNvSpPr txBox="1"/>
          <p:nvPr/>
        </p:nvSpPr>
        <p:spPr>
          <a:xfrm>
            <a:off x="2609374" y="1286635"/>
            <a:ext cx="8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2244-DD03-440A-987E-1B8E660814A8}"/>
              </a:ext>
            </a:extLst>
          </p:cNvPr>
          <p:cNvSpPr txBox="1"/>
          <p:nvPr/>
        </p:nvSpPr>
        <p:spPr>
          <a:xfrm>
            <a:off x="8955737" y="1286635"/>
            <a:ext cx="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Куча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D9E48E-2CAE-4736-B4F7-1621960CF125}"/>
              </a:ext>
            </a:extLst>
          </p:cNvPr>
          <p:cNvCxnSpPr/>
          <p:nvPr/>
        </p:nvCxnSpPr>
        <p:spPr>
          <a:xfrm>
            <a:off x="6314728" y="1174143"/>
            <a:ext cx="0" cy="5389204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4FEBA-66E9-4A32-9EA0-EC09F85156EE}"/>
              </a:ext>
            </a:extLst>
          </p:cNvPr>
          <p:cNvSpPr txBox="1"/>
          <p:nvPr/>
        </p:nvSpPr>
        <p:spPr>
          <a:xfrm>
            <a:off x="269289" y="2119178"/>
            <a:ext cx="5879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по методу (LIFO)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5E4DD-8C5D-42C5-A694-DFC6743AA8D3}"/>
              </a:ext>
            </a:extLst>
          </p:cNvPr>
          <p:cNvSpPr txBox="1"/>
          <p:nvPr/>
        </p:nvSpPr>
        <p:spPr>
          <a:xfrm>
            <a:off x="7095682" y="2129667"/>
            <a:ext cx="482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в случайном порядке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E039E-83D0-4792-91C0-B4A3C2B08C23}"/>
              </a:ext>
            </a:extLst>
          </p:cNvPr>
          <p:cNvSpPr txBox="1"/>
          <p:nvPr/>
        </p:nvSpPr>
        <p:spPr>
          <a:xfrm>
            <a:off x="982726" y="3556957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Нет необходимости освобождения памяти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73E-F0CF-4F13-9EF6-BECD192165E8}"/>
              </a:ext>
            </a:extLst>
          </p:cNvPr>
          <p:cNvSpPr txBox="1"/>
          <p:nvPr/>
        </p:nvSpPr>
        <p:spPr>
          <a:xfrm>
            <a:off x="7164478" y="3622538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Необходимо освобождать память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A115-2D8C-4473-B0E0-41CC20D52D2C}"/>
              </a:ext>
            </a:extLst>
          </p:cNvPr>
          <p:cNvSpPr txBox="1"/>
          <p:nvPr/>
        </p:nvSpPr>
        <p:spPr>
          <a:xfrm>
            <a:off x="968150" y="5006813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ru-RU" sz="2800" b="1" dirty="0"/>
              <a:t>1 МБ </a:t>
            </a:r>
            <a:r>
              <a:rPr lang="ru-RU" sz="2800" dirty="0"/>
              <a:t>(по умолчанию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B59A-7218-4992-BA8B-F73112F8F631}"/>
              </a:ext>
            </a:extLst>
          </p:cNvPr>
          <p:cNvSpPr txBox="1"/>
          <p:nvPr/>
        </p:nvSpPr>
        <p:spPr>
          <a:xfrm>
            <a:off x="7268069" y="5309755"/>
            <a:ext cx="4482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en-US" sz="2800" b="1" dirty="0"/>
              <a:t>4</a:t>
            </a:r>
            <a:r>
              <a:rPr lang="ru-RU" sz="2800" b="1" dirty="0"/>
              <a:t> ГБ и более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9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217144" y="2335464"/>
            <a:ext cx="4753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</a:rPr>
              <a:t>void *malloc(size t size)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217144" y="5793002"/>
            <a:ext cx="419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0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000" dirty="0">
                <a:effectLst/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CD031-82A0-43E5-B1D5-CB0E03B5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5" y="3439999"/>
            <a:ext cx="816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831DB6-DF2C-49F2-AEDC-3C298E88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4" y="4730096"/>
            <a:ext cx="6647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2165D-F46D-40F5-BE8A-4C2D25BD2EA6}"/>
              </a:ext>
            </a:extLst>
          </p:cNvPr>
          <p:cNvSpPr txBox="1"/>
          <p:nvPr/>
        </p:nvSpPr>
        <p:spPr>
          <a:xfrm>
            <a:off x="6999683" y="4672177"/>
            <a:ext cx="51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Выделяет массив в памяти и инициализирует его элементы значением 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729D-A526-42DB-8547-0AA6C890E031}"/>
              </a:ext>
            </a:extLst>
          </p:cNvPr>
          <p:cNvSpPr txBox="1"/>
          <p:nvPr/>
        </p:nvSpPr>
        <p:spPr>
          <a:xfrm>
            <a:off x="8187431" y="2335464"/>
            <a:ext cx="304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блоков памяти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AB7FF-D2F2-4292-8936-9C3E10245374}"/>
              </a:ext>
            </a:extLst>
          </p:cNvPr>
          <p:cNvSpPr txBox="1"/>
          <p:nvPr/>
        </p:nvSpPr>
        <p:spPr>
          <a:xfrm>
            <a:off x="7555345" y="3455388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Повторное выделение блоков памяти.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59C4D-1045-4084-8B98-798BE26E29E1}"/>
              </a:ext>
            </a:extLst>
          </p:cNvPr>
          <p:cNvSpPr txBox="1"/>
          <p:nvPr/>
        </p:nvSpPr>
        <p:spPr>
          <a:xfrm>
            <a:off x="8187431" y="586233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Освобождает блок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090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308A-842F-4C9B-AD8C-78A7313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E1E4-F632-47EB-9CFE-1B05FB066EDC}"/>
              </a:ext>
            </a:extLst>
          </p:cNvPr>
          <p:cNvSpPr txBox="1"/>
          <p:nvPr/>
        </p:nvSpPr>
        <p:spPr>
          <a:xfrm>
            <a:off x="2153527" y="2124554"/>
            <a:ext cx="110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int* </a:t>
            </a:r>
            <a:endParaRPr lang="ru-RU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0145-8F7A-4E87-AFAF-E78C011DFA27}"/>
              </a:ext>
            </a:extLst>
          </p:cNvPr>
          <p:cNvSpPr txBox="1"/>
          <p:nvPr/>
        </p:nvSpPr>
        <p:spPr>
          <a:xfrm>
            <a:off x="6095196" y="2124554"/>
            <a:ext cx="415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храним адрес </a:t>
            </a:r>
            <a:r>
              <a:rPr lang="en-US" sz="4000" dirty="0"/>
              <a:t>‘int’</a:t>
            </a:r>
            <a:endParaRPr lang="ru-RU" sz="40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5A39179-2F9C-43B7-BDB9-8A3777A5D676}"/>
              </a:ext>
            </a:extLst>
          </p:cNvPr>
          <p:cNvSpPr/>
          <p:nvPr/>
        </p:nvSpPr>
        <p:spPr>
          <a:xfrm>
            <a:off x="4096807" y="2312403"/>
            <a:ext cx="1750800" cy="332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57E3-7E3B-4824-B362-E52B7164956A}"/>
              </a:ext>
            </a:extLst>
          </p:cNvPr>
          <p:cNvSpPr txBox="1"/>
          <p:nvPr/>
        </p:nvSpPr>
        <p:spPr>
          <a:xfrm>
            <a:off x="2082119" y="1169910"/>
            <a:ext cx="838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Указатель</a:t>
            </a:r>
            <a:r>
              <a:rPr lang="ru-RU" sz="3200" dirty="0"/>
              <a:t> - это адрес переменной в памяти.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7405-9F4C-4FF7-825B-584B8BAB9227}"/>
              </a:ext>
            </a:extLst>
          </p:cNvPr>
          <p:cNvSpPr txBox="1"/>
          <p:nvPr/>
        </p:nvSpPr>
        <p:spPr>
          <a:xfrm>
            <a:off x="6232124" y="3839182"/>
            <a:ext cx="545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&amp;x</a:t>
            </a:r>
            <a:r>
              <a:rPr lang="ru-RU" sz="3200" dirty="0"/>
              <a:t>		Взятие адреса 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10F70-18C0-4EF3-9801-F49B5034496D}"/>
              </a:ext>
            </a:extLst>
          </p:cNvPr>
          <p:cNvSpPr txBox="1"/>
          <p:nvPr/>
        </p:nvSpPr>
        <p:spPr>
          <a:xfrm>
            <a:off x="6631620" y="5395702"/>
            <a:ext cx="4864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*x</a:t>
            </a:r>
            <a:r>
              <a:rPr lang="ru-RU" sz="3200" dirty="0"/>
              <a:t>		Разыменование</a:t>
            </a:r>
            <a:r>
              <a:rPr lang="en-US" sz="32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C76C-6E76-47CA-8906-C04CA82EFFF2}"/>
              </a:ext>
            </a:extLst>
          </p:cNvPr>
          <p:cNvSpPr txBox="1"/>
          <p:nvPr/>
        </p:nvSpPr>
        <p:spPr>
          <a:xfrm>
            <a:off x="1569993" y="4518541"/>
            <a:ext cx="2020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Операции </a:t>
            </a:r>
            <a:endParaRPr lang="ru-RU" sz="32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3153B7B-0FA4-4270-9EA0-3E3D7872A7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90780" y="4145872"/>
            <a:ext cx="2641344" cy="66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3A44A4-484D-4B27-A60B-77182F01E16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0780" y="4810929"/>
            <a:ext cx="2641344" cy="84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4763632" y="2370025"/>
            <a:ext cx="375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malloc(size t size)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3996431" y="4326693"/>
            <a:ext cx="41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4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400" dirty="0">
                <a:effectLst/>
                <a:latin typeface="Courier New" panose="02070309020205020404" pitchFamily="49" charset="0"/>
              </a:rPr>
              <a:t>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69B1-2B05-4D65-A627-2C89276F8618}"/>
              </a:ext>
            </a:extLst>
          </p:cNvPr>
          <p:cNvSpPr txBox="1"/>
          <p:nvPr/>
        </p:nvSpPr>
        <p:spPr>
          <a:xfrm>
            <a:off x="8376845" y="2370025"/>
            <a:ext cx="445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 выделенной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85C19-EEEB-4096-9CE9-8E750B11FAB0}"/>
              </a:ext>
            </a:extLst>
          </p:cNvPr>
          <p:cNvSpPr txBox="1"/>
          <p:nvPr/>
        </p:nvSpPr>
        <p:spPr>
          <a:xfrm>
            <a:off x="76926" y="2405848"/>
            <a:ext cx="217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Тип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r>
              <a:rPr lang="ru-RU" sz="2400" dirty="0"/>
              <a:t> 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A4610F6-A200-45F8-8874-42FEE23685E2}"/>
              </a:ext>
            </a:extLst>
          </p:cNvPr>
          <p:cNvCxnSpPr>
            <a:cxnSpLocks/>
            <a:stCxn id="8" idx="0"/>
            <a:endCxn id="24" idx="0"/>
          </p:cNvCxnSpPr>
          <p:nvPr/>
        </p:nvCxnSpPr>
        <p:spPr>
          <a:xfrm rot="5400000" flipH="1" flipV="1">
            <a:off x="2731608" y="798669"/>
            <a:ext cx="38113" cy="3176246"/>
          </a:xfrm>
          <a:prstGeom prst="curvedConnector3">
            <a:avLst>
              <a:gd name="adj1" fmla="val 69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3DDD0-F8F8-4DBF-87D1-041E0A495770}"/>
              </a:ext>
            </a:extLst>
          </p:cNvPr>
          <p:cNvSpPr txBox="1"/>
          <p:nvPr/>
        </p:nvSpPr>
        <p:spPr>
          <a:xfrm>
            <a:off x="3643936" y="2367735"/>
            <a:ext cx="1389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endParaRPr lang="ru-RU" sz="2400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65DB369-B47D-4BDF-9B0E-FB1B8AF900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623946" y="387339"/>
            <a:ext cx="12700" cy="396537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2F263-BA96-45C0-BC0F-C4AFDFF7ED7A}"/>
              </a:ext>
            </a:extLst>
          </p:cNvPr>
          <p:cNvSpPr txBox="1"/>
          <p:nvPr/>
        </p:nvSpPr>
        <p:spPr>
          <a:xfrm>
            <a:off x="8694967" y="4378312"/>
            <a:ext cx="32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Размера памяти </a:t>
            </a:r>
            <a:r>
              <a:rPr lang="ru-RU" sz="2400" b="1" u="sng" dirty="0"/>
              <a:t>Нет</a:t>
            </a: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2867043-E67A-4E7D-8CCB-B62C627F8A68}"/>
              </a:ext>
            </a:extLst>
          </p:cNvPr>
          <p:cNvCxnSpPr>
            <a:cxnSpLocks/>
            <a:stCxn id="32" idx="0"/>
            <a:endCxn id="6" idx="0"/>
          </p:cNvCxnSpPr>
          <p:nvPr/>
        </p:nvCxnSpPr>
        <p:spPr>
          <a:xfrm rot="16200000" flipV="1">
            <a:off x="8189714" y="2232980"/>
            <a:ext cx="51619" cy="4239045"/>
          </a:xfrm>
          <a:prstGeom prst="curvedConnector3">
            <a:avLst>
              <a:gd name="adj1" fmla="val 542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8B50-12C9-4CEE-B652-2D891D0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EC0C-5065-48A9-A845-DBDAE0DFC609}"/>
              </a:ext>
            </a:extLst>
          </p:cNvPr>
          <p:cNvSpPr txBox="1"/>
          <p:nvPr/>
        </p:nvSpPr>
        <p:spPr>
          <a:xfrm>
            <a:off x="224920" y="1561821"/>
            <a:ext cx="10206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3;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 = %p\n"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&amp;arr);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"&amp;arr[%d] = %p\n"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,i, &amp;arr[i]);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"%lf\n"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arr[i]);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97FC4-EE31-44A2-A78E-2401C467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6" y="4332793"/>
            <a:ext cx="5235394" cy="234716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33EC75-0E04-40DE-8C99-C478D86669C0}"/>
              </a:ext>
            </a:extLst>
          </p:cNvPr>
          <p:cNvCxnSpPr/>
          <p:nvPr/>
        </p:nvCxnSpPr>
        <p:spPr>
          <a:xfrm>
            <a:off x="9223899" y="4651899"/>
            <a:ext cx="2663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1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788359C-2492-467F-89F2-25A82B9F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0"/>
          <a:stretch/>
        </p:blipFill>
        <p:spPr>
          <a:xfrm>
            <a:off x="3613581" y="1785714"/>
            <a:ext cx="5235394" cy="13468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2763561" y="1205330"/>
            <a:ext cx="87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8938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5355840" y="1385490"/>
            <a:ext cx="167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ADAEDD-233D-4DA0-BD03-C06141A3F92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569566" y="1754822"/>
            <a:ext cx="2623912" cy="3180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D4764-FA4C-4BAD-99D6-21D6651F8927}"/>
              </a:ext>
            </a:extLst>
          </p:cNvPr>
          <p:cNvSpPr txBox="1"/>
          <p:nvPr/>
        </p:nvSpPr>
        <p:spPr>
          <a:xfrm>
            <a:off x="5500748" y="270061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Уничтожение </a:t>
            </a:r>
            <a:r>
              <a:rPr lang="ru-RU" b="1" dirty="0"/>
              <a:t>одной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423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3F8B-E800-4E53-A74F-127AA0F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CAD44-7B0F-4104-B8BD-7E1F23DE10BE}"/>
              </a:ext>
            </a:extLst>
          </p:cNvPr>
          <p:cNvSpPr txBox="1"/>
          <p:nvPr/>
        </p:nvSpPr>
        <p:spPr>
          <a:xfrm>
            <a:off x="410592" y="1057494"/>
            <a:ext cx="80853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0C12-2507-4FB4-8553-379F8B3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можно!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916EC-FC90-45AD-AEFF-E3B6B42EB5F3}"/>
              </a:ext>
            </a:extLst>
          </p:cNvPr>
          <p:cNvSpPr txBox="1"/>
          <p:nvPr/>
        </p:nvSpPr>
        <p:spPr>
          <a:xfrm>
            <a:off x="304059" y="1250635"/>
            <a:ext cx="982536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300" dirty="0">
                <a:solidFill>
                  <a:srgbClr val="008000"/>
                </a:solidFill>
                <a:latin typeface="Cascadia Mono" panose="020B0609020000020004" pitchFamily="49" charset="0"/>
              </a:rPr>
              <a:t>//размер массива указываем уже после запуска программы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011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64225-5F7F-4772-BC20-53134DD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75B918A-3515-48C4-851B-4CAAD7152808}"/>
              </a:ext>
            </a:extLst>
          </p:cNvPr>
          <p:cNvGrpSpPr/>
          <p:nvPr/>
        </p:nvGrpSpPr>
        <p:grpSpPr>
          <a:xfrm>
            <a:off x="4730892" y="1431390"/>
            <a:ext cx="2530139" cy="2530136"/>
            <a:chOff x="1286360" y="2059618"/>
            <a:chExt cx="2530139" cy="25301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7695644-D37D-4C19-A2FD-745EA83931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3F1AF8C-54C6-4AF6-B7C3-154A23AC1E0B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8BE7B9D-C5A2-4128-BB23-5A02A198FE70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6B5F310-A731-484B-9361-0A58DE2C51B7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2A30B5D-B021-47A1-8B8A-7BCE6C2AC035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9F0DFE-0C18-4487-959F-3327622B82E9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5BF56-6DE3-4AFE-934C-964BF4D6C8DA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220BB-F77B-4469-BA48-4FC9051F740E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546140E-063A-43F2-834A-D334A3E8A97C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A6405AE-38CA-46BD-988B-C2BE8B93A5B7}"/>
              </a:ext>
            </a:extLst>
          </p:cNvPr>
          <p:cNvGrpSpPr/>
          <p:nvPr/>
        </p:nvGrpSpPr>
        <p:grpSpPr>
          <a:xfrm>
            <a:off x="428900" y="5121911"/>
            <a:ext cx="11771656" cy="727420"/>
            <a:chOff x="431640" y="5484987"/>
            <a:chExt cx="11771656" cy="727420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AFEC729-27CE-466C-97C0-18A03D906468}"/>
                </a:ext>
              </a:extLst>
            </p:cNvPr>
            <p:cNvGrpSpPr/>
            <p:nvPr/>
          </p:nvGrpSpPr>
          <p:grpSpPr>
            <a:xfrm>
              <a:off x="431640" y="5486254"/>
              <a:ext cx="11771656" cy="726153"/>
              <a:chOff x="1420845" y="5430685"/>
              <a:chExt cx="10350811" cy="726153"/>
            </a:xfrm>
          </p:grpSpPr>
          <p:sp>
            <p:nvSpPr>
              <p:cNvPr id="15" name="Блок-схема: перфолента 14">
                <a:extLst>
                  <a:ext uri="{FF2B5EF4-FFF2-40B4-BE49-F238E27FC236}">
                    <a16:creationId xmlns:a16="http://schemas.microsoft.com/office/drawing/2014/main" id="{6D040ED5-2F06-411D-9861-61424747B25D}"/>
                  </a:ext>
                </a:extLst>
              </p:cNvPr>
              <p:cNvSpPr/>
              <p:nvPr/>
            </p:nvSpPr>
            <p:spPr>
              <a:xfrm rot="16200000">
                <a:off x="2045411" y="4806119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Блок-схема: перфолента 15">
                <a:extLst>
                  <a:ext uri="{FF2B5EF4-FFF2-40B4-BE49-F238E27FC236}">
                    <a16:creationId xmlns:a16="http://schemas.microsoft.com/office/drawing/2014/main" id="{246040F9-D227-499A-84E9-790B91B254A4}"/>
                  </a:ext>
                </a:extLst>
              </p:cNvPr>
              <p:cNvSpPr/>
              <p:nvPr/>
            </p:nvSpPr>
            <p:spPr>
              <a:xfrm rot="16200000">
                <a:off x="10423376" y="4808558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5CDD3DA-551F-4190-B862-399242D271F1}"/>
                  </a:ext>
                </a:extLst>
              </p:cNvPr>
              <p:cNvSpPr/>
              <p:nvPr/>
            </p:nvSpPr>
            <p:spPr>
              <a:xfrm rot="16200000">
                <a:off x="198995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EB8340-5ECA-4AB2-B67C-37F8399B13BC}"/>
                  </a:ext>
                </a:extLst>
              </p:cNvPr>
              <p:cNvSpPr/>
              <p:nvPr/>
            </p:nvSpPr>
            <p:spPr>
              <a:xfrm rot="16200000">
                <a:off x="315012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44615CE-4956-4C5C-8159-9059CAD855D8}"/>
                  </a:ext>
                </a:extLst>
              </p:cNvPr>
              <p:cNvSpPr/>
              <p:nvPr/>
            </p:nvSpPr>
            <p:spPr>
              <a:xfrm rot="16200000">
                <a:off x="2570035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0A1205EA-354D-48F9-A946-3A1484052BB8}"/>
                  </a:ext>
                </a:extLst>
              </p:cNvPr>
              <p:cNvGrpSpPr/>
              <p:nvPr/>
            </p:nvGrpSpPr>
            <p:grpSpPr>
              <a:xfrm rot="16200000">
                <a:off x="5756149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D9BA279-9B19-47FA-BAE8-3C61770C538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8A1BAFD7-A57C-4CA1-A3BC-29BA0289FF58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E92BC7F-4D01-4525-B218-967685FC10F2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CA53BEC-F00D-422F-985F-B43574604D85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D03F4F8E-8783-4DF6-BC46-15359654E3D3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7DF35427-DEF7-4B99-A922-7B2D9976B915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1922C4B7-CD5F-445C-8D15-6F2806449064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101ADB4-CAD1-4E5F-B38D-804EE48E0E45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B72EC3D-604B-4F01-9FF9-A1644DDD2649}"/>
                  </a:ext>
                </a:extLst>
              </p:cNvPr>
              <p:cNvGrpSpPr/>
              <p:nvPr/>
            </p:nvGrpSpPr>
            <p:grpSpPr>
              <a:xfrm rot="16200000">
                <a:off x="8639862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20F0A751-CE3A-468C-AC63-D97BA9F559A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7A9A9717-CEDA-42FB-8CE0-392D6133E4D7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885BF0E3-13FB-4117-8087-0986DA7D3888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53E6FB0-844F-4316-BBF2-307AB6CCC322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B854A5EE-6DCF-4A52-B03C-1C33E70147D4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E536DC64-FA51-4AA0-B344-CBA2A60C00AB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4F8ED4CA-6D48-42BF-8513-61609A062706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EBEF7A2-699C-4BC1-A95B-B214471971E4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1BE05A4-69A5-4EDB-B43E-6A2F18996E97}"/>
                </a:ext>
              </a:extLst>
            </p:cNvPr>
            <p:cNvGrpSpPr/>
            <p:nvPr/>
          </p:nvGrpSpPr>
          <p:grpSpPr>
            <a:xfrm rot="5400000">
              <a:off x="6701300" y="4524253"/>
              <a:ext cx="722969" cy="2646131"/>
              <a:chOff x="7820935" y="1680748"/>
              <a:chExt cx="506495" cy="2022968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3309620-ADDC-42F4-B5D0-64473EB65B9A}"/>
                  </a:ext>
                </a:extLst>
              </p:cNvPr>
              <p:cNvSpPr/>
              <p:nvPr/>
            </p:nvSpPr>
            <p:spPr>
              <a:xfrm rot="16200000">
                <a:off x="7820935" y="168074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46F39B7-95DD-473C-953A-9118F8A77772}"/>
                  </a:ext>
                </a:extLst>
              </p:cNvPr>
              <p:cNvSpPr/>
              <p:nvPr/>
            </p:nvSpPr>
            <p:spPr>
              <a:xfrm rot="16200000">
                <a:off x="7822042" y="218801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F7E9A214-8F35-4571-AFBF-3D09A657E918}"/>
                  </a:ext>
                </a:extLst>
              </p:cNvPr>
              <p:cNvSpPr/>
              <p:nvPr/>
            </p:nvSpPr>
            <p:spPr>
              <a:xfrm rot="16200000">
                <a:off x="7821228" y="269041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B9E15C72-D661-4E73-8AFD-D4E4068609BE}"/>
                  </a:ext>
                </a:extLst>
              </p:cNvPr>
              <p:cNvSpPr/>
              <p:nvPr/>
            </p:nvSpPr>
            <p:spPr>
              <a:xfrm rot="16200000">
                <a:off x="7821228" y="319832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C44C4AA-549F-41DE-A987-681DAD73D500}"/>
                </a:ext>
              </a:extLst>
            </p:cNvPr>
            <p:cNvGrpSpPr/>
            <p:nvPr/>
          </p:nvGrpSpPr>
          <p:grpSpPr>
            <a:xfrm rot="5400000">
              <a:off x="4079568" y="4543046"/>
              <a:ext cx="722662" cy="2606543"/>
              <a:chOff x="7820338" y="1695056"/>
              <a:chExt cx="505466" cy="2022533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3D3A230-9BDB-4C18-9EAD-0E7176D88B8E}"/>
                  </a:ext>
                </a:extLst>
              </p:cNvPr>
              <p:cNvSpPr/>
              <p:nvPr/>
            </p:nvSpPr>
            <p:spPr>
              <a:xfrm rot="16200000">
                <a:off x="7820338" y="169505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CBB8D8A-AB85-4EA6-8B57-3954CAE073B0}"/>
                  </a:ext>
                </a:extLst>
              </p:cNvPr>
              <p:cNvSpPr/>
              <p:nvPr/>
            </p:nvSpPr>
            <p:spPr>
              <a:xfrm rot="16200000">
                <a:off x="7820338" y="220095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A1884A7-7C4D-4069-98E1-A0D4F3C45E9E}"/>
                  </a:ext>
                </a:extLst>
              </p:cNvPr>
              <p:cNvSpPr/>
              <p:nvPr/>
            </p:nvSpPr>
            <p:spPr>
              <a:xfrm rot="16200000">
                <a:off x="7820338" y="2708000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4B30DA86-09BA-41C7-A713-0C3CF8659C7F}"/>
                  </a:ext>
                </a:extLst>
              </p:cNvPr>
              <p:cNvSpPr/>
              <p:nvPr/>
            </p:nvSpPr>
            <p:spPr>
              <a:xfrm rot="16200000">
                <a:off x="7820416" y="3212201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8811A7B-581F-4211-AEF4-C2BD33691ABD}"/>
                </a:ext>
              </a:extLst>
            </p:cNvPr>
            <p:cNvSpPr/>
            <p:nvPr/>
          </p:nvSpPr>
          <p:spPr>
            <a:xfrm>
              <a:off x="8388470" y="5486147"/>
              <a:ext cx="661069" cy="721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A[2][2]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27B004E4-984E-410E-BCDF-33FB6891AF31}"/>
              </a:ext>
            </a:extLst>
          </p:cNvPr>
          <p:cNvSpPr/>
          <p:nvPr/>
        </p:nvSpPr>
        <p:spPr>
          <a:xfrm>
            <a:off x="5769582" y="4136151"/>
            <a:ext cx="452761" cy="90552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8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304059" y="1250635"/>
            <a:ext cx="9825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282867" y="5406501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с двумерным массивом как с одномерным</a:t>
            </a:r>
          </a:p>
        </p:txBody>
      </p:sp>
    </p:spTree>
    <p:extLst>
      <p:ext uri="{BB962C8B-B14F-4D97-AF65-F5344CB8AC3E}">
        <p14:creationId xmlns:p14="http://schemas.microsoft.com/office/powerpoint/2010/main" val="19725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5FCF-C651-4F69-BFA9-70C9598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E86A-48C0-4F35-93DA-9960FF437165}"/>
              </a:ext>
            </a:extLst>
          </p:cNvPr>
          <p:cNvSpPr txBox="1"/>
          <p:nvPr/>
        </p:nvSpPr>
        <p:spPr>
          <a:xfrm>
            <a:off x="770861" y="2049275"/>
            <a:ext cx="5612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y = &amp;x;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*y = *y + 1;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1D6D8-4BDB-4E00-9B99-18EC8F1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38" y="3572135"/>
            <a:ext cx="1173062" cy="73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7CE6C-BBB4-4583-8B88-A1A2FDE9BF2E}"/>
              </a:ext>
            </a:extLst>
          </p:cNvPr>
          <p:cNvSpPr txBox="1"/>
          <p:nvPr/>
        </p:nvSpPr>
        <p:spPr>
          <a:xfrm>
            <a:off x="8581575" y="289412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5239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8C77378-EB36-4AB8-9067-A9F97C2B71FF}"/>
              </a:ext>
            </a:extLst>
          </p:cNvPr>
          <p:cNvCxnSpPr>
            <a:endCxn id="70" idx="0"/>
          </p:cNvCxnSpPr>
          <p:nvPr/>
        </p:nvCxnSpPr>
        <p:spPr>
          <a:xfrm flipH="1">
            <a:off x="808959" y="3222594"/>
            <a:ext cx="475716" cy="2274946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3AF5C818-5AE2-47CE-9A27-6B3061B24B3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052618" y="3029103"/>
            <a:ext cx="3020496" cy="2477439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6A6F1AF-7D00-447E-B5C4-200DB5F876E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67456" y="2697535"/>
            <a:ext cx="8568418" cy="2809007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2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743FE766-9921-4FE1-90D3-99F5313930AF}"/>
              </a:ext>
            </a:extLst>
          </p:cNvPr>
          <p:cNvGrpSpPr/>
          <p:nvPr/>
        </p:nvGrpSpPr>
        <p:grpSpPr>
          <a:xfrm>
            <a:off x="1415722" y="839089"/>
            <a:ext cx="10597503" cy="1846660"/>
            <a:chOff x="1413769" y="1052148"/>
            <a:chExt cx="10597503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AD506-CA52-41D3-9D5E-83D627FAA5E1}"/>
                </a:ext>
              </a:extLst>
            </p:cNvPr>
            <p:cNvSpPr txBox="1"/>
            <p:nvPr/>
          </p:nvSpPr>
          <p:spPr>
            <a:xfrm>
              <a:off x="1413769" y="1421480"/>
              <a:ext cx="1023054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arr_X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*));</a:t>
              </a:r>
            </a:p>
            <a:p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arr_X; ++i)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arr_Y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));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ACB0B-7E61-4A34-A43A-A9A1A1E2E932}"/>
                </a:ext>
              </a:extLst>
            </p:cNvPr>
            <p:cNvSpPr txBox="1"/>
            <p:nvPr/>
          </p:nvSpPr>
          <p:spPr>
            <a:xfrm>
              <a:off x="10278233" y="1052148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строк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AC4BE0-012C-4433-B18A-E481A2831BB6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155402" y="1236814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D3FA3-30C3-4D09-83B9-1B1757E30494}"/>
                </a:ext>
              </a:extLst>
            </p:cNvPr>
            <p:cNvSpPr txBox="1"/>
            <p:nvPr/>
          </p:nvSpPr>
          <p:spPr>
            <a:xfrm>
              <a:off x="10258997" y="1807667"/>
              <a:ext cx="175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столбцов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F237706-DE96-4237-A92D-3051D263DC3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136166" y="1992333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F6B26E32-9F9B-4FB7-8CA5-8FC3FC708348}"/>
              </a:ext>
            </a:extLst>
          </p:cNvPr>
          <p:cNvGrpSpPr/>
          <p:nvPr/>
        </p:nvGrpSpPr>
        <p:grpSpPr>
          <a:xfrm>
            <a:off x="9011928" y="2625234"/>
            <a:ext cx="2530139" cy="2530136"/>
            <a:chOff x="1286360" y="2059618"/>
            <a:chExt cx="2530139" cy="2530136"/>
          </a:xfrm>
          <a:solidFill>
            <a:schemeClr val="bg1"/>
          </a:solidFill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ED0B796-89E9-4248-BC10-F14BA058E5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0CA5EAB-5D72-44B3-8D7C-D625003F47AE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AE0C56A-78ED-48CE-B8CF-085D2C822B15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480BBDC-56EC-4954-9A2E-C8BD67CD6AC8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DD0C3AC7-5844-407C-B1DE-DE9C98BE14B7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59A0A2B-8C54-41C5-B991-18B418ED0640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BFA7C9D9-0FC9-4195-9D74-7096C2F978DD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50EBC57-C1B1-44C8-B407-E908FE35A9C3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02448E10-8034-475E-B842-BDDE7FF3A8F3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1976" y="1379231"/>
            <a:ext cx="623746" cy="274332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F2E15B7-E91F-43F7-92C9-41D3928EE837}"/>
              </a:ext>
            </a:extLst>
          </p:cNvPr>
          <p:cNvCxnSpPr>
            <a:cxnSpLocks/>
          </p:cNvCxnSpPr>
          <p:nvPr/>
        </p:nvCxnSpPr>
        <p:spPr>
          <a:xfrm flipH="1">
            <a:off x="2144311" y="2459566"/>
            <a:ext cx="897839" cy="261119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50473" y="3663063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78492" y="498515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  <a:stCxn id="76" idx="0"/>
            <a:endCxn id="89" idx="0"/>
          </p:cNvCxnSpPr>
          <p:nvPr/>
        </p:nvCxnSpPr>
        <p:spPr>
          <a:xfrm rot="16200000" flipH="1">
            <a:off x="3752394" y="386371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</p:cNvCxnSpPr>
          <p:nvPr/>
        </p:nvCxnSpPr>
        <p:spPr>
          <a:xfrm flipH="1">
            <a:off x="2579900" y="1688806"/>
            <a:ext cx="3370011" cy="3399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1227913" y="3606701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1182471" y="4848725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956" y="386345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E53CE8-2B39-477D-9A0A-8EE6C11F4832}"/>
              </a:ext>
            </a:extLst>
          </p:cNvPr>
          <p:cNvSpPr txBox="1"/>
          <p:nvPr/>
        </p:nvSpPr>
        <p:spPr>
          <a:xfrm>
            <a:off x="2192498" y="1227141"/>
            <a:ext cx="907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45D1960-C6F4-4352-8A5A-2D15F4DE25F2}"/>
              </a:ext>
            </a:extLst>
          </p:cNvPr>
          <p:cNvCxnSpPr>
            <a:cxnSpLocks/>
          </p:cNvCxnSpPr>
          <p:nvPr/>
        </p:nvCxnSpPr>
        <p:spPr>
          <a:xfrm flipH="1">
            <a:off x="860860" y="2014214"/>
            <a:ext cx="4114557" cy="3074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11E9AE53-480B-48AE-A5CD-726450522E27}"/>
              </a:ext>
            </a:extLst>
          </p:cNvPr>
          <p:cNvCxnSpPr>
            <a:cxnSpLocks/>
          </p:cNvCxnSpPr>
          <p:nvPr/>
        </p:nvCxnSpPr>
        <p:spPr>
          <a:xfrm flipH="1">
            <a:off x="3695828" y="1719147"/>
            <a:ext cx="2237431" cy="34164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8F6F7CB-9CD5-4470-9168-CD46A3D76BD8}"/>
              </a:ext>
            </a:extLst>
          </p:cNvPr>
          <p:cNvCxnSpPr>
            <a:cxnSpLocks/>
          </p:cNvCxnSpPr>
          <p:nvPr/>
        </p:nvCxnSpPr>
        <p:spPr>
          <a:xfrm>
            <a:off x="5960824" y="1719147"/>
            <a:ext cx="158821" cy="34813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DF6C51-E067-4750-9EAD-F980A04FB397}"/>
              </a:ext>
            </a:extLst>
          </p:cNvPr>
          <p:cNvSpPr txBox="1"/>
          <p:nvPr/>
        </p:nvSpPr>
        <p:spPr>
          <a:xfrm>
            <a:off x="6481539" y="279380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удалить </a:t>
            </a:r>
            <a:r>
              <a:rPr lang="ru-RU" b="1" dirty="0"/>
              <a:t>все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194458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135383" y="1185169"/>
            <a:ext cx="105355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++i)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 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цикл по строкам</a:t>
            </a:r>
            <a:endParaRPr lang="nn-NO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  <a:r>
              <a:rPr lang="ru-RU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освобождение памяти под строку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549938" y="4870622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как с обычным двумерным 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59398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63BA-1745-4C06-AE0F-816CA0F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5</a:t>
            </a:r>
            <a:r>
              <a:rPr lang="en-US" dirty="0"/>
              <a:t>-6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730-BDC8-4196-B6E1-57C181021A81}"/>
              </a:ext>
            </a:extLst>
          </p:cNvPr>
          <p:cNvSpPr txBox="1"/>
          <p:nvPr/>
        </p:nvSpPr>
        <p:spPr>
          <a:xfrm>
            <a:off x="542542" y="2056427"/>
            <a:ext cx="11249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Написать программу, позволяющую складывать, вычитать и умножать матрицы</a:t>
            </a:r>
            <a:r>
              <a:rPr lang="en-US" sz="2800" dirty="0"/>
              <a:t>, </a:t>
            </a:r>
            <a:r>
              <a:rPr lang="ru-RU" sz="2800" dirty="0"/>
              <a:t>вычислять определитель матрицы.</a:t>
            </a:r>
          </a:p>
          <a:p>
            <a:endParaRPr lang="ru-RU" sz="2800" dirty="0"/>
          </a:p>
          <a:p>
            <a:r>
              <a:rPr lang="ru-RU" sz="2800" dirty="0"/>
              <a:t>Сделать матрицы динамическими. Обеспечить корректное выделение и освобождение памяти. Размер матриц возможен произвольный. </a:t>
            </a:r>
          </a:p>
        </p:txBody>
      </p:sp>
    </p:spTree>
    <p:extLst>
      <p:ext uri="{BB962C8B-B14F-4D97-AF65-F5344CB8AC3E}">
        <p14:creationId xmlns:p14="http://schemas.microsoft.com/office/powerpoint/2010/main" val="1501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20EF-CB85-4B0E-9B2D-22985EA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42E4-8958-4E43-A889-3498DB1F6B36}"/>
              </a:ext>
            </a:extLst>
          </p:cNvPr>
          <p:cNvSpPr txBox="1"/>
          <p:nvPr/>
        </p:nvSpPr>
        <p:spPr>
          <a:xfrm>
            <a:off x="1199456" y="121166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swap(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 = 10, b = 15;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swap(&amp;a, &amp;b);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9395-6F40-44AE-ACA6-77A163F8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8943" b="-1"/>
          <a:stretch/>
        </p:blipFill>
        <p:spPr>
          <a:xfrm>
            <a:off x="7483875" y="3320248"/>
            <a:ext cx="2591038" cy="76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BCB09-F892-4F9F-8379-0C4BA8C18D1A}"/>
              </a:ext>
            </a:extLst>
          </p:cNvPr>
          <p:cNvSpPr txBox="1"/>
          <p:nvPr/>
        </p:nvSpPr>
        <p:spPr>
          <a:xfrm>
            <a:off x="8067500" y="271656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99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8C0D-A29C-4132-A950-6BC1A5B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Предисловие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D8AB-CDEA-4E07-8C28-E519934A5A31}"/>
              </a:ext>
            </a:extLst>
          </p:cNvPr>
          <p:cNvSpPr txBox="1"/>
          <p:nvPr/>
        </p:nvSpPr>
        <p:spPr>
          <a:xfrm>
            <a:off x="463858" y="986472"/>
            <a:ext cx="71886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srand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(time(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array[N];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B1B8-9FAC-4EB0-B2C9-141854E4F1E0}"/>
              </a:ext>
            </a:extLst>
          </p:cNvPr>
          <p:cNvSpPr txBox="1"/>
          <p:nvPr/>
        </p:nvSpPr>
        <p:spPr>
          <a:xfrm>
            <a:off x="8727414" y="1990329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Существует ли ограничение на значение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8" y="1429304"/>
            <a:ext cx="6817080" cy="4543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E9DB9-3CCC-42E9-956D-9058B72AB667}"/>
              </a:ext>
            </a:extLst>
          </p:cNvPr>
          <p:cNvSpPr txBox="1"/>
          <p:nvPr/>
        </p:nvSpPr>
        <p:spPr>
          <a:xfrm>
            <a:off x="523783" y="2521059"/>
            <a:ext cx="3604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Процесс</a:t>
            </a:r>
            <a:r>
              <a:rPr lang="ru-RU" sz="2800" dirty="0"/>
              <a:t> – программа во время исполнения и выделенные ей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866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1571347"/>
            <a:ext cx="2823099" cy="18813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нешний, припаркован, в линейку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02476252-E85D-4888-BAC4-3F621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1571347"/>
            <a:ext cx="6947827" cy="46341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FDC3E0-1E1F-4981-8A4E-5218579FC410}"/>
              </a:ext>
            </a:extLst>
          </p:cNvPr>
          <p:cNvCxnSpPr>
            <a:cxnSpLocks/>
          </p:cNvCxnSpPr>
          <p:nvPr/>
        </p:nvCxnSpPr>
        <p:spPr>
          <a:xfrm flipV="1">
            <a:off x="5291091" y="2778711"/>
            <a:ext cx="4039340" cy="18021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3A2B-D215-4A5D-898F-6E27ACA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258AC-5DF2-46EC-88B0-F4DC189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9741"/>
            <a:ext cx="11126680" cy="4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2757</Words>
  <Application>Microsoft Office PowerPoint</Application>
  <PresentationFormat>Широкоэкранный</PresentationFormat>
  <Paragraphs>566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В предыдущей лекции…</vt:lpstr>
      <vt:lpstr>В предыдущей лекции…</vt:lpstr>
      <vt:lpstr>В предыдущей лекции…</vt:lpstr>
      <vt:lpstr>Предисловие</vt:lpstr>
      <vt:lpstr>Устройство памяти процесса</vt:lpstr>
      <vt:lpstr>Устройство памяти процесса</vt:lpstr>
      <vt:lpstr>Монитор ресурсов</vt:lpstr>
      <vt:lpstr>Устройство памяти процесса</vt:lpstr>
      <vt:lpstr>Устройство памяти процесса</vt:lpstr>
      <vt:lpstr>Устройство памяти процесса</vt:lpstr>
      <vt:lpstr>Презентация PowerPoint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Куча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Пример</vt:lpstr>
      <vt:lpstr>Теперь можно!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Выделение памяти под двумерный массив</vt:lpstr>
      <vt:lpstr>Выделение памяти под двумерный массив</vt:lpstr>
      <vt:lpstr>Работа с двумерными массивами</vt:lpstr>
      <vt:lpstr>Домашнее задание 5-6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Сергей Балабаев</cp:lastModifiedBy>
  <cp:revision>173</cp:revision>
  <dcterms:created xsi:type="dcterms:W3CDTF">2022-02-27T21:28:02Z</dcterms:created>
  <dcterms:modified xsi:type="dcterms:W3CDTF">2023-03-21T20:59:43Z</dcterms:modified>
</cp:coreProperties>
</file>