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924" r:id="rId3"/>
    <p:sldId id="1000" r:id="rId4"/>
    <p:sldId id="957" r:id="rId5"/>
    <p:sldId id="932" r:id="rId6"/>
    <p:sldId id="968" r:id="rId7"/>
    <p:sldId id="969" r:id="rId8"/>
    <p:sldId id="970" r:id="rId9"/>
    <p:sldId id="933" r:id="rId10"/>
    <p:sldId id="1001" r:id="rId11"/>
    <p:sldId id="1002" r:id="rId12"/>
    <p:sldId id="1003" r:id="rId13"/>
    <p:sldId id="1004" r:id="rId14"/>
    <p:sldId id="1005" r:id="rId15"/>
    <p:sldId id="1006" r:id="rId16"/>
    <p:sldId id="1007" r:id="rId17"/>
    <p:sldId id="9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69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3833A-8DFE-4062-ABC0-13FC3D771755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2ED3-D563-4228-8399-635300855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3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91D6-29A2-984D-8830-51BBF8630C8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77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Абстракция</a:t>
            </a:r>
            <a:r>
              <a:rPr lang="ru-RU" dirty="0"/>
              <a:t> — это когда мы сосредотачиваемся только на существенных для задачи деталях и игнорируем всё остальное.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2ED3-D563-4228-8399-635300855CD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30FD-2546-4933-A96B-6431362A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83BE0-55B6-4FC2-B4DC-960F86B04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9B34-0DE2-43DA-9C53-EB70817E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C33C-BFB9-4343-8F38-FA0111E9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4D00-B8F0-4EE0-9E80-F7C9B33C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1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293-C1AB-4C67-BA32-148063A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B5592-9264-418A-A0C9-20A1A9CF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13FC-610B-408A-9B93-638B3A65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94E9-70BD-4B39-B4B4-41BF47FB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29FF-6E52-4416-81D6-696713DA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B5A31-9701-4A22-99D7-E2FE2A52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D1504-7C6B-45FA-A67F-CB872F8F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FA34-6977-4F56-8235-A718CD66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EEBE-A1F7-4B91-8BC1-87423D17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D0EF-01FE-45D3-8CAD-F29B96D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3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0F8933-3E47-4F3B-A4F6-529E03BF2A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8" y="116633"/>
            <a:ext cx="904003" cy="93628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8B618D-70E0-4D78-9409-CBD49B6CBC8A}"/>
              </a:ext>
            </a:extLst>
          </p:cNvPr>
          <p:cNvSpPr/>
          <p:nvPr userDrawn="1"/>
        </p:nvSpPr>
        <p:spPr>
          <a:xfrm>
            <a:off x="1199457" y="224184"/>
            <a:ext cx="10406391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C2064772-D220-4887-A62E-D8915A5124BD}"/>
              </a:ext>
            </a:extLst>
          </p:cNvPr>
          <p:cNvSpPr txBox="1">
            <a:spLocks/>
          </p:cNvSpPr>
          <p:nvPr userDrawn="1"/>
        </p:nvSpPr>
        <p:spPr>
          <a:xfrm>
            <a:off x="1199456" y="224182"/>
            <a:ext cx="10406389" cy="6463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59E5DD66-7F79-4F74-9A2A-E1A77054B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540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6159-C320-44B0-9E91-769860853DC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08497DC-8BF3-49C6-AB7A-FCC72ADD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3" y="224181"/>
            <a:ext cx="10406389" cy="64633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906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70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41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4AF2-CDE0-4779-B099-0A6B8599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0A60-433F-41F7-ADCA-E1141794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0200-0CA6-4C14-9159-AF09B537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A8BC-E9C4-4B82-84D1-3B190490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2F0E-ECA6-4192-90E1-686EEC5B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F797-C4CE-42C4-88C1-0ABAF41D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F10A-9A05-4D55-A187-567268C0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34C3-011D-4445-8FE7-4660FEDD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16EC-8A15-4245-B4D6-98069FF8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289D-DA73-4DBF-A2C0-B65F8326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8AC9-EFA2-471E-B590-1D64D2FD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7E59-588A-42DF-8F48-B6FD30CD5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482F7-CE0C-4659-AFDB-23242AF1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AFF3D-D8DB-478F-B5DE-9A6C3601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AAA8-C98D-4B24-8566-37BEBF20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99C1-AACD-4779-8C7F-77EC7631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B7D4-4D33-4196-9458-501481E6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2BA2-66A9-4784-998A-8217FAE6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EEB3-285F-4680-A4CE-D6313F08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E0DFD-EE28-4F34-8EBE-A8B53CB1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E2F75-BE29-416E-80D9-E5DF4FC71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8A1F5-B9FE-4D02-81A7-A5080A2D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ACD64-0D9B-4EC0-9F73-7082D725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B4346-DD9D-49DF-B6ED-3024B23C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0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CF18-36BA-44D7-9D49-0DCDE68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994D1-133E-4247-B026-56A5C0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C3186-718F-4D79-84A3-46140996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76A-7C28-4213-90A8-A7DCC17E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D4C0-0FBA-4CAC-A411-225F50AD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A8E9-F620-4902-9E96-7BFABD3C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29E03-E6F2-4A6B-AF6C-4275F1BE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4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4C96-FB0E-450B-A06C-29F487C1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A076-0D87-4E21-941A-2CBA867F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78565-3B10-489F-9C00-CBA39B8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27601-C8A0-4693-A82B-3EF95F3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9D94E-4E49-4949-A0F9-D3CE7B1D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4256-64CB-4133-B646-09F54F9C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5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E8DF-E2BB-4996-A882-359197FB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0FA2D-D4F4-477F-96A3-9D32A620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5822D-D27A-4A7E-B120-A2F125E4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4E83-1460-4A9A-9899-C21606E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92CA5-ADD4-4AD2-8699-4F06F398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91989-311E-44B2-8CD3-CB61AF4F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1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068C0-5C7E-450A-818E-1E0D5F78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CC3D-8B28-4474-88DC-AC442F22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40CE-9812-445E-9972-8574A3C13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5F7B-34A8-4D36-9F6A-04F519747F0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4916-7DF3-4B6A-BCC1-4FCD9C865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F012-E1C8-4391-9F2C-B169F568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9D39-D88B-4B31-BFD1-29EF0F60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0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B5A45-E262-49B7-B0F6-93145F348A53}"/>
              </a:ext>
            </a:extLst>
          </p:cNvPr>
          <p:cNvSpPr txBox="1"/>
          <p:nvPr/>
        </p:nvSpPr>
        <p:spPr>
          <a:xfrm>
            <a:off x="683739" y="1915840"/>
            <a:ext cx="108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Объектно-ориентированное программирование </a:t>
            </a:r>
          </a:p>
        </p:txBody>
      </p:sp>
    </p:spTree>
    <p:extLst>
      <p:ext uri="{BB962C8B-B14F-4D97-AF65-F5344CB8AC3E}">
        <p14:creationId xmlns:p14="http://schemas.microsoft.com/office/powerpoint/2010/main" val="37890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65EE4-432B-EB22-8C76-454797EB1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F64E401-A93E-99BD-4878-6F0D37E0E875}"/>
              </a:ext>
            </a:extLst>
          </p:cNvPr>
          <p:cNvSpPr/>
          <p:nvPr/>
        </p:nvSpPr>
        <p:spPr>
          <a:xfrm>
            <a:off x="774441" y="2340457"/>
            <a:ext cx="4338735" cy="269654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E03D3-EB0E-27B9-E7BC-1E80EDB7F6FD}"/>
              </a:ext>
            </a:extLst>
          </p:cNvPr>
          <p:cNvSpPr txBox="1"/>
          <p:nvPr/>
        </p:nvSpPr>
        <p:spPr>
          <a:xfrm>
            <a:off x="3023119" y="2769665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Данные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3FDC3-7478-740E-DE29-3D5EB2D2437F}"/>
              </a:ext>
            </a:extLst>
          </p:cNvPr>
          <p:cNvSpPr txBox="1"/>
          <p:nvPr/>
        </p:nvSpPr>
        <p:spPr>
          <a:xfrm>
            <a:off x="1459871" y="3903334"/>
            <a:ext cx="212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Поведение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3C82393-08AD-7BBA-83ED-2FD9A4AFFBF5}"/>
              </a:ext>
            </a:extLst>
          </p:cNvPr>
          <p:cNvGrpSpPr/>
          <p:nvPr/>
        </p:nvGrpSpPr>
        <p:grpSpPr>
          <a:xfrm>
            <a:off x="7128588" y="2219159"/>
            <a:ext cx="4338735" cy="2696547"/>
            <a:chOff x="7128588" y="2219159"/>
            <a:chExt cx="4338735" cy="2696547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7F832D-21C4-4783-999F-06601FEFA2D3}"/>
                </a:ext>
              </a:extLst>
            </p:cNvPr>
            <p:cNvSpPr/>
            <p:nvPr/>
          </p:nvSpPr>
          <p:spPr>
            <a:xfrm>
              <a:off x="7128588" y="2219159"/>
              <a:ext cx="4338735" cy="26965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722003-6766-4F0B-AB1E-DF1C1E925379}"/>
                </a:ext>
              </a:extLst>
            </p:cNvPr>
            <p:cNvSpPr txBox="1"/>
            <p:nvPr/>
          </p:nvSpPr>
          <p:spPr>
            <a:xfrm>
              <a:off x="9297955" y="2573722"/>
              <a:ext cx="1561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/>
                <a:t>Атрибут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AA5DB-E6C6-951A-6064-0FFF3D88B077}"/>
                </a:ext>
              </a:extLst>
            </p:cNvPr>
            <p:cNvSpPr txBox="1"/>
            <p:nvPr/>
          </p:nvSpPr>
          <p:spPr>
            <a:xfrm>
              <a:off x="7618076" y="3709724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/>
                <a:t>Метод</a:t>
              </a:r>
            </a:p>
          </p:txBody>
        </p:sp>
      </p:grpSp>
      <p:sp>
        <p:nvSpPr>
          <p:cNvPr id="9" name="Стрелка: влево-вправо 8">
            <a:extLst>
              <a:ext uri="{FF2B5EF4-FFF2-40B4-BE49-F238E27FC236}">
                <a16:creationId xmlns:a16="http://schemas.microsoft.com/office/drawing/2014/main" id="{91ABA430-34A5-1FB1-76ED-D1754FD7FE0D}"/>
              </a:ext>
            </a:extLst>
          </p:cNvPr>
          <p:cNvSpPr/>
          <p:nvPr/>
        </p:nvSpPr>
        <p:spPr>
          <a:xfrm>
            <a:off x="5505062" y="3478791"/>
            <a:ext cx="1362269" cy="39188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B2451-7142-D431-ABAD-8FEEA5697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08119-EDA3-4336-3C73-EE132D5EB5F7}"/>
              </a:ext>
            </a:extLst>
          </p:cNvPr>
          <p:cNvSpPr txBox="1"/>
          <p:nvPr/>
        </p:nvSpPr>
        <p:spPr>
          <a:xfrm>
            <a:off x="4255552" y="1175657"/>
            <a:ext cx="4294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Класс – чертеж объекта</a:t>
            </a:r>
          </a:p>
        </p:txBody>
      </p:sp>
      <p:pic>
        <p:nvPicPr>
          <p:cNvPr id="5" name="Рисунок 4" descr="Изображение выглядит как строительство, мультфильм, игрушка, замок&#10;&#10;Автоматически созданное описание">
            <a:extLst>
              <a:ext uri="{FF2B5EF4-FFF2-40B4-BE49-F238E27FC236}">
                <a16:creationId xmlns:a16="http://schemas.microsoft.com/office/drawing/2014/main" id="{60DEB795-D11D-6D56-51AA-587A34B46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5" y="2205536"/>
            <a:ext cx="5134915" cy="3616766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амок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60779AEB-A5CD-8C5D-9507-A51FA244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27" y="2362689"/>
            <a:ext cx="3346094" cy="34596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16B163F-B6CD-5226-BD5E-24B32498D959}"/>
              </a:ext>
            </a:extLst>
          </p:cNvPr>
          <p:cNvSpPr/>
          <p:nvPr/>
        </p:nvSpPr>
        <p:spPr>
          <a:xfrm>
            <a:off x="5934270" y="4097750"/>
            <a:ext cx="1306286" cy="47586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A16CE-6466-2AA8-B6D1-C1AC2E579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Три кита ООП</a:t>
            </a:r>
          </a:p>
        </p:txBody>
      </p:sp>
      <p:pic>
        <p:nvPicPr>
          <p:cNvPr id="4" name="Рисунок 3" descr="Изображение выглядит как овощи, фрукт&#10;&#10;Автоматически созданное описание">
            <a:extLst>
              <a:ext uri="{FF2B5EF4-FFF2-40B4-BE49-F238E27FC236}">
                <a16:creationId xmlns:a16="http://schemas.microsoft.com/office/drawing/2014/main" id="{7F0E9B79-3EF2-A1BA-09A3-36EFD5F5D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72" y="1319950"/>
            <a:ext cx="7002056" cy="437906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7C767C1-BD1D-D36F-73B4-0EE8721C36AE}"/>
              </a:ext>
            </a:extLst>
          </p:cNvPr>
          <p:cNvGrpSpPr/>
          <p:nvPr/>
        </p:nvGrpSpPr>
        <p:grpSpPr>
          <a:xfrm>
            <a:off x="9245907" y="4793088"/>
            <a:ext cx="2771924" cy="1840731"/>
            <a:chOff x="9245907" y="4793088"/>
            <a:chExt cx="2771924" cy="1840731"/>
          </a:xfrm>
        </p:grpSpPr>
        <p:pic>
          <p:nvPicPr>
            <p:cNvPr id="6" name="Рисунок 5" descr="Изображение выглядит как рыба, скат, Морское млекопитающее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754F8127-6B45-77C3-E7F2-2F1EF396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907" y="4793088"/>
              <a:ext cx="2771924" cy="18407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8C96B5-C1F2-7386-5D25-1D0564950D16}"/>
                </a:ext>
              </a:extLst>
            </p:cNvPr>
            <p:cNvSpPr txBox="1"/>
            <p:nvPr/>
          </p:nvSpPr>
          <p:spPr>
            <a:xfrm>
              <a:off x="9902915" y="6264487"/>
              <a:ext cx="14579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/>
                <a:t>Абстракция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0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A0D6-43DF-9D3C-07C3-1EB6DDE3F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pic>
        <p:nvPicPr>
          <p:cNvPr id="4" name="Рисунок 3" descr="Изображение выглядит как текст, рисунок, иллюстрац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CBC1C2B-95B5-24A2-999C-C077AC1F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04" y="1383237"/>
            <a:ext cx="3540498" cy="4809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863CF-3803-FBFC-C5E3-111B22CD43C1}"/>
              </a:ext>
            </a:extLst>
          </p:cNvPr>
          <p:cNvSpPr txBox="1"/>
          <p:nvPr/>
        </p:nvSpPr>
        <p:spPr>
          <a:xfrm>
            <a:off x="5433642" y="2818329"/>
            <a:ext cx="64535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Инкапсуляция</a:t>
            </a:r>
            <a:r>
              <a:rPr lang="ru-RU" sz="2400" dirty="0"/>
              <a:t> - это механизм, который объединяет данные и методы, манипулирующие этими данными, и защищает и то и другое от внешнего вмешательства или неправильного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48867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FD603-ADCC-21F3-827B-1D1EAC157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BE86D-81A1-FBFE-0901-08FE033152FF}"/>
              </a:ext>
            </a:extLst>
          </p:cNvPr>
          <p:cNvSpPr txBox="1"/>
          <p:nvPr/>
        </p:nvSpPr>
        <p:spPr>
          <a:xfrm>
            <a:off x="5542383" y="2614232"/>
            <a:ext cx="63261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Наследование</a:t>
            </a:r>
            <a:r>
              <a:rPr lang="ru-RU" sz="2400" dirty="0"/>
              <a:t> – это процесс, посредством которого, один объект может приобретать свойства другого. Точнее, объект может наследовать свойства другого объекта и добавлять к ним черты, характерные только для него.</a:t>
            </a:r>
          </a:p>
        </p:txBody>
      </p:sp>
      <p:pic>
        <p:nvPicPr>
          <p:cNvPr id="6" name="Рисунок 5" descr="Изображение выглядит как свет, ночь&#10;&#10;Автоматически созданное описание">
            <a:extLst>
              <a:ext uri="{FF2B5EF4-FFF2-40B4-BE49-F238E27FC236}">
                <a16:creationId xmlns:a16="http://schemas.microsoft.com/office/drawing/2014/main" id="{26CF44BB-7ABE-B7DA-018C-1028FC6F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8" y="1222310"/>
            <a:ext cx="3337249" cy="2502937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679F94DC-A661-4D1B-D865-FEFCA2454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6" y="4151126"/>
            <a:ext cx="4380534" cy="18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лачко с текстом: овальное 10">
            <a:extLst>
              <a:ext uri="{FF2B5EF4-FFF2-40B4-BE49-F238E27FC236}">
                <a16:creationId xmlns:a16="http://schemas.microsoft.com/office/drawing/2014/main" id="{99D464E1-602C-99F4-9AE4-467EF6E35A29}"/>
              </a:ext>
            </a:extLst>
          </p:cNvPr>
          <p:cNvSpPr/>
          <p:nvPr/>
        </p:nvSpPr>
        <p:spPr>
          <a:xfrm>
            <a:off x="1316895" y="4712653"/>
            <a:ext cx="3433665" cy="148514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ко 9">
            <a:extLst>
              <a:ext uri="{FF2B5EF4-FFF2-40B4-BE49-F238E27FC236}">
                <a16:creationId xmlns:a16="http://schemas.microsoft.com/office/drawing/2014/main" id="{F3D2AFDA-9ECD-3A89-5333-81111665986B}"/>
              </a:ext>
            </a:extLst>
          </p:cNvPr>
          <p:cNvSpPr/>
          <p:nvPr/>
        </p:nvSpPr>
        <p:spPr>
          <a:xfrm>
            <a:off x="438540" y="1824135"/>
            <a:ext cx="5243804" cy="253792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1A424-2B72-FBCA-9B3D-4ED5A2073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EDADE-5E76-E6A3-F46D-7D0C7B6EF881}"/>
              </a:ext>
            </a:extLst>
          </p:cNvPr>
          <p:cNvSpPr txBox="1"/>
          <p:nvPr/>
        </p:nvSpPr>
        <p:spPr>
          <a:xfrm>
            <a:off x="6650395" y="2864698"/>
            <a:ext cx="4499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Полиморфизм</a:t>
            </a:r>
            <a:r>
              <a:rPr lang="ru-RU" sz="2400" dirty="0"/>
              <a:t> – это свойство, которое позволяет одно и тоже имя использовать для решения нескольких технически разных задач.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61E57-1ECE-C59A-EA8A-1ECFC9144B76}"/>
              </a:ext>
            </a:extLst>
          </p:cNvPr>
          <p:cNvSpPr txBox="1"/>
          <p:nvPr/>
        </p:nvSpPr>
        <p:spPr>
          <a:xfrm>
            <a:off x="2228740" y="5066187"/>
            <a:ext cx="1663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Голос!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6B5C5-3929-EE98-F998-59DA37A16632}"/>
              </a:ext>
            </a:extLst>
          </p:cNvPr>
          <p:cNvSpPr txBox="1"/>
          <p:nvPr/>
        </p:nvSpPr>
        <p:spPr>
          <a:xfrm>
            <a:off x="1707502" y="2412960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Мяу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0D53E-9392-4392-11FA-2DF2106B1994}"/>
              </a:ext>
            </a:extLst>
          </p:cNvPr>
          <p:cNvSpPr txBox="1"/>
          <p:nvPr/>
        </p:nvSpPr>
        <p:spPr>
          <a:xfrm>
            <a:off x="1707502" y="3059668"/>
            <a:ext cx="726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Гав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3F54F-F069-5909-2328-18B9033A2E99}"/>
              </a:ext>
            </a:extLst>
          </p:cNvPr>
          <p:cNvSpPr txBox="1"/>
          <p:nvPr/>
        </p:nvSpPr>
        <p:spPr>
          <a:xfrm>
            <a:off x="3284375" y="2322549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Мууу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303B-6759-CCA4-AC24-EFFDB4B8B255}"/>
              </a:ext>
            </a:extLst>
          </p:cNvPr>
          <p:cNvSpPr txBox="1"/>
          <p:nvPr/>
        </p:nvSpPr>
        <p:spPr>
          <a:xfrm>
            <a:off x="2921758" y="3136612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Беее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6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97453-2F40-409F-A4B9-9880ABD3CBBA}"/>
              </a:ext>
            </a:extLst>
          </p:cNvPr>
          <p:cNvSpPr txBox="1"/>
          <p:nvPr/>
        </p:nvSpPr>
        <p:spPr>
          <a:xfrm>
            <a:off x="3248756" y="3255294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585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4"/>
            <a:ext cx="10406390" cy="584775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Области применения языков программирования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38797FD-6C5D-4DA9-9221-F9E65C29FC9B}"/>
              </a:ext>
            </a:extLst>
          </p:cNvPr>
          <p:cNvGrpSpPr/>
          <p:nvPr/>
        </p:nvGrpSpPr>
        <p:grpSpPr>
          <a:xfrm>
            <a:off x="151221" y="1392702"/>
            <a:ext cx="4812666" cy="3347702"/>
            <a:chOff x="354420" y="1392702"/>
            <a:chExt cx="5342996" cy="3347702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1ED9A036-2A32-4AD5-9F26-E63C272D6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226" y="1392702"/>
              <a:ext cx="3803190" cy="2132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241998D6-B8C8-4E85-90FA-E816C63F8998}"/>
                </a:ext>
              </a:extLst>
            </p:cNvPr>
            <p:cNvSpPr/>
            <p:nvPr/>
          </p:nvSpPr>
          <p:spPr>
            <a:xfrm>
              <a:off x="354420" y="4023750"/>
              <a:ext cx="2532184" cy="716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Программирование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микроконтроллеров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A8A458ED-ECA6-42B1-B7BA-DB500D852677}"/>
              </a:ext>
            </a:extLst>
          </p:cNvPr>
          <p:cNvGrpSpPr/>
          <p:nvPr/>
        </p:nvGrpSpPr>
        <p:grpSpPr>
          <a:xfrm>
            <a:off x="2627543" y="1520694"/>
            <a:ext cx="3090430" cy="3196827"/>
            <a:chOff x="3356621" y="1528188"/>
            <a:chExt cx="3303633" cy="3196827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7A3B99A5-18A7-4E7A-B727-81FACA914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6056" y="1528188"/>
              <a:ext cx="2094198" cy="2087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2180E39-3512-4B1A-880E-BABDA82A3E91}"/>
                </a:ext>
              </a:extLst>
            </p:cNvPr>
            <p:cNvSpPr/>
            <p:nvPr/>
          </p:nvSpPr>
          <p:spPr>
            <a:xfrm>
              <a:off x="3356621" y="4008361"/>
              <a:ext cx="2532184" cy="716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Веб разработка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6365742-FFBD-4650-9894-6D1B2488E013}"/>
              </a:ext>
            </a:extLst>
          </p:cNvPr>
          <p:cNvGrpSpPr/>
          <p:nvPr/>
        </p:nvGrpSpPr>
        <p:grpSpPr>
          <a:xfrm>
            <a:off x="5203676" y="1580236"/>
            <a:ext cx="2280847" cy="3137285"/>
            <a:chOff x="6197348" y="1580234"/>
            <a:chExt cx="2532184" cy="3137285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F2166D30-1058-4D3C-AE6D-B474D7C65FDB}"/>
                </a:ext>
              </a:extLst>
            </p:cNvPr>
            <p:cNvCxnSpPr>
              <a:cxnSpLocks/>
            </p:cNvCxnSpPr>
            <p:nvPr/>
          </p:nvCxnSpPr>
          <p:spPr>
            <a:xfrm>
              <a:off x="7349478" y="1580234"/>
              <a:ext cx="0" cy="2035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F830F784-5B27-4185-AD32-9C89A960F23A}"/>
                </a:ext>
              </a:extLst>
            </p:cNvPr>
            <p:cNvSpPr/>
            <p:nvPr/>
          </p:nvSpPr>
          <p:spPr>
            <a:xfrm>
              <a:off x="6197348" y="4000865"/>
              <a:ext cx="2532184" cy="716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Приложения для смартфонов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6F1D3345-BF46-4FB9-BFC1-85F501C1E359}"/>
              </a:ext>
            </a:extLst>
          </p:cNvPr>
          <p:cNvGrpSpPr/>
          <p:nvPr/>
        </p:nvGrpSpPr>
        <p:grpSpPr>
          <a:xfrm>
            <a:off x="6764922" y="1580234"/>
            <a:ext cx="2952846" cy="3161706"/>
            <a:chOff x="8141338" y="1583540"/>
            <a:chExt cx="3782175" cy="3161706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712F02D-C0A4-4881-8648-FA1C5AEC06C3}"/>
                </a:ext>
              </a:extLst>
            </p:cNvPr>
            <p:cNvCxnSpPr>
              <a:cxnSpLocks/>
            </p:cNvCxnSpPr>
            <p:nvPr/>
          </p:nvCxnSpPr>
          <p:spPr>
            <a:xfrm>
              <a:off x="8141338" y="1583540"/>
              <a:ext cx="2156437" cy="20319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0C3FB732-47DB-4539-80A0-FD97E349F228}"/>
                </a:ext>
              </a:extLst>
            </p:cNvPr>
            <p:cNvSpPr/>
            <p:nvPr/>
          </p:nvSpPr>
          <p:spPr>
            <a:xfrm>
              <a:off x="9391329" y="4028592"/>
              <a:ext cx="2532184" cy="716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Научные исследования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22E7E44-F299-40B3-8DF0-26D1B50FF671}"/>
              </a:ext>
            </a:extLst>
          </p:cNvPr>
          <p:cNvGrpSpPr/>
          <p:nvPr/>
        </p:nvGrpSpPr>
        <p:grpSpPr>
          <a:xfrm>
            <a:off x="370558" y="4983920"/>
            <a:ext cx="1842171" cy="1436029"/>
            <a:chOff x="699426" y="4909096"/>
            <a:chExt cx="1842171" cy="1436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E37A1B-B6C7-4443-A7B7-CB0831E213AB}"/>
                </a:ext>
              </a:extLst>
            </p:cNvPr>
            <p:cNvSpPr txBox="1"/>
            <p:nvPr/>
          </p:nvSpPr>
          <p:spPr>
            <a:xfrm>
              <a:off x="699426" y="5514128"/>
              <a:ext cx="184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400" dirty="0"/>
                <a:t>С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Assembler</a:t>
              </a:r>
              <a:endParaRPr lang="ru-RU" sz="2400" dirty="0"/>
            </a:p>
          </p:txBody>
        </p:sp>
        <p:sp>
          <p:nvSpPr>
            <p:cNvPr id="37" name="Стрелка: вниз 36">
              <a:extLst>
                <a:ext uri="{FF2B5EF4-FFF2-40B4-BE49-F238E27FC236}">
                  <a16:creationId xmlns:a16="http://schemas.microsoft.com/office/drawing/2014/main" id="{437BAA47-2E76-4DDE-BB7C-F0F31E649321}"/>
                </a:ext>
              </a:extLst>
            </p:cNvPr>
            <p:cNvSpPr/>
            <p:nvPr/>
          </p:nvSpPr>
          <p:spPr>
            <a:xfrm>
              <a:off x="1461190" y="4909096"/>
              <a:ext cx="318644" cy="39852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848A39B-985D-481A-B1B3-29C753510D22}"/>
              </a:ext>
            </a:extLst>
          </p:cNvPr>
          <p:cNvGrpSpPr/>
          <p:nvPr/>
        </p:nvGrpSpPr>
        <p:grpSpPr>
          <a:xfrm>
            <a:off x="2987003" y="4935687"/>
            <a:ext cx="1776705" cy="1698133"/>
            <a:chOff x="3795821" y="4974638"/>
            <a:chExt cx="1776705" cy="16981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D6654A-14B9-4C9A-84CB-1535FB2C7531}"/>
                </a:ext>
              </a:extLst>
            </p:cNvPr>
            <p:cNvSpPr txBox="1"/>
            <p:nvPr/>
          </p:nvSpPr>
          <p:spPr>
            <a:xfrm>
              <a:off x="3795821" y="5472442"/>
              <a:ext cx="17767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PHP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JavaScript </a:t>
              </a:r>
              <a:endParaRPr lang="ru-RU" sz="2400" dirty="0"/>
            </a:p>
          </p:txBody>
        </p:sp>
        <p:sp>
          <p:nvSpPr>
            <p:cNvPr id="38" name="Стрелка: вниз 37">
              <a:extLst>
                <a:ext uri="{FF2B5EF4-FFF2-40B4-BE49-F238E27FC236}">
                  <a16:creationId xmlns:a16="http://schemas.microsoft.com/office/drawing/2014/main" id="{AD671F80-F834-4056-8399-EE3C52C1A7A1}"/>
                </a:ext>
              </a:extLst>
            </p:cNvPr>
            <p:cNvSpPr/>
            <p:nvPr/>
          </p:nvSpPr>
          <p:spPr>
            <a:xfrm>
              <a:off x="4463391" y="4974638"/>
              <a:ext cx="318644" cy="39852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D975D95-4F46-4D42-8419-329C02745454}"/>
              </a:ext>
            </a:extLst>
          </p:cNvPr>
          <p:cNvGrpSpPr/>
          <p:nvPr/>
        </p:nvGrpSpPr>
        <p:grpSpPr>
          <a:xfrm>
            <a:off x="5643753" y="5034661"/>
            <a:ext cx="1195392" cy="1385288"/>
            <a:chOff x="6936928" y="4934505"/>
            <a:chExt cx="1195392" cy="13852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6A526-9A01-4E87-867A-E040779BF2B7}"/>
                </a:ext>
              </a:extLst>
            </p:cNvPr>
            <p:cNvSpPr txBox="1"/>
            <p:nvPr/>
          </p:nvSpPr>
          <p:spPr>
            <a:xfrm>
              <a:off x="6936928" y="5488796"/>
              <a:ext cx="1195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Java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Kotlin</a:t>
              </a:r>
              <a:endParaRPr lang="ru-RU" sz="2400" dirty="0"/>
            </a:p>
          </p:txBody>
        </p:sp>
        <p:sp>
          <p:nvSpPr>
            <p:cNvPr id="39" name="Стрелка: вниз 38">
              <a:extLst>
                <a:ext uri="{FF2B5EF4-FFF2-40B4-BE49-F238E27FC236}">
                  <a16:creationId xmlns:a16="http://schemas.microsoft.com/office/drawing/2014/main" id="{8B49EF6E-A205-418D-99B2-D1D1879F82FA}"/>
                </a:ext>
              </a:extLst>
            </p:cNvPr>
            <p:cNvSpPr/>
            <p:nvPr/>
          </p:nvSpPr>
          <p:spPr>
            <a:xfrm>
              <a:off x="7472237" y="4934505"/>
              <a:ext cx="318644" cy="39852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F0CC4B-3B69-4E36-9FF5-A36744C071DB}"/>
              </a:ext>
            </a:extLst>
          </p:cNvPr>
          <p:cNvGrpSpPr/>
          <p:nvPr/>
        </p:nvGrpSpPr>
        <p:grpSpPr>
          <a:xfrm>
            <a:off x="7970707" y="4920588"/>
            <a:ext cx="1363194" cy="1770473"/>
            <a:chOff x="9982200" y="4918652"/>
            <a:chExt cx="1363194" cy="17704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80EE02-6300-4C31-AA35-37C871D9B0E9}"/>
                </a:ext>
              </a:extLst>
            </p:cNvPr>
            <p:cNvSpPr txBox="1"/>
            <p:nvPr/>
          </p:nvSpPr>
          <p:spPr>
            <a:xfrm>
              <a:off x="9982200" y="5488796"/>
              <a:ext cx="13631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Python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err="1"/>
                <a:t>Matlab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C++</a:t>
              </a:r>
              <a:endParaRPr lang="ru-RU" sz="2400" dirty="0"/>
            </a:p>
          </p:txBody>
        </p:sp>
        <p:sp>
          <p:nvSpPr>
            <p:cNvPr id="40" name="Стрелка: вниз 39">
              <a:extLst>
                <a:ext uri="{FF2B5EF4-FFF2-40B4-BE49-F238E27FC236}">
                  <a16:creationId xmlns:a16="http://schemas.microsoft.com/office/drawing/2014/main" id="{028FE0CC-CE9B-4177-9AB3-6184D0C8BCE7}"/>
                </a:ext>
              </a:extLst>
            </p:cNvPr>
            <p:cNvSpPr/>
            <p:nvPr/>
          </p:nvSpPr>
          <p:spPr>
            <a:xfrm>
              <a:off x="10498099" y="4918652"/>
              <a:ext cx="318644" cy="39852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A9D7074D-81F6-480F-917B-5438C392A7C1}"/>
              </a:ext>
            </a:extLst>
          </p:cNvPr>
          <p:cNvGrpSpPr/>
          <p:nvPr/>
        </p:nvGrpSpPr>
        <p:grpSpPr>
          <a:xfrm>
            <a:off x="7657336" y="1385206"/>
            <a:ext cx="4488102" cy="3352544"/>
            <a:chOff x="6876065" y="1392702"/>
            <a:chExt cx="5047448" cy="3352544"/>
          </a:xfrm>
        </p:grpSpPr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95851367-FD78-4D7F-BB2F-695915F5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6065" y="1392702"/>
              <a:ext cx="3421709" cy="22227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B6DEC73-0448-4AFF-88D4-859702C388A1}"/>
                </a:ext>
              </a:extLst>
            </p:cNvPr>
            <p:cNvSpPr/>
            <p:nvPr/>
          </p:nvSpPr>
          <p:spPr>
            <a:xfrm>
              <a:off x="9391329" y="4028592"/>
              <a:ext cx="2532184" cy="716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Разработка приложений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7E33F12-672E-4934-A7CA-ED4E6E3CC2E3}"/>
              </a:ext>
            </a:extLst>
          </p:cNvPr>
          <p:cNvGrpSpPr/>
          <p:nvPr/>
        </p:nvGrpSpPr>
        <p:grpSpPr>
          <a:xfrm>
            <a:off x="10185203" y="4911508"/>
            <a:ext cx="1420645" cy="1805361"/>
            <a:chOff x="699426" y="4909096"/>
            <a:chExt cx="1420645" cy="18053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2B66D2C-89E1-4046-9D0C-FE9704D04E2A}"/>
                </a:ext>
              </a:extLst>
            </p:cNvPr>
            <p:cNvSpPr txBox="1"/>
            <p:nvPr/>
          </p:nvSpPr>
          <p:spPr>
            <a:xfrm>
              <a:off x="699426" y="5514128"/>
              <a:ext cx="14206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400" dirty="0"/>
                <a:t>С++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Java</a:t>
              </a:r>
              <a:endParaRPr lang="ru-RU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Python</a:t>
              </a:r>
              <a:endParaRPr lang="ru-RU" sz="2400" dirty="0"/>
            </a:p>
          </p:txBody>
        </p:sp>
        <p:sp>
          <p:nvSpPr>
            <p:cNvPr id="60" name="Стрелка: вниз 59">
              <a:extLst>
                <a:ext uri="{FF2B5EF4-FFF2-40B4-BE49-F238E27FC236}">
                  <a16:creationId xmlns:a16="http://schemas.microsoft.com/office/drawing/2014/main" id="{4B47B87F-B2FA-4B7F-AC05-4252A16DEBA0}"/>
                </a:ext>
              </a:extLst>
            </p:cNvPr>
            <p:cNvSpPr/>
            <p:nvPr/>
          </p:nvSpPr>
          <p:spPr>
            <a:xfrm>
              <a:off x="1461190" y="4909096"/>
              <a:ext cx="318644" cy="39852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401D14-7FBB-443A-9DB9-4F77361F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Почему мы учим именно язык «С»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CD1AB-50AB-45C9-9B0F-4B1D45259D30}"/>
              </a:ext>
            </a:extLst>
          </p:cNvPr>
          <p:cNvSpPr txBox="1"/>
          <p:nvPr/>
        </p:nvSpPr>
        <p:spPr>
          <a:xfrm>
            <a:off x="3915178" y="2752290"/>
            <a:ext cx="4361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Язык С применяется: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Микроконтроллеры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Интернет вещей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Операционные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Драйверы</a:t>
            </a:r>
          </a:p>
        </p:txBody>
      </p:sp>
      <p:pic>
        <p:nvPicPr>
          <p:cNvPr id="6" name="Рисунок 5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019EC0B4-F96D-4B81-84C5-F9C335813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" y="1470576"/>
            <a:ext cx="2729124" cy="256342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397D1671-A41F-4DF7-9120-C3A078997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21" y="1470576"/>
            <a:ext cx="2583860" cy="2563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08C5AC-7090-4CE7-AEA9-8B14954A0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6" y="4436675"/>
            <a:ext cx="2193388" cy="219338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зубчатая передача, металлоизделия,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07D8D8B3-E017-4AE2-AFD6-ED66281D4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00" y="4245358"/>
            <a:ext cx="2833246" cy="23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7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Парадигмы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8D307-4D61-4337-8A37-D279AE7D5534}"/>
              </a:ext>
            </a:extLst>
          </p:cNvPr>
          <p:cNvSpPr txBox="1"/>
          <p:nvPr/>
        </p:nvSpPr>
        <p:spPr>
          <a:xfrm>
            <a:off x="3584703" y="1163846"/>
            <a:ext cx="50225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Парадигмы программирования</a:t>
            </a:r>
          </a:p>
          <a:p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316B-13BB-45D3-9FFC-0C7C832E2DA8}"/>
              </a:ext>
            </a:extLst>
          </p:cNvPr>
          <p:cNvSpPr txBox="1"/>
          <p:nvPr/>
        </p:nvSpPr>
        <p:spPr>
          <a:xfrm>
            <a:off x="1356769" y="2596563"/>
            <a:ext cx="242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Императивная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40096-405C-4DAF-8153-ECE08FF021EE}"/>
              </a:ext>
            </a:extLst>
          </p:cNvPr>
          <p:cNvSpPr txBox="1"/>
          <p:nvPr/>
        </p:nvSpPr>
        <p:spPr>
          <a:xfrm>
            <a:off x="8249908" y="2596563"/>
            <a:ext cx="250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Декларативная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6C88568-B176-474D-BF08-83A107D3E3C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67485" y="2117953"/>
            <a:ext cx="3172915" cy="4786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C40B8DB-3E59-47AD-B780-DADBB386BF1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51602" y="2117953"/>
            <a:ext cx="3053297" cy="4786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C651BE-766C-4DA5-927C-192A431688F2}"/>
              </a:ext>
            </a:extLst>
          </p:cNvPr>
          <p:cNvSpPr txBox="1"/>
          <p:nvPr/>
        </p:nvSpPr>
        <p:spPr>
          <a:xfrm>
            <a:off x="1220802" y="3738218"/>
            <a:ext cx="26933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Структурная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Процедурная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Модульная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ООП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E938F3-CF79-4567-BA16-B0BF8C4016A9}"/>
              </a:ext>
            </a:extLst>
          </p:cNvPr>
          <p:cNvSpPr txBox="1"/>
          <p:nvPr/>
        </p:nvSpPr>
        <p:spPr>
          <a:xfrm>
            <a:off x="7883301" y="3738218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Функциональная</a:t>
            </a:r>
          </a:p>
        </p:txBody>
      </p:sp>
    </p:spTree>
    <p:extLst>
      <p:ext uri="{BB962C8B-B14F-4D97-AF65-F5344CB8AC3E}">
        <p14:creationId xmlns:p14="http://schemas.microsoft.com/office/powerpoint/2010/main" val="28579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Парадигмы программирования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08917CA-5406-4381-90FA-2C0C5DC1D5DB}"/>
              </a:ext>
            </a:extLst>
          </p:cNvPr>
          <p:cNvGrpSpPr/>
          <p:nvPr/>
        </p:nvGrpSpPr>
        <p:grpSpPr>
          <a:xfrm>
            <a:off x="4240915" y="1716258"/>
            <a:ext cx="3710169" cy="4262511"/>
            <a:chOff x="1199456" y="1856935"/>
            <a:chExt cx="3710169" cy="4262511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A49E27C-3D22-4B5B-8CC2-4A790662DCFA}"/>
                </a:ext>
              </a:extLst>
            </p:cNvPr>
            <p:cNvSpPr/>
            <p:nvPr/>
          </p:nvSpPr>
          <p:spPr>
            <a:xfrm>
              <a:off x="1199456" y="2349304"/>
              <a:ext cx="3710169" cy="377014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Настройка порта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Чтение данных 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Запись данных в буфер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Чтение данных из буфера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Анализ данных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Открытие текстового файла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Запись данных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Закрытие текстового файла</a:t>
              </a: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Отправка сигнала завершения в порт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BC7ED47-036D-4087-A20F-4FE92849C6A4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main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64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Парадигмы программирования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08917CA-5406-4381-90FA-2C0C5DC1D5DB}"/>
              </a:ext>
            </a:extLst>
          </p:cNvPr>
          <p:cNvGrpSpPr/>
          <p:nvPr/>
        </p:nvGrpSpPr>
        <p:grpSpPr>
          <a:xfrm>
            <a:off x="4240915" y="3184973"/>
            <a:ext cx="3710169" cy="984738"/>
            <a:chOff x="1199456" y="1856935"/>
            <a:chExt cx="3710169" cy="98473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A49E27C-3D22-4B5B-8CC2-4A790662DCFA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BC7ED47-036D-4087-A20F-4FE92849C6A4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main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93B2E59-22A2-408E-9B8E-3A1401B2CDB2}"/>
              </a:ext>
            </a:extLst>
          </p:cNvPr>
          <p:cNvGrpSpPr/>
          <p:nvPr/>
        </p:nvGrpSpPr>
        <p:grpSpPr>
          <a:xfrm>
            <a:off x="189418" y="1445455"/>
            <a:ext cx="3710169" cy="984738"/>
            <a:chOff x="1199456" y="1856935"/>
            <a:chExt cx="3710169" cy="98473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CCA17A0-3071-4B6D-899D-DB4886FB660A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041EBE6-3EF9-47AB-B077-06260CB95070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Настройка порта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E159A-81B1-4364-BEAB-E4338B155B38}"/>
              </a:ext>
            </a:extLst>
          </p:cNvPr>
          <p:cNvGrpSpPr/>
          <p:nvPr/>
        </p:nvGrpSpPr>
        <p:grpSpPr>
          <a:xfrm>
            <a:off x="189418" y="2759943"/>
            <a:ext cx="3710169" cy="984738"/>
            <a:chOff x="1199456" y="1856935"/>
            <a:chExt cx="3710169" cy="98473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F8DA78A-B465-425A-A54B-6F1EB59FF376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D0C4A75-C940-43D7-AE15-D5991035D27D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Чтение данных 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DCBD1CC-814E-4535-8828-3BF0496CF0B1}"/>
              </a:ext>
            </a:extLst>
          </p:cNvPr>
          <p:cNvGrpSpPr/>
          <p:nvPr/>
        </p:nvGrpSpPr>
        <p:grpSpPr>
          <a:xfrm>
            <a:off x="189418" y="4123171"/>
            <a:ext cx="3710169" cy="984738"/>
            <a:chOff x="1199456" y="1856935"/>
            <a:chExt cx="3710169" cy="98473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75C3ED9-AE12-43EE-8D52-F74078CD0A84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2E58D52-1D01-4D9C-8C0E-65936BADD3B4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Запись данных в буфер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4507CBD-D757-4522-B6CE-5BAC7E1085BE}"/>
              </a:ext>
            </a:extLst>
          </p:cNvPr>
          <p:cNvGrpSpPr/>
          <p:nvPr/>
        </p:nvGrpSpPr>
        <p:grpSpPr>
          <a:xfrm>
            <a:off x="189418" y="5486400"/>
            <a:ext cx="3710169" cy="984738"/>
            <a:chOff x="1199456" y="1856935"/>
            <a:chExt cx="3710169" cy="984738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106FFC9-6C8F-4992-82E4-3C8B5C15EF21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90B552B0-80FB-41CE-81D4-257C386D8C89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Чтение данных из буфера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6FADF4E-F5EB-482C-98CC-08FBB309BF4E}"/>
              </a:ext>
            </a:extLst>
          </p:cNvPr>
          <p:cNvGrpSpPr/>
          <p:nvPr/>
        </p:nvGrpSpPr>
        <p:grpSpPr>
          <a:xfrm>
            <a:off x="8179866" y="1461682"/>
            <a:ext cx="3710169" cy="984738"/>
            <a:chOff x="1199456" y="1856935"/>
            <a:chExt cx="3710169" cy="98473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48B1390-ABDD-4D8C-85E3-7E7AFCDDB176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C7891780-12AC-454E-BDE1-29F3D76E5201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Анализ данных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F9B5408-3550-4E33-9E21-962CFD3470DA}"/>
              </a:ext>
            </a:extLst>
          </p:cNvPr>
          <p:cNvGrpSpPr/>
          <p:nvPr/>
        </p:nvGrpSpPr>
        <p:grpSpPr>
          <a:xfrm>
            <a:off x="8179866" y="2767820"/>
            <a:ext cx="3710169" cy="984738"/>
            <a:chOff x="1199456" y="1856935"/>
            <a:chExt cx="3710169" cy="984738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0645481A-071B-4765-AEDA-2F3D6BFF4B2B}"/>
                </a:ext>
              </a:extLst>
            </p:cNvPr>
            <p:cNvSpPr/>
            <p:nvPr/>
          </p:nvSpPr>
          <p:spPr>
            <a:xfrm>
              <a:off x="1199456" y="2520273"/>
              <a:ext cx="3710169" cy="321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1C3D36E-327C-4804-A34E-2FB03B054445}"/>
                </a:ext>
              </a:extLst>
            </p:cNvPr>
            <p:cNvSpPr/>
            <p:nvPr/>
          </p:nvSpPr>
          <p:spPr>
            <a:xfrm>
              <a:off x="1199456" y="1856935"/>
              <a:ext cx="3710169" cy="6633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Открытие текстового файла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4880031-1D19-457C-8950-4EEE8D7EB129}"/>
              </a:ext>
            </a:extLst>
          </p:cNvPr>
          <p:cNvGrpSpPr/>
          <p:nvPr/>
        </p:nvGrpSpPr>
        <p:grpSpPr>
          <a:xfrm>
            <a:off x="8179866" y="4117282"/>
            <a:ext cx="3710169" cy="984738"/>
            <a:chOff x="1199456" y="1856935"/>
            <a:chExt cx="3710169" cy="984738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73FAC29B-FCF5-485D-A3B7-CFF1524DFBCF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993FA4D-9403-4705-BC55-42D4B037BC94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Запись данных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E4A12C1-3934-4802-A0FA-E21D20B098CD}"/>
              </a:ext>
            </a:extLst>
          </p:cNvPr>
          <p:cNvGrpSpPr/>
          <p:nvPr/>
        </p:nvGrpSpPr>
        <p:grpSpPr>
          <a:xfrm>
            <a:off x="8179866" y="5486400"/>
            <a:ext cx="3710169" cy="984738"/>
            <a:chOff x="1199456" y="1856935"/>
            <a:chExt cx="3710169" cy="984738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462A2CB9-CD00-48FC-B77A-5BEA62D87102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C9D14C9F-FA99-4161-8C74-0FB7917FA364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Закрытие текстового файла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9A9C8BA-A3C1-4C70-AF77-92A52904EE97}"/>
              </a:ext>
            </a:extLst>
          </p:cNvPr>
          <p:cNvGrpSpPr/>
          <p:nvPr/>
        </p:nvGrpSpPr>
        <p:grpSpPr>
          <a:xfrm>
            <a:off x="4184642" y="5499433"/>
            <a:ext cx="3710169" cy="984738"/>
            <a:chOff x="1199456" y="1856935"/>
            <a:chExt cx="3710169" cy="984738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1489645-D6BB-44D4-BECC-C85BB3C3C44D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797A0967-97FC-4F46-B463-C855D9C98E2C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Отправка сигнала завершения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93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Парадигмы программирования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08917CA-5406-4381-90FA-2C0C5DC1D5DB}"/>
              </a:ext>
            </a:extLst>
          </p:cNvPr>
          <p:cNvGrpSpPr/>
          <p:nvPr/>
        </p:nvGrpSpPr>
        <p:grpSpPr>
          <a:xfrm>
            <a:off x="2022074" y="5577314"/>
            <a:ext cx="3710169" cy="984738"/>
            <a:chOff x="1199456" y="1856935"/>
            <a:chExt cx="3710169" cy="98473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A49E27C-3D22-4B5B-8CC2-4A790662DCFA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BC7ED47-036D-4087-A20F-4FE92849C6A4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main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6FADF4E-F5EB-482C-98CC-08FBB309BF4E}"/>
              </a:ext>
            </a:extLst>
          </p:cNvPr>
          <p:cNvGrpSpPr/>
          <p:nvPr/>
        </p:nvGrpSpPr>
        <p:grpSpPr>
          <a:xfrm>
            <a:off x="7155965" y="5575563"/>
            <a:ext cx="3710169" cy="984738"/>
            <a:chOff x="1199456" y="1856935"/>
            <a:chExt cx="3710169" cy="98473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48B1390-ABDD-4D8C-85E3-7E7AFCDDB176}"/>
                </a:ext>
              </a:extLst>
            </p:cNvPr>
            <p:cNvSpPr/>
            <p:nvPr/>
          </p:nvSpPr>
          <p:spPr>
            <a:xfrm>
              <a:off x="1199456" y="2349304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C7891780-12AC-454E-BDE1-29F3D76E5201}"/>
                </a:ext>
              </a:extLst>
            </p:cNvPr>
            <p:cNvSpPr/>
            <p:nvPr/>
          </p:nvSpPr>
          <p:spPr>
            <a:xfrm>
              <a:off x="1199456" y="1856935"/>
              <a:ext cx="3710169" cy="4923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Анализ данных</a:t>
              </a: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BF359B2-0A99-401D-BB82-DEF4CC244FDD}"/>
              </a:ext>
            </a:extLst>
          </p:cNvPr>
          <p:cNvGrpSpPr/>
          <p:nvPr/>
        </p:nvGrpSpPr>
        <p:grpSpPr>
          <a:xfrm>
            <a:off x="390040" y="1229172"/>
            <a:ext cx="3487119" cy="3743615"/>
            <a:chOff x="20124" y="1037695"/>
            <a:chExt cx="3937959" cy="4068802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8E6D7AB-B17A-4C85-859B-D09C3A953E98}"/>
                </a:ext>
              </a:extLst>
            </p:cNvPr>
            <p:cNvGrpSpPr/>
            <p:nvPr/>
          </p:nvGrpSpPr>
          <p:grpSpPr>
            <a:xfrm>
              <a:off x="113894" y="1937823"/>
              <a:ext cx="3710169" cy="3168674"/>
              <a:chOff x="69843" y="1934091"/>
              <a:chExt cx="3710169" cy="3168674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793B2E59-22A2-408E-9B8E-3A1401B2CDB2}"/>
                  </a:ext>
                </a:extLst>
              </p:cNvPr>
              <p:cNvGrpSpPr/>
              <p:nvPr/>
            </p:nvGrpSpPr>
            <p:grpSpPr>
              <a:xfrm>
                <a:off x="69843" y="1934091"/>
                <a:ext cx="3710169" cy="984738"/>
                <a:chOff x="1199456" y="1856935"/>
                <a:chExt cx="3710169" cy="984738"/>
              </a:xfrm>
            </p:grpSpPr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1CCA17A0-3071-4B6D-899D-DB4886FB660A}"/>
                    </a:ext>
                  </a:extLst>
                </p:cNvPr>
                <p:cNvSpPr/>
                <p:nvPr/>
              </p:nvSpPr>
              <p:spPr>
                <a:xfrm>
                  <a:off x="1199456" y="2349304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id="{8041EBE6-3EF9-47AB-B077-06260CB95070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Настройка порта</a:t>
                  </a:r>
                </a:p>
              </p:txBody>
            </p:sp>
          </p:grpSp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FB9E159A-81B1-4364-BEAB-E4338B155B38}"/>
                  </a:ext>
                </a:extLst>
              </p:cNvPr>
              <p:cNvGrpSpPr/>
              <p:nvPr/>
            </p:nvGrpSpPr>
            <p:grpSpPr>
              <a:xfrm>
                <a:off x="69843" y="3027925"/>
                <a:ext cx="3710169" cy="984738"/>
                <a:chOff x="1199456" y="1856935"/>
                <a:chExt cx="3710169" cy="984738"/>
              </a:xfrm>
            </p:grpSpPr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3F8DA78A-B465-425A-A54B-6F1EB59FF376}"/>
                    </a:ext>
                  </a:extLst>
                </p:cNvPr>
                <p:cNvSpPr/>
                <p:nvPr/>
              </p:nvSpPr>
              <p:spPr>
                <a:xfrm>
                  <a:off x="1199456" y="2349304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6D0C4A75-C940-43D7-AE15-D5991035D27D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Чтение данных </a:t>
                  </a:r>
                </a:p>
              </p:txBody>
            </p:sp>
          </p:grpSp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69A9C8BA-A3C1-4C70-AF77-92A52904EE97}"/>
                  </a:ext>
                </a:extLst>
              </p:cNvPr>
              <p:cNvGrpSpPr/>
              <p:nvPr/>
            </p:nvGrpSpPr>
            <p:grpSpPr>
              <a:xfrm>
                <a:off x="69843" y="4118027"/>
                <a:ext cx="3710169" cy="984738"/>
                <a:chOff x="1199456" y="1856935"/>
                <a:chExt cx="3710169" cy="984738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11489645-D6BB-44D4-BECC-C85BB3C3C44D}"/>
                    </a:ext>
                  </a:extLst>
                </p:cNvPr>
                <p:cNvSpPr/>
                <p:nvPr/>
              </p:nvSpPr>
              <p:spPr>
                <a:xfrm>
                  <a:off x="1199456" y="2349304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797A0967-97FC-4F46-B463-C855D9C98E2C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Отправка сигнала завершения</a:t>
                  </a:r>
                </a:p>
              </p:txBody>
            </p:sp>
          </p:grpSp>
        </p:grp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07D14BD-3358-4FFD-B2BA-279443A11334}"/>
                </a:ext>
              </a:extLst>
            </p:cNvPr>
            <p:cNvSpPr/>
            <p:nvPr/>
          </p:nvSpPr>
          <p:spPr>
            <a:xfrm>
              <a:off x="20124" y="1037695"/>
              <a:ext cx="3937959" cy="406880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ECBDD1C-B2C7-4AB0-B1E2-07F486839ADA}"/>
              </a:ext>
            </a:extLst>
          </p:cNvPr>
          <p:cNvGrpSpPr/>
          <p:nvPr/>
        </p:nvGrpSpPr>
        <p:grpSpPr>
          <a:xfrm>
            <a:off x="4206892" y="1229172"/>
            <a:ext cx="3487119" cy="3743616"/>
            <a:chOff x="4240557" y="1052920"/>
            <a:chExt cx="3937959" cy="4068802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75D8669-E072-4CA3-B300-25AC49FD583F}"/>
                </a:ext>
              </a:extLst>
            </p:cNvPr>
            <p:cNvGrpSpPr/>
            <p:nvPr/>
          </p:nvGrpSpPr>
          <p:grpSpPr>
            <a:xfrm>
              <a:off x="4355304" y="2871458"/>
              <a:ext cx="3713010" cy="2116554"/>
              <a:chOff x="4355304" y="2871458"/>
              <a:chExt cx="3713010" cy="2116554"/>
            </a:xfrm>
          </p:grpSpPr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7DCBD1CC-814E-4535-8828-3BF0496CF0B1}"/>
                  </a:ext>
                </a:extLst>
              </p:cNvPr>
              <p:cNvGrpSpPr/>
              <p:nvPr/>
            </p:nvGrpSpPr>
            <p:grpSpPr>
              <a:xfrm>
                <a:off x="4358145" y="2871458"/>
                <a:ext cx="3710169" cy="984738"/>
                <a:chOff x="1199456" y="1856935"/>
                <a:chExt cx="3710169" cy="984738"/>
              </a:xfrm>
            </p:grpSpPr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975C3ED9-AE12-43EE-8D52-F74078CD0A84}"/>
                    </a:ext>
                  </a:extLst>
                </p:cNvPr>
                <p:cNvSpPr/>
                <p:nvPr/>
              </p:nvSpPr>
              <p:spPr>
                <a:xfrm>
                  <a:off x="1199456" y="2349304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C2E58D52-1D01-4D9C-8C0E-65936BADD3B4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Запись данных в буфер</a:t>
                  </a:r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54507CBD-D757-4522-B6CE-5BAC7E1085BE}"/>
                  </a:ext>
                </a:extLst>
              </p:cNvPr>
              <p:cNvGrpSpPr/>
              <p:nvPr/>
            </p:nvGrpSpPr>
            <p:grpSpPr>
              <a:xfrm>
                <a:off x="4355304" y="4003274"/>
                <a:ext cx="3710169" cy="984738"/>
                <a:chOff x="1199456" y="1856935"/>
                <a:chExt cx="3710169" cy="984738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7106FFC9-6C8F-4992-82E4-3C8B5C15EF21}"/>
                    </a:ext>
                  </a:extLst>
                </p:cNvPr>
                <p:cNvSpPr/>
                <p:nvPr/>
              </p:nvSpPr>
              <p:spPr>
                <a:xfrm>
                  <a:off x="1199456" y="2349304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90B552B0-80FB-41CE-81D4-257C386D8C89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Чтение данных из буфера</a:t>
                  </a:r>
                </a:p>
              </p:txBody>
            </p:sp>
          </p:grp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620A12C2-2660-4946-B8A4-9EA249F855EE}"/>
                </a:ext>
              </a:extLst>
            </p:cNvPr>
            <p:cNvSpPr/>
            <p:nvPr/>
          </p:nvSpPr>
          <p:spPr>
            <a:xfrm>
              <a:off x="4240557" y="1052920"/>
              <a:ext cx="3937959" cy="406880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53905208-2177-4D81-AB9B-123FE7A5847F}"/>
              </a:ext>
            </a:extLst>
          </p:cNvPr>
          <p:cNvGrpSpPr/>
          <p:nvPr/>
        </p:nvGrpSpPr>
        <p:grpSpPr>
          <a:xfrm>
            <a:off x="8118727" y="1229172"/>
            <a:ext cx="3487119" cy="3743615"/>
            <a:chOff x="8144810" y="1052919"/>
            <a:chExt cx="3975183" cy="4053577"/>
          </a:xfrm>
        </p:grpSpPr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74880031-1D19-457C-8950-4EEE8D7EB129}"/>
                </a:ext>
              </a:extLst>
            </p:cNvPr>
            <p:cNvGrpSpPr/>
            <p:nvPr/>
          </p:nvGrpSpPr>
          <p:grpSpPr>
            <a:xfrm>
              <a:off x="8277315" y="2883172"/>
              <a:ext cx="3710169" cy="984738"/>
              <a:chOff x="1199456" y="1856935"/>
              <a:chExt cx="3710169" cy="984738"/>
            </a:xfrm>
          </p:grpSpPr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3FAC29B-FCF5-485D-A3B7-CFF1524DFBCF}"/>
                  </a:ext>
                </a:extLst>
              </p:cNvPr>
              <p:cNvSpPr/>
              <p:nvPr/>
            </p:nvSpPr>
            <p:spPr>
              <a:xfrm>
                <a:off x="1199456" y="2349304"/>
                <a:ext cx="3710169" cy="49236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993FA4D-9403-4705-BC55-42D4B037BC94}"/>
                  </a:ext>
                </a:extLst>
              </p:cNvPr>
              <p:cNvSpPr/>
              <p:nvPr/>
            </p:nvSpPr>
            <p:spPr>
              <a:xfrm>
                <a:off x="1199456" y="1856935"/>
                <a:ext cx="3710169" cy="49236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tx1"/>
                    </a:solidFill>
                  </a:rPr>
                  <a:t>Запись данных</a:t>
                </a:r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B7E8DA45-5D67-4628-A5F7-8ACF038BACC6}"/>
                </a:ext>
              </a:extLst>
            </p:cNvPr>
            <p:cNvGrpSpPr/>
            <p:nvPr/>
          </p:nvGrpSpPr>
          <p:grpSpPr>
            <a:xfrm>
              <a:off x="8144810" y="1052919"/>
              <a:ext cx="3975183" cy="4053577"/>
              <a:chOff x="8144810" y="1052919"/>
              <a:chExt cx="3975183" cy="4053577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2F9B5408-3550-4E33-9E21-962CFD3470DA}"/>
                  </a:ext>
                </a:extLst>
              </p:cNvPr>
              <p:cNvGrpSpPr/>
              <p:nvPr/>
            </p:nvGrpSpPr>
            <p:grpSpPr>
              <a:xfrm>
                <a:off x="8277314" y="1731252"/>
                <a:ext cx="3710169" cy="984738"/>
                <a:chOff x="1199456" y="1856935"/>
                <a:chExt cx="3710169" cy="984738"/>
              </a:xfrm>
            </p:grpSpPr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0645481A-071B-4765-AEDA-2F3D6BFF4B2B}"/>
                    </a:ext>
                  </a:extLst>
                </p:cNvPr>
                <p:cNvSpPr/>
                <p:nvPr/>
              </p:nvSpPr>
              <p:spPr>
                <a:xfrm>
                  <a:off x="1199456" y="2520273"/>
                  <a:ext cx="3710169" cy="32140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41C3D36E-327C-4804-A34E-2FB03B054445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663338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Открытие файла</a:t>
                  </a:r>
                </a:p>
              </p:txBody>
            </p:sp>
          </p:grpSp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id="{9E4A12C1-3934-4802-A0FA-E21D20B098CD}"/>
                  </a:ext>
                </a:extLst>
              </p:cNvPr>
              <p:cNvGrpSpPr/>
              <p:nvPr/>
            </p:nvGrpSpPr>
            <p:grpSpPr>
              <a:xfrm>
                <a:off x="8277316" y="3992410"/>
                <a:ext cx="3710169" cy="984738"/>
                <a:chOff x="1199456" y="1856935"/>
                <a:chExt cx="3710169" cy="984738"/>
              </a:xfrm>
            </p:grpSpPr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462A2CB9-CD00-48FC-B77A-5BEA62D87102}"/>
                    </a:ext>
                  </a:extLst>
                </p:cNvPr>
                <p:cNvSpPr/>
                <p:nvPr/>
              </p:nvSpPr>
              <p:spPr>
                <a:xfrm>
                  <a:off x="1199456" y="2349304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C9D14C9F-FA99-4161-8C74-0FB7917FA364}"/>
                    </a:ext>
                  </a:extLst>
                </p:cNvPr>
                <p:cNvSpPr/>
                <p:nvPr/>
              </p:nvSpPr>
              <p:spPr>
                <a:xfrm>
                  <a:off x="1199456" y="1856935"/>
                  <a:ext cx="3710169" cy="49236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chemeClr val="tx1"/>
                      </a:solidFill>
                    </a:rPr>
                    <a:t>Закрытие файла</a:t>
                  </a:r>
                </a:p>
              </p:txBody>
            </p:sp>
          </p:grp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DC38582-6382-43B3-9309-E164586F4C0F}"/>
                  </a:ext>
                </a:extLst>
              </p:cNvPr>
              <p:cNvSpPr/>
              <p:nvPr/>
            </p:nvSpPr>
            <p:spPr>
              <a:xfrm>
                <a:off x="8144810" y="1052919"/>
                <a:ext cx="3975183" cy="405357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9BFBF7-9516-43E9-91D6-CE85A741A0E8}"/>
              </a:ext>
            </a:extLst>
          </p:cNvPr>
          <p:cNvSpPr/>
          <p:nvPr/>
        </p:nvSpPr>
        <p:spPr>
          <a:xfrm>
            <a:off x="4196200" y="1245617"/>
            <a:ext cx="3497811" cy="4923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Работа с буфером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F245CDC-EA55-4E2A-8CB2-702F00C8DED3}"/>
              </a:ext>
            </a:extLst>
          </p:cNvPr>
          <p:cNvSpPr/>
          <p:nvPr/>
        </p:nvSpPr>
        <p:spPr>
          <a:xfrm>
            <a:off x="390040" y="1220981"/>
            <a:ext cx="3497811" cy="4923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Работа с портом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FE6916B-4C0F-49BC-AFE0-6E9CD3855287}"/>
              </a:ext>
            </a:extLst>
          </p:cNvPr>
          <p:cNvSpPr/>
          <p:nvPr/>
        </p:nvSpPr>
        <p:spPr>
          <a:xfrm>
            <a:off x="8108035" y="1231785"/>
            <a:ext cx="3497811" cy="4923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Работа с файлом</a:t>
            </a:r>
          </a:p>
        </p:txBody>
      </p:sp>
    </p:spTree>
    <p:extLst>
      <p:ext uri="{BB962C8B-B14F-4D97-AF65-F5344CB8AC3E}">
        <p14:creationId xmlns:p14="http://schemas.microsoft.com/office/powerpoint/2010/main" val="12036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399" y="2248001"/>
            <a:ext cx="1910865" cy="795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0" y="3751499"/>
            <a:ext cx="1910865" cy="795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2" y="3043436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6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4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28" y="2239212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7" y="897786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4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89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5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3" y="3417885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3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C3C5-D879-5596-62E4-32ECC9AAA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4C42B-0DF4-6268-4411-F24D875C89D5}"/>
              </a:ext>
            </a:extLst>
          </p:cNvPr>
          <p:cNvSpPr txBox="1"/>
          <p:nvPr/>
        </p:nvSpPr>
        <p:spPr>
          <a:xfrm>
            <a:off x="683739" y="1915840"/>
            <a:ext cx="108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F5791-DB20-2203-3B87-B63366DA482B}"/>
              </a:ext>
            </a:extLst>
          </p:cNvPr>
          <p:cNvSpPr txBox="1"/>
          <p:nvPr/>
        </p:nvSpPr>
        <p:spPr>
          <a:xfrm>
            <a:off x="602294" y="4643790"/>
            <a:ext cx="220284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Объект -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495B2-CEA8-ECDC-AB5F-F3F98FD75A67}"/>
              </a:ext>
            </a:extLst>
          </p:cNvPr>
          <p:cNvSpPr txBox="1"/>
          <p:nvPr/>
        </p:nvSpPr>
        <p:spPr>
          <a:xfrm>
            <a:off x="4581331" y="4551456"/>
            <a:ext cx="830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Объект</a:t>
            </a:r>
            <a:r>
              <a:rPr lang="ru-RU" sz="2400" dirty="0"/>
              <a:t> – сущность, одновременно </a:t>
            </a:r>
          </a:p>
          <a:p>
            <a:pPr algn="ctr"/>
            <a:r>
              <a:rPr lang="ru-RU" sz="2400" dirty="0"/>
              <a:t>содержащая данные и поведение </a:t>
            </a:r>
          </a:p>
        </p:txBody>
      </p:sp>
    </p:spTree>
    <p:extLst>
      <p:ext uri="{BB962C8B-B14F-4D97-AF65-F5344CB8AC3E}">
        <p14:creationId xmlns:p14="http://schemas.microsoft.com/office/powerpoint/2010/main" val="3946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337</Words>
  <Application>Microsoft Office PowerPoint</Application>
  <PresentationFormat>Широкоэкранный</PresentationFormat>
  <Paragraphs>134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 Semibold</vt:lpstr>
      <vt:lpstr>Office Theme</vt:lpstr>
      <vt:lpstr>Макеты раскадровки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определения</vt:lpstr>
      <vt:lpstr>Объект</vt:lpstr>
      <vt:lpstr>Класс</vt:lpstr>
      <vt:lpstr>Три кита ООП</vt:lpstr>
      <vt:lpstr>Инкапсуляция</vt:lpstr>
      <vt:lpstr>Наследование</vt:lpstr>
      <vt:lpstr>Полиморфизм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Балабаев</dc:creator>
  <cp:lastModifiedBy>Сергей Балабаев</cp:lastModifiedBy>
  <cp:revision>166</cp:revision>
  <dcterms:created xsi:type="dcterms:W3CDTF">2021-01-30T09:58:15Z</dcterms:created>
  <dcterms:modified xsi:type="dcterms:W3CDTF">2023-09-08T16:54:06Z</dcterms:modified>
</cp:coreProperties>
</file>