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924" r:id="rId2"/>
    <p:sldId id="1277" r:id="rId3"/>
    <p:sldId id="1276" r:id="rId4"/>
    <p:sldId id="1279" r:id="rId5"/>
    <p:sldId id="1280" r:id="rId6"/>
    <p:sldId id="1278" r:id="rId7"/>
    <p:sldId id="1281" r:id="rId8"/>
    <p:sldId id="128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763" autoAdjust="0"/>
  </p:normalViewPr>
  <p:slideViewPr>
    <p:cSldViewPr snapToGrid="0">
      <p:cViewPr varScale="1">
        <p:scale>
          <a:sx n="49" d="100"/>
          <a:sy n="49" d="100"/>
        </p:scale>
        <p:origin x="19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B4B48-128B-4E62-9DBC-795E8000C9ED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B7399-68C0-423F-8ED9-88F7A97EF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36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791D6-29A2-984D-8830-51BBF8630C8B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0771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class animal {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protected: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int age 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int weight;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std::string name;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public: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 animal();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~animal();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virtual void voice();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static int number;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void printnum();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};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animal::animal() {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std::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&lt;&lt; "animal born!" &lt;&lt; std::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this-&gt;age = 0;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this-&gt;weight = 0;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this-&gt;name = "";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animal::number++;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animal::~animal() {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void animal::printnum() {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std::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&lt;&lt; animal::number &lt;&lt; std::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void animal::voice() {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std::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&lt;&lt; "Making some sound..." &lt;&lt; std::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int animal::number = 0;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class cat : public animal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public: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cat();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cat(int age, int weight, std::string name);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void voice() override;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};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void cat::voice() {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std::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&lt;&lt; "Mew..." &lt;&lt; std::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cat::cat(){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std::cout &lt;&lt; "kitten born!" &lt;&lt; std::endl;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};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cat::cat(int age, int weight, std::string name) {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std::cout &lt;&lt; "kitten born!" &lt;&lt; std::endl;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this-&gt;age = age;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this-&gt;name = name;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this-&gt;weight = weight;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};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int main()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cat a, b, c, d, e;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// a.printnum();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}*/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C331D-C56B-42AA-A1A0-5D08229E0FB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29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Модификаторы доступа выступают в роли закрывания дверей. Если хотя бы в одном месте </a:t>
            </a:r>
            <a:r>
              <a:rPr lang="en-US" dirty="0"/>
              <a:t>private – </a:t>
            </a:r>
            <a:r>
              <a:rPr lang="ru-RU" dirty="0"/>
              <a:t>то все становится </a:t>
            </a:r>
            <a:r>
              <a:rPr lang="en-US" dirty="0"/>
              <a:t>private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C331D-C56B-42AA-A1A0-5D08229E0FB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53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= 15;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A()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 constructor"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ru-RU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 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//можно поменять на </a:t>
            </a:r>
            <a:r>
              <a:rPr lang="ru-RU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private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y;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B()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 constructor"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printX()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z;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C()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 constructor"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printX()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c.printX();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C331D-C56B-42AA-A1A0-5D08229E0FB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44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f-ZA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af-Z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af-ZA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af-Z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af-Z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af-ZA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af-Z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af-Z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af-Z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A(</a:t>
            </a:r>
            <a:r>
              <a:rPr lang="af-ZA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_x</a:t>
            </a:r>
            <a:r>
              <a:rPr lang="af-Z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af-Z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x = </a:t>
            </a:r>
            <a:r>
              <a:rPr lang="af-ZA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_x</a:t>
            </a:r>
            <a:r>
              <a:rPr lang="af-Z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"A constructor"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af-Z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B</a:t>
            </a:r>
            <a:r>
              <a:rPr lang="af-Z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af-ZA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af-Z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af-Z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af-ZA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af-Z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af-Z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y = 15;</a:t>
            </a:r>
          </a:p>
          <a:p>
            <a:r>
              <a:rPr lang="af-Z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B() : </a:t>
            </a:r>
            <a:r>
              <a:rPr lang="af-ZA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af-Z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(1) {};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B(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):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"B constructor"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af-Z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af-Z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printX()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x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af-Z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B</a:t>
            </a:r>
            <a:r>
              <a:rPr lang="af-Z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b(10), c;</a:t>
            </a:r>
          </a:p>
          <a:p>
            <a:r>
              <a:rPr lang="af-Z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b.printX();</a:t>
            </a:r>
          </a:p>
          <a:p>
            <a:r>
              <a:rPr lang="af-Z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c.printX();</a:t>
            </a:r>
          </a:p>
          <a:p>
            <a:r>
              <a:rPr lang="ru-RU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C331D-C56B-42AA-A1A0-5D08229E0FB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841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A(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_x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x =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_x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 constructor"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printX() = 0;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y = 15;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B() :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(1) {};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B(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 constructor"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printX()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b(10);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b.printX();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C331D-C56B-42AA-A1A0-5D08229E0FB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21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834AA-9E9A-09A9-8995-76C64C63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053EF2-FBFA-1F43-9C8C-7110874B6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ECE144-D515-D96F-37E2-5BD4B685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96AC-518C-4F93-A649-8D6F178F8352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440E32-811F-812D-92B3-92875A52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6964CB-EFF5-FC7F-5CD7-A1948D62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C71A-3F8E-479F-BEE4-5B70E5870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92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44497-AD92-74DD-0A64-5068F621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5A3D90-18B0-26DF-E0B1-F3EE5AE5F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ED58B2-20A2-57CD-F175-CE1DAE04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96AC-518C-4F93-A649-8D6F178F8352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3D85AA-C48B-5FA7-317F-A5F4CDD0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FB95D9-DD0C-7776-6CDD-A2790ECD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C71A-3F8E-479F-BEE4-5B70E5870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07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D1BD8D-FCE7-F363-8449-3533162ED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42680B-6AB9-B214-49CD-4FE026CF4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E4667F-415A-8A32-D0F8-D0E01CCD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96AC-518C-4F93-A649-8D6F178F8352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A4E891-AEE3-69E7-0A5B-167E8DED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3B9072-A02E-2544-C07A-2B275145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C71A-3F8E-479F-BEE4-5B70E5870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022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Факультатив 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9A0B1E-EF98-497C-B816-38D1535678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" y="116631"/>
            <a:ext cx="904003" cy="93628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9AAE348-2502-4DB6-BAAE-16ED73F13CD9}"/>
              </a:ext>
            </a:extLst>
          </p:cNvPr>
          <p:cNvSpPr/>
          <p:nvPr userDrawn="1"/>
        </p:nvSpPr>
        <p:spPr>
          <a:xfrm>
            <a:off x="1199456" y="224182"/>
            <a:ext cx="10406390" cy="646331"/>
          </a:xfrm>
          <a:prstGeom prst="rect">
            <a:avLst/>
          </a:prstGeom>
          <a:solidFill>
            <a:srgbClr val="0F85BE"/>
          </a:solidFill>
        </p:spPr>
        <p:txBody>
          <a:bodyPr wrap="square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4" name="Заголовок 83">
            <a:extLst>
              <a:ext uri="{FF2B5EF4-FFF2-40B4-BE49-F238E27FC236}">
                <a16:creationId xmlns:a16="http://schemas.microsoft.com/office/drawing/2014/main" id="{6B7A23FD-960C-453A-9765-DB21F587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294653"/>
            <a:ext cx="10230544" cy="505388"/>
          </a:xfrm>
          <a:prstGeom prst="rect">
            <a:avLst/>
          </a:prstGeom>
        </p:spPr>
        <p:txBody>
          <a:bodyPr/>
          <a:lstStyle>
            <a:lvl1pPr algn="ctr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1841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758DF-430F-60B2-911B-E8337E46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789BF4-7995-3BE0-1DE1-3F637C2DE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7CF728-6987-3BBF-A967-948E0922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96AC-518C-4F93-A649-8D6F178F8352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522C4A-0574-70D8-F3F9-8A07B6D7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BADB54-7424-5326-D8CA-2D8AEC26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C71A-3F8E-479F-BEE4-5B70E5870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20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DA8F9-FE60-E6F7-6BDC-8DA16CFB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833743-8EFA-6C9F-2705-7A0B5754C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E5C5B7-6564-05F9-A310-CFB3565F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96AC-518C-4F93-A649-8D6F178F8352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59131A-8990-5CCD-70E8-A0AD005D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ED3E55-9569-01C0-1C25-46191DB4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C71A-3F8E-479F-BEE4-5B70E5870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49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E687E-0D3B-904C-A9C1-D410CFFC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F5438C-72DD-206D-F080-69A95FF00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A6897B-61A8-0FD8-EC87-44D7E6054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36CAFB-ED3D-CA01-C34E-7B3357FF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96AC-518C-4F93-A649-8D6F178F8352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97DC6F-7C42-D9CF-5D49-F40F0A36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590CAB-FC85-4B13-F703-CE883DD9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C71A-3F8E-479F-BEE4-5B70E5870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27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F4C30-520D-97CD-2CED-200FA680D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437BDE-21E1-64F5-3B83-982DBF8F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220EF8-EAAC-2CA5-4724-0836244F8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AC6774-C762-79A1-BB7E-52DBC8858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612742-0128-0F24-5932-4A7982033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67362DC-FD39-0E33-78BA-4773F1B8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96AC-518C-4F93-A649-8D6F178F8352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372FF2-2A75-3931-7AFC-9BBBEC29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2D8ABC-AC58-908D-9575-4F80B3E5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C71A-3F8E-479F-BEE4-5B70E5870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89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0DC09-B66B-711B-8133-C841C7CE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306D74-14B4-CB97-2626-0CCA4C80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96AC-518C-4F93-A649-8D6F178F8352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97E7E3-F0B9-BE3D-A383-C217EE2B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5EFD56-49DA-B8C6-9653-5A0CD4AF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C71A-3F8E-479F-BEE4-5B70E5870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65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1E9E697-D0F5-EA6E-16BE-166E1917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96AC-518C-4F93-A649-8D6F178F8352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B507A5C-DFD9-0900-0B01-7CD55CE1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B74443-EF1B-F868-A146-C4FA76C6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C71A-3F8E-479F-BEE4-5B70E5870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00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C5CCF3-BC5B-C769-0EFA-3BDAFCC1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D51B6-5485-6B14-89A3-9F8C6BF57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8C9220-EA4F-DA16-DB83-BE9D7C4A6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7F25B6-5916-5017-185B-2993E66A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96AC-518C-4F93-A649-8D6F178F8352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477C76-5A1A-A4EA-6902-96C65AAA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1B6CCC-960C-5096-B377-0044FF5A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C71A-3F8E-479F-BEE4-5B70E5870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06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394F6-B160-3495-A3AB-0BD06C0A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F19195-7E49-CDF1-D833-6864F35CC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A8BAAB-BD62-9F86-C360-769E788EF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E1C423-8EBF-4133-13F9-C1632B4E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96AC-518C-4F93-A649-8D6F178F8352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5632A7-61DD-FCDB-8062-B9A395AA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1C8A4-CD31-F986-8DFA-2F9A3F4A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C71A-3F8E-479F-BEE4-5B70E5870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78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BB1A2-F5B2-DC1A-C16E-2E4A09F9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DE343C-9F3B-C897-5C2F-EFD19E008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BC3974-D59C-B79B-62CB-3B15980C8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696AC-518C-4F93-A649-8D6F178F8352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47C9C2-FFBB-0E72-A231-B88AADCBB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4D6256-A073-0682-07E8-E7A4BDE3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CC71A-3F8E-479F-BEE4-5B70E5870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44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534" y="29923"/>
            <a:ext cx="1194085" cy="1236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EB5A45-E262-49B7-B0F6-93145F348A53}"/>
              </a:ext>
            </a:extLst>
          </p:cNvPr>
          <p:cNvSpPr txBox="1"/>
          <p:nvPr/>
        </p:nvSpPr>
        <p:spPr>
          <a:xfrm>
            <a:off x="683739" y="1915840"/>
            <a:ext cx="108245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Объектно-ориентированное программирование </a:t>
            </a:r>
          </a:p>
        </p:txBody>
      </p:sp>
      <p:sp>
        <p:nvSpPr>
          <p:cNvPr id="3" name="Подзаголовок 13">
            <a:extLst>
              <a:ext uri="{FF2B5EF4-FFF2-40B4-BE49-F238E27FC236}">
                <a16:creationId xmlns:a16="http://schemas.microsoft.com/office/drawing/2014/main" id="{286FE62C-7641-C546-F582-86BABFA19CFF}"/>
              </a:ext>
            </a:extLst>
          </p:cNvPr>
          <p:cNvSpPr txBox="1">
            <a:spLocks/>
          </p:cNvSpPr>
          <p:nvPr/>
        </p:nvSpPr>
        <p:spPr>
          <a:xfrm>
            <a:off x="1236017" y="3799211"/>
            <a:ext cx="9771355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400" dirty="0">
                <a:solidFill>
                  <a:srgbClr val="0070C0"/>
                </a:solidFill>
              </a:rPr>
              <a:t>Лекция </a:t>
            </a:r>
            <a:r>
              <a:rPr lang="en-US" sz="4400" dirty="0">
                <a:solidFill>
                  <a:srgbClr val="0070C0"/>
                </a:solidFill>
              </a:rPr>
              <a:t>3</a:t>
            </a:r>
            <a:r>
              <a:rPr lang="ru-RU" sz="4400" dirty="0">
                <a:solidFill>
                  <a:srgbClr val="0070C0"/>
                </a:solidFill>
              </a:rPr>
              <a:t>. Наследование</a:t>
            </a:r>
            <a:endParaRPr lang="ru-RU" sz="44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06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5BBCC-A17C-1930-B48B-CFA07DD0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Статические поля и методы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DA013-5CE4-B6E0-A017-5D73D2DB101F}"/>
              </a:ext>
            </a:extLst>
          </p:cNvPr>
          <p:cNvSpPr txBox="1"/>
          <p:nvPr/>
        </p:nvSpPr>
        <p:spPr>
          <a:xfrm>
            <a:off x="238991" y="1237248"/>
            <a:ext cx="554874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af-Z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af-ZA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af-Z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r>
              <a:rPr lang="af-Z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af-ZA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af-Z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af-Z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age = 0;</a:t>
            </a:r>
          </a:p>
          <a:p>
            <a:r>
              <a:rPr lang="af-Z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weight = 0;</a:t>
            </a:r>
          </a:p>
          <a:p>
            <a:r>
              <a:rPr lang="af-Z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af-ZA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af-Z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af-ZA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af-Z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af-Z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animal();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animal(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age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weight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std::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af-ZA" sz="1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af-ZA" sz="1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number;</a:t>
            </a:r>
          </a:p>
          <a:p>
            <a:r>
              <a:rPr lang="af-Z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af-Z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printnum();</a:t>
            </a:r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af-ZA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r>
              <a:rPr lang="af-Z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::animal() {</a:t>
            </a:r>
          </a:p>
          <a:p>
            <a:r>
              <a:rPr lang="af-Z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af-Z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-&gt;age = 0;</a:t>
            </a:r>
          </a:p>
          <a:p>
            <a:r>
              <a:rPr lang="af-Z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af-Z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-&gt;weight = 0;</a:t>
            </a:r>
          </a:p>
          <a:p>
            <a:r>
              <a:rPr lang="af-Z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af-Z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-&gt;name </a:t>
            </a:r>
            <a:r>
              <a:rPr lang="af-ZA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af-Z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af-Z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af-Z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number++;</a:t>
            </a:r>
          </a:p>
          <a:p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60D606-14E7-7E5E-A38E-87ED93D91A06}"/>
              </a:ext>
            </a:extLst>
          </p:cNvPr>
          <p:cNvSpPr txBox="1"/>
          <p:nvPr/>
        </p:nvSpPr>
        <p:spPr>
          <a:xfrm>
            <a:off x="238991" y="5476739"/>
            <a:ext cx="68528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af-Z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r>
              <a:rPr lang="af-Z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::printnum()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::number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769B24-D287-8178-3E39-8E5D60B2935D}"/>
              </a:ext>
            </a:extLst>
          </p:cNvPr>
          <p:cNvSpPr txBox="1"/>
          <p:nvPr/>
        </p:nvSpPr>
        <p:spPr>
          <a:xfrm>
            <a:off x="6480983" y="4107057"/>
            <a:ext cx="49490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::number = 0;</a:t>
            </a: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a, b, c(1,1,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"panda"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d;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a.printnum();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8C89039-10D3-4952-D348-A755D1AB0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185" b="28981"/>
          <a:stretch/>
        </p:blipFill>
        <p:spPr>
          <a:xfrm>
            <a:off x="11060256" y="4362546"/>
            <a:ext cx="369744" cy="514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BC2BF0-9B98-599D-6555-DF06C71A2377}"/>
              </a:ext>
            </a:extLst>
          </p:cNvPr>
          <p:cNvSpPr txBox="1"/>
          <p:nvPr/>
        </p:nvSpPr>
        <p:spPr>
          <a:xfrm>
            <a:off x="5787736" y="1846557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Статические поля и методы относятся </a:t>
            </a:r>
            <a:r>
              <a:rPr lang="ru-RU" b="1" dirty="0"/>
              <a:t>ко всем </a:t>
            </a:r>
            <a:r>
              <a:rPr lang="ru-RU" dirty="0"/>
              <a:t>объектам класса. </a:t>
            </a:r>
          </a:p>
        </p:txBody>
      </p:sp>
    </p:spTree>
    <p:extLst>
      <p:ext uri="{BB962C8B-B14F-4D97-AF65-F5344CB8AC3E}">
        <p14:creationId xmlns:p14="http://schemas.microsoft.com/office/powerpoint/2010/main" val="22125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61E9B-7178-2FB5-3AC8-0549C05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AD72088-7F8F-49D1-2A43-E7532417D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50" y="5640017"/>
            <a:ext cx="1174289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Наследование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inheritance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представляет один из ключевых аспектов объектно-ориентированного программирования, который позволяет наследовать функциональность одного класса или базового класса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в другом - производном классе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derived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64224D-BCB9-E6D4-B837-CE54BABF6F62}"/>
              </a:ext>
            </a:extLst>
          </p:cNvPr>
          <p:cNvSpPr/>
          <p:nvPr/>
        </p:nvSpPr>
        <p:spPr>
          <a:xfrm>
            <a:off x="4915785" y="1964102"/>
            <a:ext cx="2360428" cy="818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animal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F6D75B-F378-7B73-8D74-C6CD5D76526D}"/>
              </a:ext>
            </a:extLst>
          </p:cNvPr>
          <p:cNvSpPr/>
          <p:nvPr/>
        </p:nvSpPr>
        <p:spPr>
          <a:xfrm>
            <a:off x="1598426" y="3429001"/>
            <a:ext cx="2360428" cy="818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cat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4E8275A-2CB9-6A6E-4FC4-7901CD8F84D4}"/>
              </a:ext>
            </a:extLst>
          </p:cNvPr>
          <p:cNvSpPr/>
          <p:nvPr/>
        </p:nvSpPr>
        <p:spPr>
          <a:xfrm>
            <a:off x="4915785" y="3429000"/>
            <a:ext cx="2360428" cy="818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dog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12688B6-1034-287A-9715-D588AC6F5E71}"/>
              </a:ext>
            </a:extLst>
          </p:cNvPr>
          <p:cNvSpPr/>
          <p:nvPr/>
        </p:nvSpPr>
        <p:spPr>
          <a:xfrm>
            <a:off x="8133904" y="3429000"/>
            <a:ext cx="2360428" cy="818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capybara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B1F77276-57A2-19BE-AB17-D36657A66EB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6095999" y="2782809"/>
            <a:ext cx="0" cy="64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B5718611-ADEC-5082-AF3F-44057DC57987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4114223" y="1447226"/>
            <a:ext cx="646192" cy="33173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F76A84FD-70EF-C117-D769-33FBE28775FD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7381964" y="1496845"/>
            <a:ext cx="646191" cy="3218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1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8C299-BADA-D4FD-28CD-9E456270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Общий вид наследования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91EE274-261E-E43C-70F3-C7948979E036}"/>
              </a:ext>
            </a:extLst>
          </p:cNvPr>
          <p:cNvGrpSpPr/>
          <p:nvPr/>
        </p:nvGrpSpPr>
        <p:grpSpPr>
          <a:xfrm>
            <a:off x="2143125" y="1840000"/>
            <a:ext cx="7520420" cy="2554545"/>
            <a:chOff x="2153516" y="2151727"/>
            <a:chExt cx="7520420" cy="25545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3269CF-62BF-3E32-CAA2-22159F4578B5}"/>
                </a:ext>
              </a:extLst>
            </p:cNvPr>
            <p:cNvSpPr txBox="1"/>
            <p:nvPr/>
          </p:nvSpPr>
          <p:spPr>
            <a:xfrm>
              <a:off x="2153516" y="2767280"/>
              <a:ext cx="7520420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af-ZA" sz="40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class</a:t>
              </a:r>
              <a:r>
                <a:rPr lang="af-ZA" sz="4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af-ZA" sz="40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B</a:t>
              </a:r>
              <a:r>
                <a:rPr lang="af-ZA" sz="4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af-ZA" sz="4000" b="1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:</a:t>
              </a:r>
              <a:r>
                <a:rPr lang="af-ZA" sz="4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ru-RU" sz="4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			</a:t>
              </a:r>
              <a:r>
                <a:rPr lang="en-US" sz="4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	</a:t>
              </a:r>
              <a:r>
                <a:rPr lang="af-ZA" sz="40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A</a:t>
              </a:r>
              <a:r>
                <a:rPr lang="af-ZA" sz="4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{</a:t>
              </a:r>
            </a:p>
            <a:p>
              <a:endParaRPr lang="ru-RU" sz="4000" dirty="0">
                <a:solidFill>
                  <a:srgbClr val="000000"/>
                </a:solidFill>
                <a:latin typeface="Cascadia Mono" panose="020B0609020000020004" pitchFamily="49" charset="0"/>
              </a:endParaRPr>
            </a:p>
            <a:p>
              <a:r>
                <a:rPr lang="ru-RU" sz="4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};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C3D264-136F-71D0-CA5A-E2DE39238CE8}"/>
                </a:ext>
              </a:extLst>
            </p:cNvPr>
            <p:cNvSpPr txBox="1"/>
            <p:nvPr/>
          </p:nvSpPr>
          <p:spPr>
            <a:xfrm>
              <a:off x="5208443" y="2151727"/>
              <a:ext cx="3405620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af-ZA" sz="40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public</a:t>
              </a:r>
            </a:p>
            <a:p>
              <a:r>
                <a:rPr lang="en-US" sz="40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protected</a:t>
              </a:r>
            </a:p>
            <a:p>
              <a:r>
                <a:rPr lang="en-US" sz="40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private</a:t>
              </a:r>
              <a:endParaRPr lang="ru-RU" sz="4000" dirty="0">
                <a:solidFill>
                  <a:srgbClr val="0000FF"/>
                </a:solidFill>
                <a:latin typeface="Cascadia Mono" panose="020B0609020000020004" pitchFamily="49" charset="0"/>
              </a:endParaRPr>
            </a:p>
          </p:txBody>
        </p:sp>
        <p:sp>
          <p:nvSpPr>
            <p:cNvPr id="7" name="Левая фигурная скобка 6">
              <a:extLst>
                <a:ext uri="{FF2B5EF4-FFF2-40B4-BE49-F238E27FC236}">
                  <a16:creationId xmlns:a16="http://schemas.microsoft.com/office/drawing/2014/main" id="{A8E9F714-C463-781D-101F-143857B1BD1D}"/>
                </a:ext>
              </a:extLst>
            </p:cNvPr>
            <p:cNvSpPr/>
            <p:nvPr/>
          </p:nvSpPr>
          <p:spPr>
            <a:xfrm>
              <a:off x="4935682" y="2265218"/>
              <a:ext cx="436418" cy="1825501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>
              <a:extLst>
                <a:ext uri="{FF2B5EF4-FFF2-40B4-BE49-F238E27FC236}">
                  <a16:creationId xmlns:a16="http://schemas.microsoft.com/office/drawing/2014/main" id="{36FC178E-5485-0468-93DB-8AB91DC35998}"/>
                </a:ext>
              </a:extLst>
            </p:cNvPr>
            <p:cNvSpPr/>
            <p:nvPr/>
          </p:nvSpPr>
          <p:spPr>
            <a:xfrm rot="10800000">
              <a:off x="7936057" y="2208472"/>
              <a:ext cx="436418" cy="1825501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A963C47-02B6-3D7E-8B88-4B09D287D116}"/>
              </a:ext>
            </a:extLst>
          </p:cNvPr>
          <p:cNvSpPr txBox="1"/>
          <p:nvPr/>
        </p:nvSpPr>
        <p:spPr>
          <a:xfrm>
            <a:off x="6096000" y="5146925"/>
            <a:ext cx="5881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Модификаторы доступа при наследовании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E4D522D-0C62-9096-2695-520556E1216C}"/>
              </a:ext>
            </a:extLst>
          </p:cNvPr>
          <p:cNvCxnSpPr/>
          <p:nvPr/>
        </p:nvCxnSpPr>
        <p:spPr>
          <a:xfrm flipH="1" flipV="1">
            <a:off x="6639791" y="3927764"/>
            <a:ext cx="800100" cy="1153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23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0F889-358C-2F73-8845-C2FE7958C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Наследование классов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DE4BA3D-87B3-900F-3BC7-827C3DFC4767}"/>
              </a:ext>
            </a:extLst>
          </p:cNvPr>
          <p:cNvSpPr/>
          <p:nvPr/>
        </p:nvSpPr>
        <p:spPr>
          <a:xfrm>
            <a:off x="814348" y="1421990"/>
            <a:ext cx="1683327" cy="1163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Class A</a:t>
            </a:r>
          </a:p>
          <a:p>
            <a:r>
              <a:rPr lang="en-US" sz="2400" dirty="0">
                <a:solidFill>
                  <a:schemeClr val="tx1"/>
                </a:solidFill>
              </a:rPr>
              <a:t>A()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 x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5569E5D-2B28-76CB-F9B2-EEBA5A3D7D0E}"/>
              </a:ext>
            </a:extLst>
          </p:cNvPr>
          <p:cNvSpPr/>
          <p:nvPr/>
        </p:nvSpPr>
        <p:spPr>
          <a:xfrm>
            <a:off x="814348" y="3198837"/>
            <a:ext cx="1683327" cy="1163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Class B</a:t>
            </a:r>
          </a:p>
          <a:p>
            <a:r>
              <a:rPr lang="en-US" sz="2400" dirty="0">
                <a:solidFill>
                  <a:schemeClr val="tx1"/>
                </a:solidFill>
              </a:rPr>
              <a:t>B()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 y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DFFAFA1-2EE4-A0AA-9584-18C563105B2B}"/>
              </a:ext>
            </a:extLst>
          </p:cNvPr>
          <p:cNvSpPr/>
          <p:nvPr/>
        </p:nvSpPr>
        <p:spPr>
          <a:xfrm>
            <a:off x="814348" y="4975684"/>
            <a:ext cx="1683327" cy="115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Class C</a:t>
            </a:r>
          </a:p>
          <a:p>
            <a:r>
              <a:rPr lang="en-US" sz="2400" dirty="0">
                <a:solidFill>
                  <a:schemeClr val="tx1"/>
                </a:solidFill>
              </a:rPr>
              <a:t>C()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 z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07D9CC38-E416-8642-B1F0-35254B52A51C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1656012" y="2585771"/>
            <a:ext cx="0" cy="6130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5897C30-0E34-19DF-DB69-A65DD5E011F6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1656012" y="4362618"/>
            <a:ext cx="0" cy="6130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6DD2CD-9482-B6A9-1A49-EE25EC163807}"/>
              </a:ext>
            </a:extLst>
          </p:cNvPr>
          <p:cNvSpPr txBox="1"/>
          <p:nvPr/>
        </p:nvSpPr>
        <p:spPr>
          <a:xfrm>
            <a:off x="2105417" y="2707638"/>
            <a:ext cx="110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CFA43-10C7-719A-7FE6-4F6D62952151}"/>
              </a:ext>
            </a:extLst>
          </p:cNvPr>
          <p:cNvSpPr txBox="1"/>
          <p:nvPr/>
        </p:nvSpPr>
        <p:spPr>
          <a:xfrm>
            <a:off x="2105417" y="4484485"/>
            <a:ext cx="110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7839D44-404D-B01C-0083-8FD1DBBA012D}"/>
              </a:ext>
            </a:extLst>
          </p:cNvPr>
          <p:cNvSpPr/>
          <p:nvPr/>
        </p:nvSpPr>
        <p:spPr>
          <a:xfrm>
            <a:off x="3963659" y="1473884"/>
            <a:ext cx="1683327" cy="1163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Class A</a:t>
            </a:r>
          </a:p>
          <a:p>
            <a:r>
              <a:rPr lang="en-US" sz="2400" dirty="0">
                <a:solidFill>
                  <a:schemeClr val="tx1"/>
                </a:solidFill>
              </a:rPr>
              <a:t>A()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 x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197FBC4-0F04-9DA9-C9CC-E5E944E0F23F}"/>
              </a:ext>
            </a:extLst>
          </p:cNvPr>
          <p:cNvSpPr/>
          <p:nvPr/>
        </p:nvSpPr>
        <p:spPr>
          <a:xfrm>
            <a:off x="3963659" y="3250731"/>
            <a:ext cx="1683327" cy="1163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Class B</a:t>
            </a:r>
          </a:p>
          <a:p>
            <a:r>
              <a:rPr lang="en-US" sz="2400" dirty="0">
                <a:solidFill>
                  <a:schemeClr val="tx1"/>
                </a:solidFill>
              </a:rPr>
              <a:t>B()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 y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22A1F23-60E3-DD50-BCFD-F83BE62C3CB7}"/>
              </a:ext>
            </a:extLst>
          </p:cNvPr>
          <p:cNvSpPr/>
          <p:nvPr/>
        </p:nvSpPr>
        <p:spPr>
          <a:xfrm>
            <a:off x="3963659" y="5027578"/>
            <a:ext cx="1683327" cy="115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Class C</a:t>
            </a:r>
          </a:p>
          <a:p>
            <a:r>
              <a:rPr lang="en-US" sz="2400" dirty="0">
                <a:solidFill>
                  <a:schemeClr val="tx1"/>
                </a:solidFill>
              </a:rPr>
              <a:t>C()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 z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3C8D6789-F300-6E1A-76CD-B5522B7259A1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4805323" y="2637665"/>
            <a:ext cx="0" cy="6130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D09478B-9D6D-5566-F49E-013B05498344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4805323" y="4414512"/>
            <a:ext cx="0" cy="6130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43D7048-01AB-BEAF-4336-CADDD2EEF19A}"/>
              </a:ext>
            </a:extLst>
          </p:cNvPr>
          <p:cNvSpPr txBox="1"/>
          <p:nvPr/>
        </p:nvSpPr>
        <p:spPr>
          <a:xfrm>
            <a:off x="5254728" y="2759532"/>
            <a:ext cx="1233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1D50A7-CEF4-C40B-D373-01C6A1CF8800}"/>
              </a:ext>
            </a:extLst>
          </p:cNvPr>
          <p:cNvSpPr txBox="1"/>
          <p:nvPr/>
        </p:nvSpPr>
        <p:spPr>
          <a:xfrm>
            <a:off x="5254728" y="4536379"/>
            <a:ext cx="1109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FDCFDE-2B50-45D9-6B19-4CBE372FB79B}"/>
              </a:ext>
            </a:extLst>
          </p:cNvPr>
          <p:cNvSpPr txBox="1"/>
          <p:nvPr/>
        </p:nvSpPr>
        <p:spPr>
          <a:xfrm>
            <a:off x="1733213" y="5611753"/>
            <a:ext cx="125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x </a:t>
            </a:r>
            <a:r>
              <a:rPr lang="ru-RU" sz="2400" b="1" i="1" dirty="0">
                <a:solidFill>
                  <a:srgbClr val="00B050"/>
                </a:solidFill>
              </a:rPr>
              <a:t>видим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A60264-8E9D-DF62-2501-5B463006C8A8}"/>
              </a:ext>
            </a:extLst>
          </p:cNvPr>
          <p:cNvSpPr txBox="1"/>
          <p:nvPr/>
        </p:nvSpPr>
        <p:spPr>
          <a:xfrm>
            <a:off x="4846927" y="5611753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x </a:t>
            </a:r>
            <a:r>
              <a:rPr lang="ru-RU" sz="2400" b="1" i="1" dirty="0">
                <a:solidFill>
                  <a:srgbClr val="FF0000"/>
                </a:solidFill>
              </a:rPr>
              <a:t>не видим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610A54E4-6BFF-2FD2-408B-A2E8C67AE119}"/>
              </a:ext>
            </a:extLst>
          </p:cNvPr>
          <p:cNvGrpSpPr/>
          <p:nvPr/>
        </p:nvGrpSpPr>
        <p:grpSpPr>
          <a:xfrm>
            <a:off x="7386678" y="3074637"/>
            <a:ext cx="5114017" cy="1339875"/>
            <a:chOff x="2153516" y="2443068"/>
            <a:chExt cx="5114017" cy="133987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F423F8-C3F9-5015-9F2D-0CF6FD2C77E3}"/>
                </a:ext>
              </a:extLst>
            </p:cNvPr>
            <p:cNvSpPr txBox="1"/>
            <p:nvPr/>
          </p:nvSpPr>
          <p:spPr>
            <a:xfrm>
              <a:off x="2153516" y="2767280"/>
              <a:ext cx="511401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af-ZA" sz="20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class</a:t>
              </a:r>
              <a:r>
                <a:rPr lang="af-ZA" sz="2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af-ZA" sz="20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B</a:t>
              </a:r>
              <a:r>
                <a:rPr lang="af-ZA" sz="2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af-ZA" sz="2000" b="1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:</a:t>
              </a:r>
              <a:r>
                <a:rPr lang="af-ZA" sz="2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		</a:t>
              </a:r>
              <a:r>
                <a:rPr lang="en-US" sz="2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	</a:t>
              </a:r>
              <a:r>
                <a:rPr lang="af-ZA" sz="20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A</a:t>
              </a:r>
              <a:r>
                <a:rPr lang="af-ZA" sz="2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{</a:t>
              </a:r>
            </a:p>
            <a:p>
              <a:endParaRPr lang="ru-RU" sz="2000" dirty="0">
                <a:solidFill>
                  <a:srgbClr val="000000"/>
                </a:solidFill>
                <a:latin typeface="Cascadia Mono" panose="020B0609020000020004" pitchFamily="49" charset="0"/>
              </a:endParaRPr>
            </a:p>
            <a:p>
              <a:r>
                <a:rPr lang="ru-RU" sz="2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};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E780ECA-C47E-35FB-D52F-55FE86F0A20F}"/>
                </a:ext>
              </a:extLst>
            </p:cNvPr>
            <p:cNvSpPr txBox="1"/>
            <p:nvPr/>
          </p:nvSpPr>
          <p:spPr>
            <a:xfrm>
              <a:off x="3924298" y="2443068"/>
              <a:ext cx="1555175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af-ZA" sz="20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public</a:t>
              </a:r>
            </a:p>
            <a:p>
              <a:r>
                <a:rPr lang="en-US" sz="20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protected</a:t>
              </a:r>
            </a:p>
            <a:p>
              <a:r>
                <a:rPr lang="en-US" sz="20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private</a:t>
              </a:r>
              <a:endParaRPr lang="ru-RU" sz="2000" dirty="0">
                <a:solidFill>
                  <a:srgbClr val="0000FF"/>
                </a:solidFill>
                <a:latin typeface="Cascadia Mono" panose="020B0609020000020004" pitchFamily="49" charset="0"/>
              </a:endParaRPr>
            </a:p>
          </p:txBody>
        </p:sp>
        <p:sp>
          <p:nvSpPr>
            <p:cNvPr id="35" name="Левая фигурная скобка 34">
              <a:extLst>
                <a:ext uri="{FF2B5EF4-FFF2-40B4-BE49-F238E27FC236}">
                  <a16:creationId xmlns:a16="http://schemas.microsoft.com/office/drawing/2014/main" id="{8BEC1805-E71D-FF05-8AFE-2858EDDEBC28}"/>
                </a:ext>
              </a:extLst>
            </p:cNvPr>
            <p:cNvSpPr/>
            <p:nvPr/>
          </p:nvSpPr>
          <p:spPr>
            <a:xfrm>
              <a:off x="3681820" y="2613161"/>
              <a:ext cx="181886" cy="760814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36" name="Левая фигурная скобка 35">
              <a:extLst>
                <a:ext uri="{FF2B5EF4-FFF2-40B4-BE49-F238E27FC236}">
                  <a16:creationId xmlns:a16="http://schemas.microsoft.com/office/drawing/2014/main" id="{4A1340B9-3364-ECB5-7C16-B1D644911F72}"/>
                </a:ext>
              </a:extLst>
            </p:cNvPr>
            <p:cNvSpPr/>
            <p:nvPr/>
          </p:nvSpPr>
          <p:spPr>
            <a:xfrm rot="10800000">
              <a:off x="5479473" y="2584788"/>
              <a:ext cx="188771" cy="817560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</p:grpSp>
    </p:spTree>
    <p:extLst>
      <p:ext uri="{BB962C8B-B14F-4D97-AF65-F5344CB8AC3E}">
        <p14:creationId xmlns:p14="http://schemas.microsoft.com/office/powerpoint/2010/main" val="178430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DBC829-3C1B-5ED0-0832-1C48AEF3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наследования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04BAD-C26A-5397-2C2C-41B77B747978}"/>
              </a:ext>
            </a:extLst>
          </p:cNvPr>
          <p:cNvSpPr txBox="1"/>
          <p:nvPr/>
        </p:nvSpPr>
        <p:spPr>
          <a:xfrm>
            <a:off x="433277" y="984156"/>
            <a:ext cx="6690537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af-Z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af-ZA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af-Z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af-Z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lvl="1"/>
            <a:r>
              <a:rPr lang="af-ZA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af-Z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</a:p>
          <a:p>
            <a:pPr lvl="1"/>
            <a:r>
              <a:rPr lang="af-Z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pPr lvl="1"/>
            <a:r>
              <a:rPr lang="af-ZA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af-Z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lvl="1"/>
            <a:r>
              <a:rPr lang="af-Z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A() 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"A constructor"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af-Z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B</a:t>
            </a:r>
            <a:r>
              <a:rPr lang="af-Z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af-ZA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af-Z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af-ZA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af-Z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lvl="1"/>
            <a:r>
              <a:rPr lang="af-Z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B() 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"B constructor"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af-Z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af-Z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a;</a:t>
            </a:r>
          </a:p>
          <a:p>
            <a:r>
              <a:rPr lang="af-Z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B</a:t>
            </a:r>
            <a:r>
              <a:rPr lang="af-Z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b;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3D6F13-2E48-62F1-1C54-74EF8BB0B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97" y="5510853"/>
            <a:ext cx="2562225" cy="1228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44101F-A278-EAC6-2E30-FA662A2290B9}"/>
              </a:ext>
            </a:extLst>
          </p:cNvPr>
          <p:cNvSpPr txBox="1"/>
          <p:nvPr/>
        </p:nvSpPr>
        <p:spPr>
          <a:xfrm>
            <a:off x="7378030" y="3192667"/>
            <a:ext cx="4625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Конструкторы не наследуются</a:t>
            </a:r>
          </a:p>
          <a:p>
            <a:pPr marL="342900" indent="-342900">
              <a:buAutoNum type="arabicPeriod"/>
            </a:pPr>
            <a:r>
              <a:rPr lang="ru-RU" dirty="0"/>
              <a:t>При создании дочернего класса сначала создается экземпляр базового класса</a:t>
            </a:r>
          </a:p>
        </p:txBody>
      </p:sp>
    </p:spTree>
    <p:extLst>
      <p:ext uri="{BB962C8B-B14F-4D97-AF65-F5344CB8AC3E}">
        <p14:creationId xmlns:p14="http://schemas.microsoft.com/office/powerpoint/2010/main" val="346642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41615-EA86-7D91-F550-B5547AB2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наследования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C6009-ED42-563B-0652-347A0E3033CC}"/>
              </a:ext>
            </a:extLst>
          </p:cNvPr>
          <p:cNvSpPr txBox="1"/>
          <p:nvPr/>
        </p:nvSpPr>
        <p:spPr>
          <a:xfrm>
            <a:off x="187036" y="1205678"/>
            <a:ext cx="693073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A(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_x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x =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_x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 constructor"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y = 15;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B() :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(1) {};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B(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 constructor"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printX()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9920BC-DA8B-767D-9CE8-A063A097BDAE}"/>
              </a:ext>
            </a:extLst>
          </p:cNvPr>
          <p:cNvSpPr txBox="1"/>
          <p:nvPr/>
        </p:nvSpPr>
        <p:spPr>
          <a:xfrm>
            <a:off x="7263730" y="3026412"/>
            <a:ext cx="46251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Конструкторы не наследуются</a:t>
            </a:r>
          </a:p>
          <a:p>
            <a:pPr marL="342900" indent="-342900">
              <a:buAutoNum type="arabicPeriod"/>
            </a:pPr>
            <a:r>
              <a:rPr lang="ru-RU" dirty="0"/>
              <a:t>При создании дочернего класса сначала создается экземпляр базового класса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Если у базового класса нет конструктора по умолчанию, то необходимо напрямую передать параметр</a:t>
            </a:r>
          </a:p>
        </p:txBody>
      </p:sp>
    </p:spTree>
    <p:extLst>
      <p:ext uri="{BB962C8B-B14F-4D97-AF65-F5344CB8AC3E}">
        <p14:creationId xmlns:p14="http://schemas.microsoft.com/office/powerpoint/2010/main" val="166063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F7908-2D3B-32FB-4AFC-9690B597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Абстрактные классы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0A122-8AAE-430E-B374-251862C22582}"/>
              </a:ext>
            </a:extLst>
          </p:cNvPr>
          <p:cNvSpPr txBox="1"/>
          <p:nvPr/>
        </p:nvSpPr>
        <p:spPr>
          <a:xfrm>
            <a:off x="2340985" y="1862757"/>
            <a:ext cx="75100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A(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_x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x =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_x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 constructor"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printX() = 0;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E95ED-F86E-DD69-4813-CCDCE7F99FCA}"/>
              </a:ext>
            </a:extLst>
          </p:cNvPr>
          <p:cNvSpPr txBox="1"/>
          <p:nvPr/>
        </p:nvSpPr>
        <p:spPr>
          <a:xfrm>
            <a:off x="264968" y="5722607"/>
            <a:ext cx="11662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Использование ключевого слова </a:t>
            </a:r>
            <a:r>
              <a:rPr lang="en-US" sz="2000" dirty="0"/>
              <a:t>virtual </a:t>
            </a:r>
            <a:r>
              <a:rPr lang="ru-RU" sz="2000" dirty="0"/>
              <a:t>и указание, что функция является «чистой» виртуальной функцией приводит к тому, что класс становится абстрактным и невозможно создавать его экземпляры</a:t>
            </a:r>
          </a:p>
        </p:txBody>
      </p:sp>
    </p:spTree>
    <p:extLst>
      <p:ext uri="{BB962C8B-B14F-4D97-AF65-F5344CB8AC3E}">
        <p14:creationId xmlns:p14="http://schemas.microsoft.com/office/powerpoint/2010/main" val="31650646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1340</Words>
  <Application>Microsoft Office PowerPoint</Application>
  <PresentationFormat>Широкоэкранный</PresentationFormat>
  <Paragraphs>306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Cascadia Mono</vt:lpstr>
      <vt:lpstr>Segoe UI Semibold</vt:lpstr>
      <vt:lpstr>Тема Office</vt:lpstr>
      <vt:lpstr>Презентация PowerPoint</vt:lpstr>
      <vt:lpstr>Статические поля и методы</vt:lpstr>
      <vt:lpstr>Наследование</vt:lpstr>
      <vt:lpstr>Общий вид наследования</vt:lpstr>
      <vt:lpstr>Наследование классов</vt:lpstr>
      <vt:lpstr>Пример наследования</vt:lpstr>
      <vt:lpstr>Пример наследования</vt:lpstr>
      <vt:lpstr>Абстрактные классы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Балабаев</dc:creator>
  <cp:lastModifiedBy>Сергей Балабаев</cp:lastModifiedBy>
  <cp:revision>4</cp:revision>
  <dcterms:created xsi:type="dcterms:W3CDTF">2023-09-21T15:53:46Z</dcterms:created>
  <dcterms:modified xsi:type="dcterms:W3CDTF">2023-10-04T23:59:18Z</dcterms:modified>
</cp:coreProperties>
</file>