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924" r:id="rId2"/>
    <p:sldId id="1268" r:id="rId3"/>
    <p:sldId id="1267" r:id="rId4"/>
    <p:sldId id="1269" r:id="rId5"/>
    <p:sldId id="1270" r:id="rId6"/>
    <p:sldId id="1273" r:id="rId7"/>
    <p:sldId id="1274" r:id="rId8"/>
    <p:sldId id="1271" r:id="rId9"/>
    <p:sldId id="1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763" autoAdjust="0"/>
  </p:normalViewPr>
  <p:slideViewPr>
    <p:cSldViewPr snapToGrid="0">
      <p:cViewPr varScale="1">
        <p:scale>
          <a:sx n="49" d="100"/>
          <a:sy n="49" d="100"/>
        </p:scale>
        <p:origin x="19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4B48-128B-4E62-9DBC-795E8000C9ED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B7399-68C0-423F-8ED9-88F7A97EF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3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91D6-29A2-984D-8830-51BBF8630C8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771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Point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P1, *P2;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P2 =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P1.x = 10;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(*P2).x = 10;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//Скобки нужны, т.к. у точки более высокий приоритет, чем у *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(*P2).x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P2-&gt;x </a:t>
            </a:r>
            <a:r>
              <a:rPr lang="ru-RU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//правильный способ!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delete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0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Конструктор нужен в случаях нетривиального кода при создании элемента класса. Например, если при создании объекта нужно сделать </a:t>
            </a:r>
            <a:r>
              <a:rPr lang="en-US" dirty="0"/>
              <a:t>new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_y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0;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 + 1;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 + 1;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P1(1, 1);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 = P1;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3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_y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0;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 + 1;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 + 1;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P1(1, 1);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 = P1;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Если бы мы возвращали просто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ru-RU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, то мы бы возвращали копию второго объекта – зачем лишнее копирование?</a:t>
            </a:r>
            <a:endParaRPr lang="ru-RU" sz="1800" dirty="0">
              <a:solidFill>
                <a:srgbClr val="80808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Ниже пример подобного двойного копирования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. </a:t>
            </a:r>
            <a:endParaRPr lang="ru-RU" sz="1800" dirty="0">
              <a:solidFill>
                <a:srgbClr val="80808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80808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=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_y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fr-F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"Point(</a:t>
            </a:r>
            <a:r>
              <a:rPr lang="fr-F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_x, </a:t>
            </a:r>
            <a:r>
              <a:rPr lang="fr-F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_y)"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0;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0;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"Point()"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.y;</a:t>
            </a: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fr-F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"Point(</a:t>
            </a:r>
            <a:r>
              <a:rPr lang="fr-F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const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Point&amp; T)"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&amp;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P1(1, 1), P3;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 = P1; 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P3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P3;       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P3.x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P3.y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9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834AA-9E9A-09A9-8995-76C64C63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53EF2-FBFA-1F43-9C8C-7110874B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CE144-D515-D96F-37E2-5BD4B685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40E32-811F-812D-92B3-92875A52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964CB-EFF5-FC7F-5CD7-A1948D62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2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44497-AD92-74DD-0A64-5068F621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A3D90-18B0-26DF-E0B1-F3EE5AE5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D58B2-20A2-57CD-F175-CE1DAE04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D85AA-C48B-5FA7-317F-A5F4CDD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B95D9-DD0C-7776-6CDD-A2790ECD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0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D1BD8D-FCE7-F363-8449-3533162ED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42680B-6AB9-B214-49CD-4FE026CF4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4667F-415A-8A32-D0F8-D0E01CCD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4E891-AEE3-69E7-0A5B-167E8DED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3B9072-A02E-2544-C07A-2B275145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02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642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758DF-430F-60B2-911B-E8337E4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89BF4-7995-3BE0-1DE1-3F637C2D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CF728-6987-3BBF-A967-948E0922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22C4A-0574-70D8-F3F9-8A07B6D7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ADB54-7424-5326-D8CA-2D8AEC2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DA8F9-FE60-E6F7-6BDC-8DA16CFB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3743-8EFA-6C9F-2705-7A0B5754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5C5B7-6564-05F9-A310-CFB3565F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9131A-8990-5CCD-70E8-A0AD005D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D3E55-9569-01C0-1C25-46191DB4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9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E687E-0D3B-904C-A9C1-D410CFFC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5438C-72DD-206D-F080-69A95FF00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A6897B-61A8-0FD8-EC87-44D7E605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36CAFB-ED3D-CA01-C34E-7B3357FF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97DC6F-7C42-D9CF-5D49-F40F0A36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590CAB-FC85-4B13-F703-CE883DD9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2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4C30-520D-97CD-2CED-200FA680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437BDE-21E1-64F5-3B83-982DBF8F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220EF8-EAAC-2CA5-4724-0836244F8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C6774-C762-79A1-BB7E-52DBC8858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612742-0128-0F24-5932-4A7982033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7362DC-FD39-0E33-78BA-4773F1B8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372FF2-2A75-3931-7AFC-9BBBEC2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2D8ABC-AC58-908D-9575-4F80B3E5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9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0DC09-B66B-711B-8133-C841C7CE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306D74-14B4-CB97-2626-0CCA4C80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97E7E3-F0B9-BE3D-A383-C217EE2B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5EFD56-49DA-B8C6-9653-5A0CD4AF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5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E9E697-D0F5-EA6E-16BE-166E1917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507A5C-DFD9-0900-0B01-7CD55CE1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B74443-EF1B-F868-A146-C4FA76C6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0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5CCF3-BC5B-C769-0EFA-3BDAFCC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D51B6-5485-6B14-89A3-9F8C6BF5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C9220-EA4F-DA16-DB83-BE9D7C4A6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F25B6-5916-5017-185B-2993E66A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477C76-5A1A-A4EA-6902-96C65AAA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1B6CCC-960C-5096-B377-0044FF5A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06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394F6-B160-3495-A3AB-0BD06C0A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F19195-7E49-CDF1-D833-6864F35CC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8BAAB-BD62-9F86-C360-769E788E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E1C423-8EBF-4133-13F9-C1632B4E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5632A7-61DD-FCDB-8062-B9A395AA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1C8A4-CD31-F986-8DFA-2F9A3F4A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BB1A2-F5B2-DC1A-C16E-2E4A09F9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DE343C-9F3B-C897-5C2F-EFD19E00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C3974-D59C-B79B-62CB-3B15980C8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96AC-518C-4F93-A649-8D6F178F835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7C9C2-FFBB-0E72-A231-B88AADCBB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D6256-A073-0682-07E8-E7A4BDE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4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B5A45-E262-49B7-B0F6-93145F348A53}"/>
              </a:ext>
            </a:extLst>
          </p:cNvPr>
          <p:cNvSpPr txBox="1"/>
          <p:nvPr/>
        </p:nvSpPr>
        <p:spPr>
          <a:xfrm>
            <a:off x="683739" y="1915840"/>
            <a:ext cx="108245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Объектно-ориентированное программирование 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286FE62C-7641-C546-F582-86BABFA19CFF}"/>
              </a:ext>
            </a:extLst>
          </p:cNvPr>
          <p:cNvSpPr txBox="1">
            <a:spLocks/>
          </p:cNvSpPr>
          <p:nvPr/>
        </p:nvSpPr>
        <p:spPr>
          <a:xfrm>
            <a:off x="1236017" y="3799211"/>
            <a:ext cx="977135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>
                <a:solidFill>
                  <a:srgbClr val="0070C0"/>
                </a:solidFill>
              </a:rPr>
              <a:t>Лекция 2. Конструкторы и деструкторы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91D4-94AF-EEC9-A34F-68D7CD79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Обращение к элементам класса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D3100-1E6B-33D3-95AD-149243FBF508}"/>
              </a:ext>
            </a:extLst>
          </p:cNvPr>
          <p:cNvSpPr txBox="1"/>
          <p:nvPr/>
        </p:nvSpPr>
        <p:spPr>
          <a:xfrm>
            <a:off x="8150418" y="6330910"/>
            <a:ext cx="344594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i="1" dirty="0"/>
              <a:t>Полный код см. в комментариях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7B1E8-0686-E5EC-DA5D-D54115DEAD0C}"/>
              </a:ext>
            </a:extLst>
          </p:cNvPr>
          <p:cNvSpPr txBox="1"/>
          <p:nvPr/>
        </p:nvSpPr>
        <p:spPr>
          <a:xfrm>
            <a:off x="275573" y="1160264"/>
            <a:ext cx="111544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Point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P1, *P2;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P2 =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P1.x = 10;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(*P2).x = 10;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//Скобки нужны, т.к. у точки более высокий приоритет, чем у *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(*P2).x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P2-&gt;x </a:t>
            </a:r>
            <a:r>
              <a:rPr lang="ru-RU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//правильный способ!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delete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8D7D6-A9E1-D69A-763C-C737B544F46B}"/>
              </a:ext>
            </a:extLst>
          </p:cNvPr>
          <p:cNvSpPr txBox="1"/>
          <p:nvPr/>
        </p:nvSpPr>
        <p:spPr>
          <a:xfrm>
            <a:off x="6314728" y="3541127"/>
            <a:ext cx="3885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(*P)</a:t>
            </a:r>
            <a:r>
              <a:rPr lang="ru-RU" sz="3600" b="1" dirty="0"/>
              <a:t>.</a:t>
            </a:r>
            <a:r>
              <a:rPr lang="ru-RU" sz="3600" dirty="0"/>
              <a:t>x </a:t>
            </a:r>
            <a:r>
              <a:rPr lang="en-US" sz="3600" dirty="0"/>
              <a:t>&lt;</a:t>
            </a:r>
            <a:r>
              <a:rPr lang="ru-RU" sz="3600" dirty="0"/>
              <a:t>==</a:t>
            </a:r>
            <a:r>
              <a:rPr lang="en-US" sz="3600" dirty="0"/>
              <a:t>&gt;</a:t>
            </a:r>
            <a:r>
              <a:rPr lang="ru-RU" sz="3600" dirty="0"/>
              <a:t> P</a:t>
            </a:r>
            <a:r>
              <a:rPr lang="ru-RU" sz="3600" b="1" dirty="0"/>
              <a:t>-&gt;</a:t>
            </a:r>
            <a:r>
              <a:rPr lang="ru-RU" sz="36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FE1BB-B670-7922-37DE-EDD305E2BA55}"/>
              </a:ext>
            </a:extLst>
          </p:cNvPr>
          <p:cNvSpPr txBox="1"/>
          <p:nvPr/>
        </p:nvSpPr>
        <p:spPr>
          <a:xfrm>
            <a:off x="3680536" y="1143000"/>
            <a:ext cx="8242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Обращение к полям класса производится с помощью операторов </a:t>
            </a:r>
            <a:r>
              <a:rPr lang="ru-RU" sz="2400" b="1" dirty="0"/>
              <a:t>.</a:t>
            </a:r>
            <a:r>
              <a:rPr lang="ru-RU" sz="2400" dirty="0"/>
              <a:t> и </a:t>
            </a:r>
            <a:r>
              <a:rPr lang="en-US" sz="2400" b="1" dirty="0"/>
              <a:t>-&gt;</a:t>
            </a:r>
            <a:endParaRPr lang="ru-RU" sz="2400" b="1" dirty="0"/>
          </a:p>
          <a:p>
            <a:pPr algn="r"/>
            <a:endParaRPr lang="en-US" sz="2400" dirty="0"/>
          </a:p>
          <a:p>
            <a:pPr algn="r"/>
            <a:r>
              <a:rPr lang="en-US" sz="2800" b="1" dirty="0"/>
              <a:t>.</a:t>
            </a:r>
            <a:r>
              <a:rPr lang="en-US" sz="2400" dirty="0"/>
              <a:t> – </a:t>
            </a:r>
            <a:r>
              <a:rPr lang="ru-RU" sz="2400" dirty="0"/>
              <a:t>обращение к объекту напрямую</a:t>
            </a:r>
          </a:p>
          <a:p>
            <a:pPr algn="r"/>
            <a:r>
              <a:rPr lang="en-US" sz="3200" b="1" dirty="0"/>
              <a:t>-&gt;</a:t>
            </a:r>
            <a:r>
              <a:rPr lang="ru-RU" sz="2400" b="1" dirty="0"/>
              <a:t> </a:t>
            </a:r>
            <a:r>
              <a:rPr lang="ru-RU" sz="2400" dirty="0"/>
              <a:t>- при обращении к объекту по указателю </a:t>
            </a:r>
          </a:p>
        </p:txBody>
      </p:sp>
    </p:spTree>
    <p:extLst>
      <p:ext uri="{BB962C8B-B14F-4D97-AF65-F5344CB8AC3E}">
        <p14:creationId xmlns:p14="http://schemas.microsoft.com/office/powerpoint/2010/main" val="30723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1A424-2B72-FBCA-9B3D-4ED5A2073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Конструкторы классов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FBD8B-95C9-64C9-5BE6-92241DF39F87}"/>
              </a:ext>
            </a:extLst>
          </p:cNvPr>
          <p:cNvSpPr txBox="1"/>
          <p:nvPr/>
        </p:nvSpPr>
        <p:spPr>
          <a:xfrm>
            <a:off x="316804" y="1079036"/>
            <a:ext cx="1155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Конструктор</a:t>
            </a:r>
            <a:r>
              <a:rPr lang="ru-RU" dirty="0"/>
              <a:t> - это особый тип метода класса, который автоматически вызывается при создании объекта этого же класса.</a:t>
            </a:r>
            <a:r>
              <a:rPr lang="en-US" dirty="0"/>
              <a:t> </a:t>
            </a:r>
            <a:r>
              <a:rPr lang="ru-RU" dirty="0"/>
              <a:t>Предназначен для инициализации объектов класса.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2E93D-6145-F89D-C9BB-FDAD1108EEC3}"/>
              </a:ext>
            </a:extLst>
          </p:cNvPr>
          <p:cNvSpPr txBox="1"/>
          <p:nvPr/>
        </p:nvSpPr>
        <p:spPr>
          <a:xfrm>
            <a:off x="475989" y="1762033"/>
            <a:ext cx="43465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Point(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0;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_y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A0B51-4BBE-F28D-8A09-5A8FB0F7789F}"/>
              </a:ext>
            </a:extLst>
          </p:cNvPr>
          <p:cNvSpPr txBox="1"/>
          <p:nvPr/>
        </p:nvSpPr>
        <p:spPr>
          <a:xfrm>
            <a:off x="4689459" y="4675620"/>
            <a:ext cx="28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 по умолчанию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DC3EE-A543-CF8C-D6D1-8A23B2D97AD3}"/>
              </a:ext>
            </a:extLst>
          </p:cNvPr>
          <p:cNvSpPr txBox="1"/>
          <p:nvPr/>
        </p:nvSpPr>
        <p:spPr>
          <a:xfrm>
            <a:off x="4657368" y="5862181"/>
            <a:ext cx="294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 с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195220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45260-4FBB-4304-7DDB-525BBE27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Конструкторы классов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5AE1-C5CF-70A0-36AB-8F4E27AFCD26}"/>
              </a:ext>
            </a:extLst>
          </p:cNvPr>
          <p:cNvSpPr txBox="1"/>
          <p:nvPr/>
        </p:nvSpPr>
        <p:spPr>
          <a:xfrm>
            <a:off x="980728" y="1476303"/>
            <a:ext cx="102305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P1, P2(1,1);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P1.y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P2.y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")"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F2611C-915E-7C7B-1E17-1B42BEF7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49" y="1399720"/>
            <a:ext cx="1685925" cy="1428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3F69E3-38C1-A66A-364B-B70373E1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87" y="3307212"/>
            <a:ext cx="5033441" cy="3414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C36B2-9D5E-4CE4-0360-5864728B2689}"/>
              </a:ext>
            </a:extLst>
          </p:cNvPr>
          <p:cNvSpPr txBox="1"/>
          <p:nvPr/>
        </p:nvSpPr>
        <p:spPr>
          <a:xfrm>
            <a:off x="7386116" y="4199038"/>
            <a:ext cx="45851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классе не создать ни одного конструктора, то конструктор по умолчанию создастся автоматически.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если в классе есть хотя бы один конструктор, то КПУ не создается 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62A83D1-338F-BEA1-BB62-482E0A68C1E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798007" y="4847573"/>
            <a:ext cx="3588109" cy="167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9ED4-1307-ACC5-016D-241A169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 копирования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CD5CC-379B-16C7-DD09-1F99310E7360}"/>
              </a:ext>
            </a:extLst>
          </p:cNvPr>
          <p:cNvSpPr txBox="1"/>
          <p:nvPr/>
        </p:nvSpPr>
        <p:spPr>
          <a:xfrm>
            <a:off x="1199456" y="301321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 + 1;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 + 1;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2384C-CC56-43BF-4220-0A28489BAAA2}"/>
              </a:ext>
            </a:extLst>
          </p:cNvPr>
          <p:cNvSpPr txBox="1"/>
          <p:nvPr/>
        </p:nvSpPr>
        <p:spPr>
          <a:xfrm>
            <a:off x="6758152" y="1723697"/>
            <a:ext cx="5065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Передаем значение по</a:t>
            </a:r>
            <a:r>
              <a:rPr lang="en-US" dirty="0"/>
              <a:t> </a:t>
            </a:r>
            <a:r>
              <a:rPr lang="ru-RU" b="1" dirty="0"/>
              <a:t>константной ссылке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1. Почему по ссылке?</a:t>
            </a:r>
          </a:p>
          <a:p>
            <a:r>
              <a:rPr lang="ru-RU" dirty="0"/>
              <a:t>Если передадим само значение, то компилятор создаст копию объекта, что приведет к рекурсии…</a:t>
            </a:r>
          </a:p>
          <a:p>
            <a:r>
              <a:rPr lang="ru-RU" dirty="0"/>
              <a:t>2. А зачем константная ссылка?</a:t>
            </a:r>
          </a:p>
          <a:p>
            <a:r>
              <a:rPr lang="ru-RU" dirty="0"/>
              <a:t>Тогда не сможем копировать константные объекты</a:t>
            </a:r>
            <a:r>
              <a:rPr lang="en-US" dirty="0"/>
              <a:t>, </a:t>
            </a:r>
            <a:r>
              <a:rPr lang="ru-RU" dirty="0"/>
              <a:t>т.к. привести не константный объект к константному мы можем, но не наоборот. </a:t>
            </a:r>
            <a:endParaRPr lang="en-US" dirty="0"/>
          </a:p>
          <a:p>
            <a:pPr lvl="1"/>
            <a:r>
              <a:rPr lang="en-US" i="1" dirty="0" err="1"/>
              <a:t>noconst</a:t>
            </a:r>
            <a:r>
              <a:rPr lang="en-US" dirty="0"/>
              <a:t> = </a:t>
            </a:r>
            <a:r>
              <a:rPr lang="en-US" i="1" dirty="0"/>
              <a:t>const</a:t>
            </a:r>
            <a:r>
              <a:rPr lang="en-US" dirty="0"/>
              <a:t> </a:t>
            </a:r>
            <a:r>
              <a:rPr lang="en-US" i="1" dirty="0"/>
              <a:t>// NO OK</a:t>
            </a:r>
          </a:p>
          <a:p>
            <a:pPr lvl="1"/>
            <a:r>
              <a:rPr lang="en-US" i="1" dirty="0"/>
              <a:t>const = </a:t>
            </a:r>
            <a:r>
              <a:rPr lang="en-US" i="1" dirty="0" err="1"/>
              <a:t>noconst</a:t>
            </a:r>
            <a:r>
              <a:rPr lang="en-US" i="1" dirty="0"/>
              <a:t> // 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6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9ED4-1307-ACC5-016D-241A169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 копирования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CD5CC-379B-16C7-DD09-1F99310E7360}"/>
              </a:ext>
            </a:extLst>
          </p:cNvPr>
          <p:cNvSpPr txBox="1"/>
          <p:nvPr/>
        </p:nvSpPr>
        <p:spPr>
          <a:xfrm>
            <a:off x="926187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 + 1;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 + 1;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2384C-CC56-43BF-4220-0A28489BAAA2}"/>
              </a:ext>
            </a:extLst>
          </p:cNvPr>
          <p:cNvSpPr txBox="1"/>
          <p:nvPr/>
        </p:nvSpPr>
        <p:spPr>
          <a:xfrm>
            <a:off x="6674069" y="2564524"/>
            <a:ext cx="5223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При первом вызове «=» создается новый объект. Знак «=» обозначает вызов конструктора, не присваивание. </a:t>
            </a:r>
          </a:p>
          <a:p>
            <a:pPr algn="just"/>
            <a:r>
              <a:rPr lang="ru-RU" sz="2000" dirty="0"/>
              <a:t>Во втором случае знак = обозначает присваивание. И т.к. вокруг него неизвестные типы, то его необходимо перегрузить.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456AF9-F4D6-F355-DFAA-9DC33F7D9F6E}"/>
              </a:ext>
            </a:extLst>
          </p:cNvPr>
          <p:cNvGrpSpPr/>
          <p:nvPr/>
        </p:nvGrpSpPr>
        <p:grpSpPr>
          <a:xfrm>
            <a:off x="555059" y="4342803"/>
            <a:ext cx="5759669" cy="1200329"/>
            <a:chOff x="683171" y="3333810"/>
            <a:chExt cx="5759669" cy="120032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F3C4FD8-D830-1662-E9F8-74BC25A5AEF3}"/>
                </a:ext>
              </a:extLst>
            </p:cNvPr>
            <p:cNvSpPr/>
            <p:nvPr/>
          </p:nvSpPr>
          <p:spPr>
            <a:xfrm>
              <a:off x="683171" y="3333810"/>
              <a:ext cx="5759669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1DEB19-19E4-9EFF-5283-CE74E4196F48}"/>
                </a:ext>
              </a:extLst>
            </p:cNvPr>
            <p:cNvSpPr txBox="1"/>
            <p:nvPr/>
          </p:nvSpPr>
          <p:spPr>
            <a:xfrm>
              <a:off x="1199456" y="3472310"/>
              <a:ext cx="464557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f-ZA" sz="18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Point</a:t>
              </a:r>
              <a:r>
                <a:rPr lang="af-ZA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P1(1, 1), P3;</a:t>
              </a:r>
            </a:p>
            <a:p>
              <a:r>
                <a:rPr lang="ru-RU" sz="18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Point</a:t>
              </a:r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P2 = P1; </a:t>
              </a:r>
              <a:r>
                <a:rPr lang="ru-RU" sz="1800" dirty="0">
                  <a:solidFill>
                    <a:srgbClr val="008000"/>
                  </a:solidFill>
                  <a:latin typeface="Cascadia Mono" panose="020B0609020000020004" pitchFamily="49" charset="0"/>
                </a:rPr>
                <a:t>//так скопируется</a:t>
              </a:r>
              <a:endParaRPr lang="ru-RU" sz="18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P3 </a:t>
              </a:r>
              <a:r>
                <a:rPr lang="ru-RU" sz="1800" dirty="0">
                  <a:solidFill>
                    <a:srgbClr val="008080"/>
                  </a:solidFill>
                  <a:latin typeface="Cascadia Mono" panose="020B0609020000020004" pitchFamily="49" charset="0"/>
                </a:rPr>
                <a:t>=</a:t>
              </a:r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P1;       </a:t>
              </a:r>
              <a:r>
                <a:rPr lang="ru-RU" sz="1800" dirty="0">
                  <a:solidFill>
                    <a:srgbClr val="008000"/>
                  </a:solidFill>
                  <a:latin typeface="Cascadia Mono" panose="020B0609020000020004" pitchFamily="49" charset="0"/>
                </a:rPr>
                <a:t>//а так нет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9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9ED4-1307-ACC5-016D-241A169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 копирования</a:t>
            </a:r>
            <a:r>
              <a:rPr lang="en-US" dirty="0"/>
              <a:t>: </a:t>
            </a:r>
            <a:r>
              <a:rPr lang="ru-RU" dirty="0"/>
              <a:t>перегрузка 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2384C-CC56-43BF-4220-0A28489BAAA2}"/>
              </a:ext>
            </a:extLst>
          </p:cNvPr>
          <p:cNvSpPr txBox="1"/>
          <p:nvPr/>
        </p:nvSpPr>
        <p:spPr>
          <a:xfrm>
            <a:off x="6539986" y="2170506"/>
            <a:ext cx="52236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Возвращаемое значение оператора присваивания – </a:t>
            </a:r>
            <a:r>
              <a:rPr lang="ru-RU" sz="2000" b="1" dirty="0"/>
              <a:t>ссылка</a:t>
            </a:r>
            <a:r>
              <a:rPr lang="ru-RU" sz="2000" dirty="0"/>
              <a:t> на наш тип.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На вход оператор принимает константную ссылку, аналогично с самим конструктором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В случае, если мы попробуем выполнить присваивание самому себе, то получится неопределённое поведение -</a:t>
            </a:r>
            <a:r>
              <a:rPr lang="en-US" sz="2000" dirty="0"/>
              <a:t>&gt; </a:t>
            </a:r>
            <a:r>
              <a:rPr lang="ru-RU" sz="2000" dirty="0"/>
              <a:t>нужно сделать проверку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DB3E-8321-99FD-B332-B2BCF67F20FE}"/>
              </a:ext>
            </a:extLst>
          </p:cNvPr>
          <p:cNvSpPr txBox="1"/>
          <p:nvPr/>
        </p:nvSpPr>
        <p:spPr>
          <a:xfrm>
            <a:off x="428373" y="289007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&amp;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7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9ED4-1307-ACC5-016D-241A169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 перемещения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61019-7DD7-1889-55E7-74D2395E270B}"/>
              </a:ext>
            </a:extLst>
          </p:cNvPr>
          <p:cNvSpPr txBox="1"/>
          <p:nvPr/>
        </p:nvSpPr>
        <p:spPr>
          <a:xfrm>
            <a:off x="436419" y="1699506"/>
            <a:ext cx="74372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::Point(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&amp;&amp;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 =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4D787-8E49-1224-E9DD-A75FEFE5D15B}"/>
              </a:ext>
            </a:extLst>
          </p:cNvPr>
          <p:cNvSpPr txBox="1"/>
          <p:nvPr/>
        </p:nvSpPr>
        <p:spPr>
          <a:xfrm>
            <a:off x="355887" y="3681166"/>
            <a:ext cx="69177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&amp;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-&gt;y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.y;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FF1583B-3E81-2936-27B5-C16BCF063B64}"/>
              </a:ext>
            </a:extLst>
          </p:cNvPr>
          <p:cNvGrpSpPr/>
          <p:nvPr/>
        </p:nvGrpSpPr>
        <p:grpSpPr>
          <a:xfrm>
            <a:off x="5985522" y="5328427"/>
            <a:ext cx="5759669" cy="1200329"/>
            <a:chOff x="6432331" y="5158494"/>
            <a:chExt cx="5759669" cy="1200329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5FDB34A4-05B8-8B42-B05E-B7932AE4DC05}"/>
                </a:ext>
              </a:extLst>
            </p:cNvPr>
            <p:cNvSpPr/>
            <p:nvPr/>
          </p:nvSpPr>
          <p:spPr>
            <a:xfrm>
              <a:off x="6432331" y="5158494"/>
              <a:ext cx="5759669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F1E4C3-1C2C-025B-FD30-07639C3C4CC3}"/>
                </a:ext>
              </a:extLst>
            </p:cNvPr>
            <p:cNvSpPr txBox="1"/>
            <p:nvPr/>
          </p:nvSpPr>
          <p:spPr>
            <a:xfrm>
              <a:off x="7078806" y="5296993"/>
              <a:ext cx="376930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Point</a:t>
              </a:r>
              <a:r>
                <a:rPr lang="fr-FR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P1(1, 1), P2,  P3;</a:t>
              </a:r>
            </a:p>
            <a:p>
              <a:r>
                <a:rPr lang="af-ZA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P2 </a:t>
              </a:r>
              <a:r>
                <a:rPr lang="af-ZA" sz="1800" dirty="0">
                  <a:solidFill>
                    <a:srgbClr val="008080"/>
                  </a:solidFill>
                  <a:latin typeface="Cascadia Mono" panose="020B0609020000020004" pitchFamily="49" charset="0"/>
                </a:rPr>
                <a:t>=</a:t>
              </a:r>
              <a:r>
                <a:rPr lang="af-ZA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std::move(P1);</a:t>
              </a:r>
            </a:p>
            <a:p>
              <a:r>
                <a:rPr lang="en-US" sz="18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Point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P4 = std::move(P2);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23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040C2-1B36-9473-ECDC-B7C5CDE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Деструкторы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CBE6A-FC0C-44F7-AC7E-C52BC2970510}"/>
              </a:ext>
            </a:extLst>
          </p:cNvPr>
          <p:cNvSpPr txBox="1"/>
          <p:nvPr/>
        </p:nvSpPr>
        <p:spPr>
          <a:xfrm>
            <a:off x="1324146" y="2281535"/>
            <a:ext cx="10448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Деструктор</a:t>
            </a:r>
            <a:r>
              <a:rPr lang="ru-RU" dirty="0"/>
              <a:t> - это особый тип метода класса, который автоматически вызывается при уничтожении объекта этого же класса.</a:t>
            </a:r>
            <a:r>
              <a:rPr lang="en-US" dirty="0"/>
              <a:t> </a:t>
            </a:r>
            <a:r>
              <a:rPr lang="ru-RU" dirty="0"/>
              <a:t>Предназначен для корректного удаления объектов класса.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EEB9E-4799-5F2C-B46E-DD6954F35639}"/>
              </a:ext>
            </a:extLst>
          </p:cNvPr>
          <p:cNvSpPr txBox="1"/>
          <p:nvPr/>
        </p:nvSpPr>
        <p:spPr>
          <a:xfrm>
            <a:off x="3267594" y="4006426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::~Point()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"~Point"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865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1615</Words>
  <Application>Microsoft Office PowerPoint</Application>
  <PresentationFormat>Широкоэкранный</PresentationFormat>
  <Paragraphs>262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Segoe UI Semibold</vt:lpstr>
      <vt:lpstr>Times New Roman</vt:lpstr>
      <vt:lpstr>Тема Office</vt:lpstr>
      <vt:lpstr>Презентация PowerPoint</vt:lpstr>
      <vt:lpstr>Обращение к элементам класса</vt:lpstr>
      <vt:lpstr>Конструкторы классов</vt:lpstr>
      <vt:lpstr>Конструкторы классов</vt:lpstr>
      <vt:lpstr>Конструктор копирования</vt:lpstr>
      <vt:lpstr>Конструктор копирования</vt:lpstr>
      <vt:lpstr>Конструктор копирования: перегрузка =</vt:lpstr>
      <vt:lpstr>Конструктор перемещения</vt:lpstr>
      <vt:lpstr>Деструкторы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Балабаев</dc:creator>
  <cp:lastModifiedBy>Сергей Балабаев</cp:lastModifiedBy>
  <cp:revision>2</cp:revision>
  <dcterms:created xsi:type="dcterms:W3CDTF">2023-09-21T15:53:46Z</dcterms:created>
  <dcterms:modified xsi:type="dcterms:W3CDTF">2023-09-21T20:43:25Z</dcterms:modified>
</cp:coreProperties>
</file>