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924" r:id="rId2"/>
    <p:sldId id="1285" r:id="rId3"/>
    <p:sldId id="1283" r:id="rId4"/>
    <p:sldId id="1284" r:id="rId5"/>
    <p:sldId id="1286" r:id="rId6"/>
    <p:sldId id="1287" r:id="rId7"/>
    <p:sldId id="128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ADFB3-3F1B-4A48-A14D-646A997FB702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7FBCA-FDE9-4AC3-8351-52AB749076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6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791D6-29A2-984D-8830-51BBF8630C8B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771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af-Z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af-Z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{</a:t>
            </a:r>
          </a:p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af-Z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print_x(){};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: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Base{</a:t>
            </a:r>
          </a:p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print_x()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</a:t>
            </a:r>
            <a:r>
              <a:rPr lang="af-Z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"A.x = "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af-Z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af-Z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: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{</a:t>
            </a:r>
          </a:p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print_x()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</a:t>
            </a:r>
            <a:r>
              <a:rPr lang="af-Z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"B.x = "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af-Z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af-Z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: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 {</a:t>
            </a:r>
          </a:p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print_x()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</a:t>
            </a:r>
            <a:r>
              <a:rPr lang="af-Z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"C.x = "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af-Z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af-Z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 &lt;Base*&gt; base_vec;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a;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b;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 c;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base_vec.push_back(&amp;a);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base_vec.push_back(&amp;b);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base_vec.push_back(&amp;c);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base_vec[</a:t>
            </a:r>
            <a:r>
              <a:rPr lang="af-Z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]-&gt;print_x();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base_vec[</a:t>
            </a:r>
            <a:r>
              <a:rPr lang="af-Z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]-&gt;print_x();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base_vec[</a:t>
            </a:r>
            <a:r>
              <a:rPr lang="af-Z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]-&gt;print_x();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C331D-C56B-42AA-A1A0-5D08229E0FB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5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friend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f(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print_x()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"X = 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x, y;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f(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.x = 10;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f(a);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a.print_x();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C331D-C56B-42AA-A1A0-5D08229E0FB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2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friend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print_x()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"X = 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print_x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"X = 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print_y() {</a:t>
            </a:r>
          </a:p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std::cout </a:t>
            </a:r>
            <a:r>
              <a:rPr lang="es-E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"Y = "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 </a:t>
            </a:r>
            <a:r>
              <a:rPr lang="es-E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a.print_x();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C331D-C56B-42AA-A1A0-5D08229E0FB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68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3FEA8-869A-03C9-D801-9C576DB4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BBBFED-1125-61F1-00A5-19EA100C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9FC420-730D-3F83-FE29-99C7EA95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09C0-71DA-4189-98F4-92AC1DC6897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BED180-8E79-3532-33BF-33A94DD5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9D65A4-4E9C-3FDB-5963-C7A80B78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9116-75C6-46EA-9B46-F6AA990D1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2C005-01E5-8672-F3E8-BD08E4E9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E0F9A6-35C1-66F3-96FC-F2E1FACE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8908F-8ECC-37DE-6A3D-262F8E92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09C0-71DA-4189-98F4-92AC1DC6897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1AA13C-0ADF-2F0D-93A7-4BF8D6C4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395E6-37CA-1193-3454-82B29472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9116-75C6-46EA-9B46-F6AA990D1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9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FF988D-53D1-ED4C-A4B7-D17DD6CDA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491C84-57FE-AFCE-E2C5-5E3ECE95A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160ECA-20FF-7D62-99A8-9E86D591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09C0-71DA-4189-98F4-92AC1DC6897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09ED0F-FA59-7553-4233-A9694963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36A82-9351-BB24-3B90-9195991B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9116-75C6-46EA-9B46-F6AA990D1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386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акультатив 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9A0B1E-EF98-497C-B816-38D153567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7" y="116631"/>
            <a:ext cx="904003" cy="93628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AAE348-2502-4DB6-BAAE-16ED73F13CD9}"/>
              </a:ext>
            </a:extLst>
          </p:cNvPr>
          <p:cNvSpPr/>
          <p:nvPr userDrawn="1"/>
        </p:nvSpPr>
        <p:spPr>
          <a:xfrm>
            <a:off x="1199456" y="224182"/>
            <a:ext cx="10406390" cy="646331"/>
          </a:xfrm>
          <a:prstGeom prst="rect">
            <a:avLst/>
          </a:prstGeom>
          <a:solidFill>
            <a:srgbClr val="0F85BE"/>
          </a:solidFill>
        </p:spPr>
        <p:txBody>
          <a:bodyPr wrap="square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4" name="Заголовок 83">
            <a:extLst>
              <a:ext uri="{FF2B5EF4-FFF2-40B4-BE49-F238E27FC236}">
                <a16:creationId xmlns:a16="http://schemas.microsoft.com/office/drawing/2014/main" id="{6B7A23FD-960C-453A-9765-DB21F587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94653"/>
            <a:ext cx="10230544" cy="505388"/>
          </a:xfrm>
          <a:prstGeom prst="rect">
            <a:avLst/>
          </a:prstGeom>
        </p:spPr>
        <p:txBody>
          <a:bodyPr/>
          <a:lstStyle>
            <a:lvl1pPr algn="ctr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0183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15178-9D1B-E50E-A048-2554B104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B6BBA-707C-E9CB-576C-34A78106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8B971-7B3A-188E-4A03-EDA54DD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09C0-71DA-4189-98F4-92AC1DC6897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21F4D-05A1-C537-769F-7C7BDFCD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625FE1-5FA7-A7C1-6264-0ABD24FA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9116-75C6-46EA-9B46-F6AA990D1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D199D-7048-54C6-EC8F-DB70F4BC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153568-0521-AA9B-4AC1-67B65BF0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45EAC4-A051-7721-115A-10D4E30D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09C0-71DA-4189-98F4-92AC1DC6897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0221BF-15A1-068A-AF8A-C0EB2FC4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9D44EA-77F3-5D72-BE9C-1718B369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9116-75C6-46EA-9B46-F6AA990D1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43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9ACF1-01FC-C911-8806-22487960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FD1F5-9362-0902-5F9D-7A616242B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3F5419-0075-A0BB-425A-17CFE2AB6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0F2114-C962-0336-5E70-3D7723C4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09C0-71DA-4189-98F4-92AC1DC6897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DAD42E-E0D2-CF83-D03F-E0550460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EC13B-2BD5-94C3-8A7B-9630393D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9116-75C6-46EA-9B46-F6AA990D1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75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28AEF-DE88-635A-5850-F572C18B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766DB8-A2C3-C612-F5C5-A3BF82765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FE9BC8-E0CA-7704-289C-0D0778A87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424ED-9E76-E2FD-4BA9-480A69A3A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4C5768-9FB2-FAA4-1105-B35DADCC9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A9E729-1D6A-62AD-7504-C00A9490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09C0-71DA-4189-98F4-92AC1DC6897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49A872-0B9E-EF85-34CC-FC16DDCC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827CF6-A5A1-D01D-8771-59C389F0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9116-75C6-46EA-9B46-F6AA990D1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5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CF6A2-343C-D485-DB9B-646B7F94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93D392-AF13-42A9-C559-A98A9AB7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09C0-71DA-4189-98F4-92AC1DC6897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D18C1B-962B-996E-2A13-54B33DFF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02BB9C-28D6-0B6A-ABB6-E4AFEB1A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9116-75C6-46EA-9B46-F6AA990D1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10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E30EAA-311A-7579-D77F-1DE956A7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09C0-71DA-4189-98F4-92AC1DC6897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B5D035-6DF2-F08B-C865-EFC33668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AEEB99-2779-5581-61E9-142502EF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9116-75C6-46EA-9B46-F6AA990D1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78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F7534-FB28-285E-2C7A-E6599489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31C31-1323-D042-36E8-D79CF776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C9CB2F-02CB-7D34-8B39-310AEAD46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06499E-EADF-FDB8-76B3-4A0BE9BB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09C0-71DA-4189-98F4-92AC1DC6897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FF7692-C599-AA1A-226C-21A1D441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EF9254-64EA-6800-E16F-0A6A7467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9116-75C6-46EA-9B46-F6AA990D1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1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D2058-A92C-8437-9E3D-F997B14A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24ECDD-BFFD-4A3C-0304-73FC56B83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BDBA71-DA38-F88F-B325-FD1B2A250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5D9170-E94A-B7E8-3AA9-C0EF7452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09C0-71DA-4189-98F4-92AC1DC6897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0A6F20-B263-9CF5-FB05-8B33F420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E05AE5-5899-BF86-2F0D-16776586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9116-75C6-46EA-9B46-F6AA990D1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62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608D4-35C7-D735-00CA-58310236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A42DA9-F787-8B87-AC8C-8749D9E3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8A2A1-8E9E-C4FC-12BE-24A5E9C09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509C0-71DA-4189-98F4-92AC1DC68973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41BE0D-05CE-2909-4BFC-2779709D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329AE4-2B3E-D166-DDCB-A2EB80E94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89116-75C6-46EA-9B46-F6AA990D1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28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534" y="29923"/>
            <a:ext cx="1194085" cy="1236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B5A45-E262-49B7-B0F6-93145F348A53}"/>
              </a:ext>
            </a:extLst>
          </p:cNvPr>
          <p:cNvSpPr txBox="1"/>
          <p:nvPr/>
        </p:nvSpPr>
        <p:spPr>
          <a:xfrm>
            <a:off x="683739" y="1915840"/>
            <a:ext cx="108245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Объектно-ориентированное программирование </a:t>
            </a:r>
          </a:p>
        </p:txBody>
      </p:sp>
      <p:sp>
        <p:nvSpPr>
          <p:cNvPr id="3" name="Подзаголовок 13">
            <a:extLst>
              <a:ext uri="{FF2B5EF4-FFF2-40B4-BE49-F238E27FC236}">
                <a16:creationId xmlns:a16="http://schemas.microsoft.com/office/drawing/2014/main" id="{286FE62C-7641-C546-F582-86BABFA19CFF}"/>
              </a:ext>
            </a:extLst>
          </p:cNvPr>
          <p:cNvSpPr txBox="1">
            <a:spLocks/>
          </p:cNvSpPr>
          <p:nvPr/>
        </p:nvSpPr>
        <p:spPr>
          <a:xfrm>
            <a:off x="1236017" y="3799211"/>
            <a:ext cx="9771355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dirty="0">
                <a:solidFill>
                  <a:srgbClr val="0070C0"/>
                </a:solidFill>
              </a:rPr>
              <a:t>Лекция 4. Полиморфизм и пр.</a:t>
            </a:r>
            <a:endParaRPr lang="ru-RU" sz="44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6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8A2DB-9C41-F94D-A7C5-9811DCC5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Полиморфизм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4143D-66C4-002D-2BD1-7229FFBB7C27}"/>
              </a:ext>
            </a:extLst>
          </p:cNvPr>
          <p:cNvSpPr txBox="1"/>
          <p:nvPr/>
        </p:nvSpPr>
        <p:spPr>
          <a:xfrm>
            <a:off x="1044616" y="1155273"/>
            <a:ext cx="42334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0;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print_x(){};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6A4E0-9228-EDE1-CE59-B19DC120F415}"/>
              </a:ext>
            </a:extLst>
          </p:cNvPr>
          <p:cNvSpPr txBox="1"/>
          <p:nvPr/>
        </p:nvSpPr>
        <p:spPr>
          <a:xfrm>
            <a:off x="963593" y="3137223"/>
            <a:ext cx="6094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print_x()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"A.x = 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"\n"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1;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7B64A-3E0B-A266-FCCA-7B0467108FF4}"/>
              </a:ext>
            </a:extLst>
          </p:cNvPr>
          <p:cNvSpPr txBox="1"/>
          <p:nvPr/>
        </p:nvSpPr>
        <p:spPr>
          <a:xfrm>
            <a:off x="7138686" y="1490867"/>
            <a:ext cx="44475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Полиморфизм</a:t>
            </a:r>
            <a:r>
              <a:rPr lang="ru-RU" sz="2400" dirty="0"/>
              <a:t> – это свойство, которое позволяет одно и тоже имя использовать для решения нескольких технически разных задач.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7A27F-BC3D-6EC3-A56D-C2902DB3F13B}"/>
              </a:ext>
            </a:extLst>
          </p:cNvPr>
          <p:cNvSpPr txBox="1"/>
          <p:nvPr/>
        </p:nvSpPr>
        <p:spPr>
          <a:xfrm>
            <a:off x="1044616" y="5640017"/>
            <a:ext cx="4742726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s-E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s-E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*&gt; base_vec;</a:t>
            </a:r>
          </a:p>
          <a:p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base_vec.push_back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(&amp;a);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0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303B4-926D-A3D9-3B3E-67086EA5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Дружественные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D9974-7865-AE7B-61CF-06AAB067B75E}"/>
              </a:ext>
            </a:extLst>
          </p:cNvPr>
          <p:cNvSpPr txBox="1"/>
          <p:nvPr/>
        </p:nvSpPr>
        <p:spPr>
          <a:xfrm>
            <a:off x="1199456" y="1322587"/>
            <a:ext cx="349336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friend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f(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&amp;);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print_x()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f(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.x = 10;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A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f(a);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B0726-4B9F-E8CA-E41F-377851C575D5}"/>
              </a:ext>
            </a:extLst>
          </p:cNvPr>
          <p:cNvSpPr txBox="1"/>
          <p:nvPr/>
        </p:nvSpPr>
        <p:spPr>
          <a:xfrm>
            <a:off x="5521125" y="1490008"/>
            <a:ext cx="60998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Дружественные функции </a:t>
            </a:r>
            <a:r>
              <a:rPr lang="ru-RU" sz="2400" dirty="0"/>
              <a:t>- это функции, которые не являются членами класса, однако имеют доступ к его закрытым членам - переменным и функциям, которые имеют спецификатор </a:t>
            </a:r>
            <a:r>
              <a:rPr lang="ru-RU" sz="2400" dirty="0" err="1"/>
              <a:t>private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В качестве дружественной функции могут выступать методы другого класса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D09F0-6A33-F391-8A89-95CA8F5B48D3}"/>
              </a:ext>
            </a:extLst>
          </p:cNvPr>
          <p:cNvSpPr txBox="1"/>
          <p:nvPr/>
        </p:nvSpPr>
        <p:spPr>
          <a:xfrm>
            <a:off x="5521125" y="5367711"/>
            <a:ext cx="60998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Возможное применение – </a:t>
            </a:r>
            <a:r>
              <a:rPr lang="ru-RU" sz="2400" dirty="0"/>
              <a:t>одна функция работающая со многими классами. </a:t>
            </a:r>
          </a:p>
        </p:txBody>
      </p:sp>
    </p:spTree>
    <p:extLst>
      <p:ext uri="{BB962C8B-B14F-4D97-AF65-F5344CB8AC3E}">
        <p14:creationId xmlns:p14="http://schemas.microsoft.com/office/powerpoint/2010/main" val="347369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9E28A-23CF-E535-DBCC-6538A99B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Дружественные классы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0E264-E878-0EFF-3E60-2BA677DF6F36}"/>
              </a:ext>
            </a:extLst>
          </p:cNvPr>
          <p:cNvSpPr txBox="1"/>
          <p:nvPr/>
        </p:nvSpPr>
        <p:spPr>
          <a:xfrm>
            <a:off x="535330" y="1345737"/>
            <a:ext cx="63284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{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{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print_x(A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a) {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</a:t>
            </a:r>
            <a:r>
              <a:rPr lang="af-Z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 = "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a.x &lt;&lt; </a:t>
            </a:r>
            <a:r>
              <a:rPr lang="af-Z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print_y() {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</a:t>
            </a:r>
            <a:r>
              <a:rPr lang="af-Z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 = "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 &lt;&lt; </a:t>
            </a:r>
            <a:r>
              <a:rPr lang="af-Z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af-Z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0FE05-EE71-FF50-3757-C6F238E50BFC}"/>
              </a:ext>
            </a:extLst>
          </p:cNvPr>
          <p:cNvSpPr txBox="1"/>
          <p:nvPr/>
        </p:nvSpPr>
        <p:spPr>
          <a:xfrm>
            <a:off x="6863788" y="2730731"/>
            <a:ext cx="48671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При объявлении класса можно объявить сразу все функции-члены другого класса дружественными одним объявлением. Таким образом создается </a:t>
            </a:r>
            <a:r>
              <a:rPr lang="ru-RU" sz="2400" b="1" dirty="0"/>
              <a:t>дружественный класс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823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A0674-C084-3B92-2E85-810FEA78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A0F010-C548-592A-8A0C-865D7E21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431" y="2668633"/>
            <a:ext cx="43636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 err="1"/>
              <a:t>try-catch</a:t>
            </a:r>
            <a:r>
              <a:rPr lang="ru-RU" altLang="ru-RU" sz="2400" dirty="0"/>
              <a:t> - это механизм обработки исключений в C++, который позволяет обрабатывать ошибки и исключения, возникающие во время выполнения программы.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186B9-6AD0-F196-C087-E4E4E326C77A}"/>
              </a:ext>
            </a:extLst>
          </p:cNvPr>
          <p:cNvSpPr txBox="1"/>
          <p:nvPr/>
        </p:nvSpPr>
        <p:spPr>
          <a:xfrm>
            <a:off x="605742" y="1514471"/>
            <a:ext cx="59802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af-ZA" dirty="0">
                <a:solidFill>
                  <a:srgbClr val="000000"/>
                </a:solidFill>
                <a:latin typeface="Cascadia Mono" panose="020B0609020000020004" pitchFamily="49" charset="0"/>
              </a:rPr>
              <a:t>std::cout </a:t>
            </a:r>
            <a:r>
              <a:rPr lang="af-ZA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dirty="0">
                <a:solidFill>
                  <a:srgbClr val="000000"/>
                </a:solidFill>
                <a:latin typeface="Cascadia Mono" panose="020B0609020000020004" pitchFamily="49" charset="0"/>
              </a:rPr>
              <a:t> s.at(25) </a:t>
            </a:r>
            <a:r>
              <a:rPr lang="af-ZA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 </a:t>
            </a:r>
          </a:p>
          <a:p>
            <a:pPr lvl="1"/>
            <a:r>
              <a:rPr lang="af-ZA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af-ZA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8D58B8-A2EB-2644-6E79-BC5F4BA8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14" y="3995103"/>
            <a:ext cx="5386086" cy="26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D26C2-C35F-FED5-035D-5E982C0F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AC9A6-0A32-C325-4F4C-79D1F748AC54}"/>
              </a:ext>
            </a:extLst>
          </p:cNvPr>
          <p:cNvSpPr txBox="1"/>
          <p:nvPr/>
        </p:nvSpPr>
        <p:spPr>
          <a:xfrm>
            <a:off x="897776" y="1712952"/>
            <a:ext cx="108339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s.at(25)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 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(std::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out_of_range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cerr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"Caught an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out_of_range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exception: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e.what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DAABD0-A2C3-0BC6-053D-82E202B1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51" y="1712952"/>
            <a:ext cx="36163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Обертка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try-catch</a:t>
            </a:r>
            <a:r>
              <a:rPr lang="ru-RU" altLang="ru-RU" sz="2400" dirty="0"/>
              <a:t> предотвращает падение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34618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8C8E5-A48D-CE98-602D-2B930477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исключений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7E449-FAFE-F081-AF55-30E430B4C6B3}"/>
              </a:ext>
            </a:extLst>
          </p:cNvPr>
          <p:cNvSpPr txBox="1"/>
          <p:nvPr/>
        </p:nvSpPr>
        <p:spPr>
          <a:xfrm>
            <a:off x="395468" y="1529741"/>
            <a:ext cx="114010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af-ZA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&lt;string&gt;</a:t>
            </a:r>
            <a:endParaRPr lang="af-Z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std::cout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s.at(2) </a:t>
            </a:r>
            <a:r>
              <a:rPr lang="af-ZA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 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exception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(std::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out_of_range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cerr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"Caught an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out_of_range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exception: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e.what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(std::</a:t>
            </a:r>
            <a:r>
              <a:rPr lang="af-ZA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exception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cerr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"Caught an throw exception: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e.what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af-Z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af-Z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A4B1C1-C158-0D7A-7408-7CB9F6FA3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728" y="1529741"/>
            <a:ext cx="54818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 err="1"/>
              <a:t>throw</a:t>
            </a:r>
            <a:r>
              <a:rPr lang="ru-RU" altLang="ru-RU" sz="2400" dirty="0"/>
              <a:t> в C++ используется для генерации исключений. </a:t>
            </a:r>
          </a:p>
        </p:txBody>
      </p:sp>
    </p:spTree>
    <p:extLst>
      <p:ext uri="{BB962C8B-B14F-4D97-AF65-F5344CB8AC3E}">
        <p14:creationId xmlns:p14="http://schemas.microsoft.com/office/powerpoint/2010/main" val="1818552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Microsoft Office PowerPoint</Application>
  <PresentationFormat>Широкоэкранный</PresentationFormat>
  <Paragraphs>210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Consolas</vt:lpstr>
      <vt:lpstr>Segoe UI Semibold</vt:lpstr>
      <vt:lpstr>Тема Office</vt:lpstr>
      <vt:lpstr>Презентация PowerPoint</vt:lpstr>
      <vt:lpstr>Полиморфизм</vt:lpstr>
      <vt:lpstr>Дружественные функции</vt:lpstr>
      <vt:lpstr>Дружественные классы</vt:lpstr>
      <vt:lpstr>Обработка исключений</vt:lpstr>
      <vt:lpstr>Обработка исключений</vt:lpstr>
      <vt:lpstr>Создание исключений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Балабаев</dc:creator>
  <cp:lastModifiedBy>Сергей Балабаев</cp:lastModifiedBy>
  <cp:revision>3</cp:revision>
  <dcterms:created xsi:type="dcterms:W3CDTF">2023-10-18T23:41:06Z</dcterms:created>
  <dcterms:modified xsi:type="dcterms:W3CDTF">2023-10-18T23:41:54Z</dcterms:modified>
</cp:coreProperties>
</file>