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2" d="100"/>
          <a:sy n="92" d="100"/>
        </p:scale>
        <p:origin x="3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D9324-C508-4C66-BEE6-2AD001F94906}" type="datetimeFigureOut">
              <a:rPr lang="ru-RU" smtClean="0"/>
              <a:t>22.03.2017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FC6253-97EC-48CE-A558-BB3B9A8AC8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168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https://msdn.microsoft.com/en-us/library/system.windows.forms.form.closing(v=vs.110).aspx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91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8BFD-D34D-4F84-8A01-0E02CCC08DA2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3C03E-8634-45BA-8FF8-E03EF6BD5C2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032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8BFD-D34D-4F84-8A01-0E02CCC08DA2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3C03E-8634-45BA-8FF8-E03EF6BD5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15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8BFD-D34D-4F84-8A01-0E02CCC08DA2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3C03E-8634-45BA-8FF8-E03EF6BD5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60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8BFD-D34D-4F84-8A01-0E02CCC08DA2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3C03E-8634-45BA-8FF8-E03EF6BD5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3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8BFD-D34D-4F84-8A01-0E02CCC08DA2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3C03E-8634-45BA-8FF8-E03EF6BD5C2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325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8BFD-D34D-4F84-8A01-0E02CCC08DA2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3C03E-8634-45BA-8FF8-E03EF6BD5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2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8BFD-D34D-4F84-8A01-0E02CCC08DA2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3C03E-8634-45BA-8FF8-E03EF6BD5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03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8BFD-D34D-4F84-8A01-0E02CCC08DA2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3C03E-8634-45BA-8FF8-E03EF6BD5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9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8BFD-D34D-4F84-8A01-0E02CCC08DA2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3C03E-8634-45BA-8FF8-E03EF6BD5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61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9018BFD-D34D-4F84-8A01-0E02CCC08DA2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93C03E-8634-45BA-8FF8-E03EF6BD5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36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8BFD-D34D-4F84-8A01-0E02CCC08DA2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3C03E-8634-45BA-8FF8-E03EF6BD5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3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9018BFD-D34D-4F84-8A01-0E02CCC08DA2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193C03E-8634-45BA-8FF8-E03EF6BD5C2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168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Паттерны поведения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Behavioral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96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Команда: участники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Autofit/>
          </a:bodyPr>
          <a:lstStyle/>
          <a:p>
            <a:pPr lvl="0">
              <a:buClr>
                <a:srgbClr val="1CADE4"/>
              </a:buClr>
            </a:pP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Все </a:t>
            </a:r>
            <a:r>
              <a:rPr lang="ru-RU" sz="32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команды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– это объекты классов, реализующих общий интерфейс (унаследованных от общего предка). Конкретная команда имеет некое состояние (</a:t>
            </a:r>
            <a:r>
              <a:rPr lang="ru-RU" sz="32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контекст выполнения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).</a:t>
            </a:r>
          </a:p>
          <a:p>
            <a:pPr lvl="0">
              <a:buClr>
                <a:srgbClr val="1CADE4"/>
              </a:buClr>
            </a:pP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Объект класса </a:t>
            </a:r>
            <a:r>
              <a:rPr lang="ru-RU" sz="28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Receiver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– это то, над чем выполняется команда. Команда изменяет состояние </a:t>
            </a:r>
            <a:r>
              <a:rPr lang="ru-RU" sz="3200" b="1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этого</a:t>
            </a: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объекта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0">
              <a:buClr>
                <a:srgbClr val="1CADE4"/>
              </a:buClr>
            </a:pP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Класс </a:t>
            </a:r>
            <a:r>
              <a:rPr lang="ru-RU" sz="28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Invoker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инкапсулирует команду (или команды) и может выполнять команды по необходимости.</a:t>
            </a:r>
          </a:p>
        </p:txBody>
      </p:sp>
    </p:spTree>
    <p:extLst>
      <p:ext uri="{BB962C8B-B14F-4D97-AF65-F5344CB8AC3E}">
        <p14:creationId xmlns:p14="http://schemas.microsoft.com/office/powerpoint/2010/main" val="3583188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</a:t>
            </a:r>
            <a:r>
              <a:rPr lang="en-US" dirty="0"/>
              <a:t>: </a:t>
            </a:r>
            <a:r>
              <a:rPr lang="ru-RU" dirty="0"/>
              <a:t>схема</a:t>
            </a:r>
            <a:endParaRPr lang="en-US" dirty="0"/>
          </a:p>
        </p:txBody>
      </p:sp>
      <p:pic>
        <p:nvPicPr>
          <p:cNvPr id="5" name="Рисунок 1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807" y="2022475"/>
            <a:ext cx="8441345" cy="348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392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 – примеры в </a:t>
            </a:r>
            <a:r>
              <a:rPr lang="en-US" dirty="0"/>
              <a:t>.NET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Clr>
                <a:srgbClr val="1CADE4"/>
              </a:buClr>
            </a:pP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1. Интерфейс </a:t>
            </a:r>
            <a:r>
              <a:rPr lang="ru-RU" sz="28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в WPF – привязка операций к событиям пользовательского интерфейса.</a:t>
            </a:r>
          </a:p>
          <a:p>
            <a:pPr lvl="0">
              <a:buClr>
                <a:srgbClr val="1CADE4"/>
              </a:buClr>
            </a:pP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2. Интерфейс </a:t>
            </a:r>
            <a:r>
              <a:rPr lang="ru-RU" sz="28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IDbCommand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в ADO.NET – инкапсуляция операции, выполняемой на стороне СУБД. </a:t>
            </a:r>
          </a:p>
          <a:p>
            <a:pPr lvl="0">
              <a:buClr>
                <a:srgbClr val="1CADE4"/>
              </a:buClr>
            </a:pP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3. Конструктор класса </a:t>
            </a:r>
            <a:r>
              <a:rPr lang="ru-RU" sz="28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Task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&lt;T&gt;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принимает </a:t>
            </a:r>
            <a:r>
              <a:rPr lang="ru-RU" sz="32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делегат </a:t>
            </a:r>
            <a:r>
              <a:rPr lang="ru-RU" sz="28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&lt;T&gt;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который можно рассматривать в виде команды, исполняемой в будущем.</a:t>
            </a:r>
          </a:p>
        </p:txBody>
      </p:sp>
    </p:spTree>
    <p:extLst>
      <p:ext uri="{BB962C8B-B14F-4D97-AF65-F5344CB8AC3E}">
        <p14:creationId xmlns:p14="http://schemas.microsoft.com/office/powerpoint/2010/main" val="3410210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Стратегия (</a:t>
            </a:r>
            <a:r>
              <a:rPr lang="en-US" dirty="0"/>
              <a:t>Strategy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Autofit/>
          </a:bodyPr>
          <a:lstStyle/>
          <a:p>
            <a:pPr lvl="0" algn="just">
              <a:buClr>
                <a:srgbClr val="1CADE4"/>
              </a:buClr>
            </a:pP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Паттерн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выделяет из клиента </a:t>
            </a:r>
            <a:r>
              <a:rPr lang="ru-RU" sz="32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алгоритм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который инкапсулируется в типах, наследуемых от общего класса (реализующих общий интерфейс). Это позволяет клиенту выбирать нужный алгоритм путём создания объектов необходимых типов.</a:t>
            </a:r>
          </a:p>
        </p:txBody>
      </p:sp>
    </p:spTree>
    <p:extLst>
      <p:ext uri="{BB962C8B-B14F-4D97-AF65-F5344CB8AC3E}">
        <p14:creationId xmlns:p14="http://schemas.microsoft.com/office/powerpoint/2010/main" val="804972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Стратегия: схема</a:t>
            </a:r>
            <a:endParaRPr lang="en-US" dirty="0"/>
          </a:p>
        </p:txBody>
      </p:sp>
      <p:pic>
        <p:nvPicPr>
          <p:cNvPr id="4" name="Рисунок 18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194" y="2168525"/>
            <a:ext cx="9078571" cy="309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371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Стратегия – примеры в </a:t>
            </a:r>
            <a:r>
              <a:rPr lang="en-US" dirty="0"/>
              <a:t>.NET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Clr>
                <a:srgbClr val="1CADE4"/>
              </a:buClr>
            </a:pP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1. Конструкторы стандартных коллекций принимают объекты </a:t>
            </a:r>
            <a:r>
              <a:rPr lang="ru-RU" sz="28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IComparer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&lt;T&gt;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или </a:t>
            </a:r>
            <a:r>
              <a:rPr lang="ru-RU" sz="28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IEqualityComparer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&lt;T&gt;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реализующие стратегии сравнения элементов.</a:t>
            </a:r>
          </a:p>
          <a:p>
            <a:pPr lvl="0">
              <a:buClr>
                <a:srgbClr val="1CADE4"/>
              </a:buClr>
            </a:pP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2. Методы расширения LINQ принимают стратегии фильтрации, проекции и т. д., описанные делегатами.</a:t>
            </a:r>
          </a:p>
          <a:p>
            <a:pPr lvl="0">
              <a:buClr>
                <a:srgbClr val="1CADE4"/>
              </a:buClr>
            </a:pP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3. В WCF </a:t>
            </a:r>
            <a:r>
              <a:rPr lang="ru-RU" sz="28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IErrorHandler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– стратегия обработки ошибок; </a:t>
            </a:r>
            <a:r>
              <a:rPr lang="ru-RU" sz="2800" spc="-3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IChannelInitializer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– стратегия инициализации канала; </a:t>
            </a:r>
            <a:r>
              <a:rPr lang="ru-RU" sz="28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MessageFilter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– стратегия фильтрации сообщений и т. д.</a:t>
            </a:r>
          </a:p>
        </p:txBody>
      </p:sp>
    </p:spTree>
    <p:extLst>
      <p:ext uri="{BB962C8B-B14F-4D97-AF65-F5344CB8AC3E}">
        <p14:creationId xmlns:p14="http://schemas.microsoft.com/office/powerpoint/2010/main" val="2793766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Состояние (</a:t>
            </a:r>
            <a:r>
              <a:rPr lang="ru-RU" dirty="0" err="1"/>
              <a:t>State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Autofit/>
          </a:bodyPr>
          <a:lstStyle/>
          <a:p>
            <a:pPr lvl="0">
              <a:buClr>
                <a:srgbClr val="1CADE4"/>
              </a:buClr>
            </a:pP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Позволяет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объекту варьировать свое поведение в зависимости </a:t>
            </a: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от</a:t>
            </a:r>
            <a:r>
              <a:rPr lang="en-US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внутреннего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состояния. </a:t>
            </a:r>
            <a:endParaRPr lang="ru-RU" sz="3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1CADE4"/>
              </a:buClr>
            </a:pPr>
            <a:endParaRPr lang="ru-RU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1CADE4"/>
              </a:buClr>
            </a:pP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Извне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создается впечатление, что изменился </a:t>
            </a: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класс</a:t>
            </a:r>
            <a:r>
              <a:rPr lang="en-US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объекта.</a:t>
            </a:r>
            <a:endParaRPr lang="en-US" sz="3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1CADE4"/>
              </a:buClr>
            </a:pPr>
            <a:endParaRPr lang="ru-RU" sz="3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1CADE4"/>
              </a:buClr>
            </a:pPr>
            <a:endParaRPr lang="en-US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1CADE4"/>
              </a:buClr>
            </a:pPr>
            <a:endParaRPr lang="ru-RU" sz="3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00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Состояние: схема</a:t>
            </a:r>
            <a:endParaRPr lang="en-US" dirty="0"/>
          </a:p>
        </p:txBody>
      </p:sp>
      <p:pic>
        <p:nvPicPr>
          <p:cNvPr id="5" name="Рисунок 1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846" y="2156198"/>
            <a:ext cx="9779267" cy="309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397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Шаблонный метод (</a:t>
            </a:r>
            <a:r>
              <a:rPr lang="en-US" dirty="0"/>
              <a:t>Template method)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Autofit/>
          </a:bodyPr>
          <a:lstStyle/>
          <a:p>
            <a:pPr lvl="0">
              <a:buClr>
                <a:srgbClr val="1CADE4"/>
              </a:buClr>
            </a:pP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Допустим логика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алгоритма представлена в виде набора </a:t>
            </a:r>
            <a:r>
              <a:rPr lang="ru-RU" sz="32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шагов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– вызовов методов. Базовый абстрактный класс фиксирует </a:t>
            </a:r>
            <a:r>
              <a:rPr lang="ru-RU" sz="32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последовательность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шагов. Потомки этого класса </a:t>
            </a:r>
            <a:r>
              <a:rPr lang="ru-RU" sz="32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конкретизируют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шаги</a:t>
            </a: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0">
              <a:buClr>
                <a:srgbClr val="1CADE4"/>
              </a:buClr>
            </a:pPr>
            <a:endParaRPr lang="ru-RU" sz="3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lvl="0" indent="0" algn="just">
              <a:buClr>
                <a:srgbClr val="1CADE4"/>
              </a:buClr>
              <a:buNone/>
            </a:pPr>
            <a:r>
              <a:rPr lang="ru-RU" sz="3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3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Ш</a:t>
            </a:r>
            <a:r>
              <a:rPr lang="ru-RU" sz="3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аги вызываются в методе, который и называется </a:t>
            </a:r>
            <a:r>
              <a:rPr lang="ru-RU" sz="3000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шаблонным.</a:t>
            </a:r>
            <a:endParaRPr lang="ru-RU" sz="3000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766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Шаблонный метод: схема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255" y="2094940"/>
            <a:ext cx="7410450" cy="3543300"/>
          </a:xfrm>
        </p:spPr>
      </p:pic>
    </p:spTree>
    <p:extLst>
      <p:ext uri="{BB962C8B-B14F-4D97-AF65-F5344CB8AC3E}">
        <p14:creationId xmlns:p14="http://schemas.microsoft.com/office/powerpoint/2010/main" val="2657010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Behavioral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2800" dirty="0" smtClean="0"/>
              <a:t>Паттерны, </a:t>
            </a:r>
            <a:r>
              <a:rPr lang="ru-RU" sz="2800" dirty="0"/>
              <a:t>определяющие алгоритмы и способы реализации взаимодействия различных объектов и классов</a:t>
            </a:r>
            <a:r>
              <a:rPr lang="ru-RU" sz="2800" dirty="0" smtClean="0"/>
              <a:t>.</a:t>
            </a:r>
          </a:p>
          <a:p>
            <a:pPr algn="just"/>
            <a:endParaRPr lang="ru-RU" sz="2800" dirty="0"/>
          </a:p>
          <a:p>
            <a:pPr marL="0" indent="0" algn="just">
              <a:buNone/>
            </a:pPr>
            <a:r>
              <a:rPr lang="ru-RU" sz="2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Используются </a:t>
            </a:r>
            <a:r>
              <a:rPr lang="ru-RU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для организации, управления и объединения различных вариантов поведения </a:t>
            </a:r>
            <a:r>
              <a:rPr lang="ru-RU" sz="2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объектов.</a:t>
            </a:r>
          </a:p>
          <a:p>
            <a:pPr marL="0" indent="0" algn="just">
              <a:buNone/>
            </a:pPr>
            <a:endParaRPr lang="ru-RU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 algn="just">
              <a:buNone/>
            </a:pPr>
            <a:r>
              <a:rPr lang="ru-RU" sz="2800" dirty="0"/>
              <a:t>Некоторые из них описывают, как с помощью кооперации несколько равноправных объектов работают над заданием, которое они не могут выполнить по отдельности. 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37765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Посредник (</a:t>
            </a:r>
            <a:r>
              <a:rPr lang="ru-RU" dirty="0" err="1"/>
              <a:t>Mediator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Autofit/>
          </a:bodyPr>
          <a:lstStyle/>
          <a:p>
            <a:pPr lvl="0">
              <a:buClr>
                <a:srgbClr val="1CADE4"/>
              </a:buClr>
            </a:pP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Паттерн </a:t>
            </a: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служит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для обеспечения коммуникации между объектами.</a:t>
            </a:r>
          </a:p>
          <a:p>
            <a:pPr lvl="0">
              <a:buClr>
                <a:srgbClr val="1CADE4"/>
              </a:buClr>
            </a:pP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Паттерн также инкапсулирует протокол, которому должна удовлетворять процедура коммуникации.</a:t>
            </a:r>
          </a:p>
        </p:txBody>
      </p:sp>
    </p:spTree>
    <p:extLst>
      <p:ext uri="{BB962C8B-B14F-4D97-AF65-F5344CB8AC3E}">
        <p14:creationId xmlns:p14="http://schemas.microsoft.com/office/powerpoint/2010/main" val="744800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Посредник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Autofit/>
          </a:bodyPr>
          <a:lstStyle/>
          <a:p>
            <a:pPr lvl="0">
              <a:buClr>
                <a:srgbClr val="1CADE4"/>
              </a:buClr>
            </a:pP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Ф</a:t>
            </a: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орма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для ввода данных. Нужно менять состояния одних элементов управления в зависимости от состояния других.</a:t>
            </a:r>
          </a:p>
          <a:p>
            <a:pPr>
              <a:buClr>
                <a:srgbClr val="1CADE4"/>
              </a:buClr>
            </a:pP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Использование Посредника подразумевает выделение отдельного объекта, «дирижирующего» поведением элементов управления в зависимости от их текущего состояния.</a:t>
            </a:r>
          </a:p>
        </p:txBody>
      </p:sp>
    </p:spTree>
    <p:extLst>
      <p:ext uri="{BB962C8B-B14F-4D97-AF65-F5344CB8AC3E}">
        <p14:creationId xmlns:p14="http://schemas.microsoft.com/office/powerpoint/2010/main" val="3712468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Посредник: участники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Autofit/>
          </a:bodyPr>
          <a:lstStyle/>
          <a:p>
            <a:pPr>
              <a:buClr>
                <a:srgbClr val="1CADE4"/>
              </a:buClr>
            </a:pPr>
            <a:r>
              <a:rPr lang="ru-RU" sz="2800" dirty="0">
                <a:solidFill>
                  <a:schemeClr val="tx1"/>
                </a:solidFill>
              </a:rPr>
              <a:t>Два класса, использующих сообщения для обмена информацией: </a:t>
            </a:r>
            <a:r>
              <a:rPr lang="ru-RU" sz="2800" i="1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Colleague</a:t>
            </a:r>
            <a:r>
              <a:rPr lang="ru-RU" sz="2800" dirty="0">
                <a:solidFill>
                  <a:schemeClr val="tx1"/>
                </a:solidFill>
              </a:rPr>
              <a:t> и </a:t>
            </a:r>
            <a:r>
              <a:rPr lang="ru-RU" sz="2800" i="1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Mediator</a:t>
            </a:r>
            <a:r>
              <a:rPr lang="ru-RU" sz="2800" dirty="0">
                <a:solidFill>
                  <a:schemeClr val="tx1"/>
                </a:solidFill>
              </a:rPr>
              <a:t>.</a:t>
            </a:r>
          </a:p>
          <a:p>
            <a:pPr>
              <a:buClr>
                <a:srgbClr val="1CADE4"/>
              </a:buClr>
            </a:pPr>
            <a:r>
              <a:rPr lang="ru-RU" sz="2800" dirty="0">
                <a:solidFill>
                  <a:schemeClr val="tx1"/>
                </a:solidFill>
              </a:rPr>
              <a:t>Объект </a:t>
            </a:r>
            <a:r>
              <a:rPr lang="ru-RU" sz="2800" i="1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Colleague</a:t>
            </a:r>
            <a:r>
              <a:rPr lang="ru-RU" sz="2800" dirty="0">
                <a:solidFill>
                  <a:schemeClr val="tx1"/>
                </a:solidFill>
              </a:rPr>
              <a:t> регистрирует объект </a:t>
            </a:r>
            <a:r>
              <a:rPr lang="ru-RU" sz="2800" i="1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Mediator</a:t>
            </a:r>
            <a:r>
              <a:rPr lang="ru-RU" sz="2800" dirty="0">
                <a:solidFill>
                  <a:schemeClr val="tx1"/>
                </a:solidFill>
              </a:rPr>
              <a:t> и сохраняет его в своём поле. Объект </a:t>
            </a:r>
            <a:r>
              <a:rPr lang="ru-RU" sz="2800" i="1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Mediator</a:t>
            </a:r>
            <a:r>
              <a:rPr lang="ru-RU" sz="2800" dirty="0">
                <a:solidFill>
                  <a:schemeClr val="tx1"/>
                </a:solidFill>
              </a:rPr>
              <a:t> поддерживает список зарегистрировавших его объектов.</a:t>
            </a:r>
          </a:p>
          <a:p>
            <a:pPr>
              <a:buClr>
                <a:srgbClr val="1CADE4"/>
              </a:buClr>
            </a:pPr>
            <a:r>
              <a:rPr lang="ru-RU" sz="2800" dirty="0">
                <a:solidFill>
                  <a:schemeClr val="tx1"/>
                </a:solidFill>
              </a:rPr>
              <a:t>Как только один из объектов </a:t>
            </a:r>
            <a:r>
              <a:rPr lang="ru-RU" sz="2800" i="1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Colleague</a:t>
            </a:r>
            <a:r>
              <a:rPr lang="ru-RU" sz="2800" dirty="0">
                <a:solidFill>
                  <a:schemeClr val="tx1"/>
                </a:solidFill>
              </a:rPr>
              <a:t> вызывает свой метод </a:t>
            </a:r>
            <a:r>
              <a:rPr lang="ru-RU" sz="2800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Send</a:t>
            </a:r>
            <a:r>
              <a:rPr lang="ru-RU" sz="28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ru-RU" sz="2800" dirty="0">
                <a:solidFill>
                  <a:schemeClr val="tx1"/>
                </a:solidFill>
              </a:rPr>
              <a:t>, объект </a:t>
            </a:r>
            <a:r>
              <a:rPr lang="ru-RU" sz="2800" i="1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Mediator</a:t>
            </a:r>
            <a:r>
              <a:rPr lang="ru-RU" sz="2800" dirty="0">
                <a:solidFill>
                  <a:schemeClr val="tx1"/>
                </a:solidFill>
              </a:rPr>
              <a:t> вызывает у остальных зарегистрированных объектов метод </a:t>
            </a:r>
            <a:r>
              <a:rPr lang="ru-RU" sz="2800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Receive</a:t>
            </a:r>
            <a:r>
              <a:rPr lang="ru-RU" sz="28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ru-RU" sz="28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8593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Посредник</a:t>
            </a:r>
            <a:r>
              <a:rPr lang="en-US" dirty="0"/>
              <a:t>: </a:t>
            </a:r>
            <a:r>
              <a:rPr lang="ru-RU" dirty="0"/>
              <a:t>схема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751" y="3057314"/>
            <a:ext cx="8743457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5310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Посредник – примеры </a:t>
            </a:r>
            <a:r>
              <a:rPr lang="en-US" dirty="0"/>
              <a:t>(</a:t>
            </a:r>
            <a:r>
              <a:rPr lang="ru-RU" dirty="0"/>
              <a:t>в </a:t>
            </a:r>
            <a:r>
              <a:rPr lang="en-US" dirty="0"/>
              <a:t>.NET)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Clr>
                <a:srgbClr val="1CADE4"/>
              </a:buClr>
            </a:pP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Класс </a:t>
            </a:r>
            <a:r>
              <a:rPr lang="ru-RU" sz="28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EventAggregator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используемый в WPF.</a:t>
            </a:r>
          </a:p>
          <a:p>
            <a:pPr lvl="0">
              <a:buClr>
                <a:srgbClr val="1CADE4"/>
              </a:buClr>
            </a:pP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Примера использования паттерна являются любые системы с выделенными очередями сообщений.</a:t>
            </a:r>
            <a:endParaRPr lang="en-US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1CADE4"/>
              </a:buClr>
            </a:pPr>
            <a:r>
              <a:rPr lang="en-US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ru-RU" sz="3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WinForms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– форма представляет собой посредник, объединяющий элементы управления. Форма подписывается на события одного элемента управления и уведомляет бизнес-объекты или другие элементы.</a:t>
            </a:r>
          </a:p>
        </p:txBody>
      </p:sp>
    </p:spTree>
    <p:extLst>
      <p:ext uri="{BB962C8B-B14F-4D97-AF65-F5344CB8AC3E}">
        <p14:creationId xmlns:p14="http://schemas.microsoft.com/office/powerpoint/2010/main" val="19254921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Цепочка обязанностей</a:t>
            </a:r>
            <a:r>
              <a:rPr lang="en-US" dirty="0"/>
              <a:t> (Chain of responsibility)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153426" cy="4023360"/>
          </a:xfrm>
        </p:spPr>
        <p:txBody>
          <a:bodyPr>
            <a:noAutofit/>
          </a:bodyPr>
          <a:lstStyle/>
          <a:p>
            <a:pPr lvl="0">
              <a:buClr>
                <a:srgbClr val="1CADE4"/>
              </a:buClr>
            </a:pP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Паттерн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позволяет избежать жёсткой привязки </a:t>
            </a:r>
            <a:r>
              <a:rPr lang="ru-RU" sz="32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отправителя запроса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к его </a:t>
            </a:r>
            <a:r>
              <a:rPr lang="ru-RU" sz="32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получателю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давая шанс обработать запрос нескольким объектам.</a:t>
            </a:r>
            <a:endParaRPr lang="en-US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1CADE4"/>
              </a:buClr>
            </a:pP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Паттерн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связывает в цепочку объекты-получатели и передает запрос вдоль этой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цепочки, пока один из объектов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в цепочке не обработает передаваемый запрос.</a:t>
            </a:r>
          </a:p>
        </p:txBody>
      </p:sp>
    </p:spTree>
    <p:extLst>
      <p:ext uri="{BB962C8B-B14F-4D97-AF65-F5344CB8AC3E}">
        <p14:creationId xmlns:p14="http://schemas.microsoft.com/office/powerpoint/2010/main" val="6860548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Цепочка </a:t>
            </a:r>
            <a:r>
              <a:rPr lang="ru-RU" dirty="0" smtClean="0"/>
              <a:t>обязанностей</a:t>
            </a:r>
            <a:endParaRPr lang="en-US" dirty="0"/>
          </a:p>
        </p:txBody>
      </p:sp>
      <p:pic>
        <p:nvPicPr>
          <p:cNvPr id="6" name="Рисунок 19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578" y="2138269"/>
            <a:ext cx="9093804" cy="309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9695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Цепочка </a:t>
            </a:r>
            <a:r>
              <a:rPr lang="ru-RU" dirty="0" smtClean="0"/>
              <a:t>обязанностей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Autofit/>
          </a:bodyPr>
          <a:lstStyle/>
          <a:p>
            <a:pPr lvl="0">
              <a:buClr>
                <a:srgbClr val="1CADE4"/>
              </a:buClr>
            </a:pP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Примером Цепочки обязанностей является любое событие, аргументы которого позволяют уведомить инициатора, что событие обработано с помощью метода </a:t>
            </a:r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Handle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или путем установки свойства </a:t>
            </a:r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Handled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в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ru-RU" sz="28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rue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0">
              <a:buClr>
                <a:srgbClr val="1CADE4"/>
              </a:buClr>
            </a:pPr>
            <a:endParaRPr lang="en-US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1CADE4"/>
              </a:buClr>
            </a:pP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В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WinForms –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событие </a:t>
            </a:r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Closing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(закрытие формы), подписчики которого могут отложить закрытие окна в случае необходимости.</a:t>
            </a:r>
          </a:p>
        </p:txBody>
      </p:sp>
    </p:spTree>
    <p:extLst>
      <p:ext uri="{BB962C8B-B14F-4D97-AF65-F5344CB8AC3E}">
        <p14:creationId xmlns:p14="http://schemas.microsoft.com/office/powerpoint/2010/main" val="1736282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Итератор (</a:t>
            </a:r>
            <a:r>
              <a:rPr lang="en-US" dirty="0"/>
              <a:t>Iterator)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Autofit/>
          </a:bodyPr>
          <a:lstStyle/>
          <a:p>
            <a:pPr lvl="0">
              <a:buClr>
                <a:srgbClr val="1CADE4"/>
              </a:buClr>
            </a:pP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Паттерн обеспечивает последовательный доступ ко всем элементам коллекции, не раскрывая при этом внутренней реализации коллекции.</a:t>
            </a:r>
          </a:p>
          <a:p>
            <a:pPr lvl="0">
              <a:buClr>
                <a:srgbClr val="1CADE4"/>
              </a:buClr>
            </a:pPr>
            <a:endParaRPr lang="ru-RU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1CADE4"/>
              </a:buClr>
            </a:pP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Ещё одна задача итератора – сделать обход коллекции однообразным для коллекций различных типов.</a:t>
            </a:r>
          </a:p>
        </p:txBody>
      </p:sp>
    </p:spTree>
    <p:extLst>
      <p:ext uri="{BB962C8B-B14F-4D97-AF65-F5344CB8AC3E}">
        <p14:creationId xmlns:p14="http://schemas.microsoft.com/office/powerpoint/2010/main" val="2814705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Итератор: участники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Autofit/>
          </a:bodyPr>
          <a:lstStyle/>
          <a:p>
            <a:pPr lvl="0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ru-RU" sz="3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30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Интерфейс итератора</a:t>
            </a:r>
            <a:r>
              <a:rPr lang="ru-RU" sz="3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определяет методы для доступа к элементам коллекций.</a:t>
            </a:r>
          </a:p>
          <a:p>
            <a:pPr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ru-RU" sz="3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30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Итератор</a:t>
            </a:r>
            <a:r>
              <a:rPr lang="ru-RU" sz="3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– класс, реализующий интерфейс итератора для конкретной коллекции. Итератор может находиться как в классе-коллекции, так и вне её.</a:t>
            </a:r>
          </a:p>
          <a:p>
            <a:pPr lvl="0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ru-RU" sz="3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30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Интерфейс составного объекта</a:t>
            </a:r>
            <a:r>
              <a:rPr lang="ru-RU" sz="3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(коллекции) задаёт способ получения итератора клиентом.</a:t>
            </a:r>
          </a:p>
          <a:p>
            <a:pPr lvl="0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ru-RU" sz="3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30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Составной объект</a:t>
            </a:r>
            <a:r>
              <a:rPr lang="ru-RU" sz="3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– коллекция, реализующая интерфейс составного объекта.</a:t>
            </a:r>
          </a:p>
        </p:txBody>
      </p:sp>
    </p:spTree>
    <p:extLst>
      <p:ext uri="{BB962C8B-B14F-4D97-AF65-F5344CB8AC3E}">
        <p14:creationId xmlns:p14="http://schemas.microsoft.com/office/powerpoint/2010/main" val="254853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</a:rPr>
              <a:t>Интерфейс </a:t>
            </a:r>
            <a:r>
              <a:rPr lang="ru-RU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итератора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Autofit/>
          </a:bodyPr>
          <a:lstStyle/>
          <a:p>
            <a:pPr lvl="1"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ru-RU" sz="26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Reset</a:t>
            </a:r>
            <a:r>
              <a:rPr lang="ru-RU" sz="26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ru-RU" sz="3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– устанавливает первый элемент коллекции в качестве текущего;</a:t>
            </a:r>
          </a:p>
          <a:p>
            <a:pPr lvl="1"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ru-RU" sz="26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MoveNext</a:t>
            </a:r>
            <a:r>
              <a:rPr lang="ru-RU" sz="26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ru-RU" sz="3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– переход на следующий элемент;</a:t>
            </a:r>
          </a:p>
          <a:p>
            <a:pPr lvl="1"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ru-RU" sz="26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IsDone</a:t>
            </a:r>
            <a:r>
              <a:rPr lang="ru-RU" sz="3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– проверяет, есть ли ещё элементы в коллекции;</a:t>
            </a:r>
          </a:p>
          <a:p>
            <a:pPr lvl="1"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ru-RU" sz="26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Current</a:t>
            </a:r>
            <a:r>
              <a:rPr lang="ru-RU" sz="3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– возвращает текущий элемент.</a:t>
            </a:r>
          </a:p>
          <a:p>
            <a:pPr lvl="0">
              <a:buClr>
                <a:srgbClr val="1CADE4"/>
              </a:buClr>
            </a:pPr>
            <a:endParaRPr lang="ru-RU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1CADE4"/>
              </a:buClr>
            </a:pP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Список не строгий. Например, можно объединить 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MoveNext()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и 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IsDone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16022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Наблюдатель (</a:t>
            </a:r>
            <a:r>
              <a:rPr lang="ru-RU" dirty="0" err="1"/>
              <a:t>Observer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Autofit/>
          </a:bodyPr>
          <a:lstStyle/>
          <a:p>
            <a:pPr algn="just">
              <a:buClr>
                <a:srgbClr val="1CADE4"/>
              </a:buClr>
            </a:pP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Паттерн определяет отношение между объектами таким образом, что при изменении состояния одного объекта все зависящие от него объекты оповещаются об этом.</a:t>
            </a:r>
          </a:p>
          <a:p>
            <a:pPr algn="just">
              <a:buClr>
                <a:srgbClr val="1CADE4"/>
              </a:buClr>
            </a:pPr>
            <a:endParaRPr lang="ru-RU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just">
              <a:buClr>
                <a:srgbClr val="1CADE4"/>
              </a:buClr>
            </a:pP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Основное назначение паттерна Наблюдатель – реализация системы работы с </a:t>
            </a:r>
            <a:r>
              <a:rPr lang="ru-RU" sz="32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событиями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7895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Наблюдатель</a:t>
            </a:r>
            <a:r>
              <a:rPr lang="en-US" dirty="0"/>
              <a:t>: </a:t>
            </a:r>
            <a:r>
              <a:rPr lang="ru-RU" dirty="0"/>
              <a:t>участники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Autofit/>
          </a:bodyPr>
          <a:lstStyle/>
          <a:p>
            <a:pPr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Объект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класса </a:t>
            </a:r>
            <a:r>
              <a:rPr lang="ru-RU" sz="2800" i="1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Subject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(</a:t>
            </a:r>
            <a:r>
              <a:rPr lang="ru-RU" sz="32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наблюдаемый объект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 имеет состояние, изменение которого надо отслеживать. Для этого в </a:t>
            </a:r>
            <a:r>
              <a:rPr lang="ru-RU" sz="2800" i="1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Subject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описывается коллекция </a:t>
            </a:r>
            <a:r>
              <a:rPr lang="ru-RU" sz="32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объектов-наблюдателей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just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Каждый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наблюдатель реализует интерфейс </a:t>
            </a:r>
            <a:r>
              <a:rPr lang="ru-RU" sz="28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IObserver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При изменении состояния наблюдаемого объекта вызывается метод </a:t>
            </a: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оповещения </a:t>
            </a:r>
            <a:r>
              <a:rPr lang="ru-RU" sz="2800" dirty="0" smtClean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NotifyObservers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Метод </a:t>
            </a: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проходит по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коллекции наблюдателей и вызывает у каждого из них метод 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HandleEvent()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6391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Наблюдатель</a:t>
            </a:r>
            <a:r>
              <a:rPr lang="en-US" dirty="0"/>
              <a:t>: </a:t>
            </a:r>
            <a:r>
              <a:rPr lang="ru-RU" dirty="0"/>
              <a:t>схема</a:t>
            </a:r>
            <a:endParaRPr lang="en-US" dirty="0"/>
          </a:p>
        </p:txBody>
      </p:sp>
      <p:pic>
        <p:nvPicPr>
          <p:cNvPr id="4" name="Рисунок 1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926" y="2094192"/>
            <a:ext cx="8393108" cy="367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152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 (</a:t>
            </a:r>
            <a:r>
              <a:rPr lang="en-US" dirty="0"/>
              <a:t>Command)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Autofit/>
          </a:bodyPr>
          <a:lstStyle/>
          <a:p>
            <a:pPr lvl="0">
              <a:buClr>
                <a:srgbClr val="1CADE4"/>
              </a:buClr>
            </a:pP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Паттерн обеспечивает представление команды (т.е. некоторого </a:t>
            </a:r>
            <a:r>
              <a:rPr lang="ru-RU" sz="3200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действия</a:t>
            </a: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 в виде </a:t>
            </a:r>
            <a:r>
              <a:rPr lang="ru-RU" sz="3200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объекта</a:t>
            </a:r>
            <a:r>
              <a:rPr lang="en-US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Это позволяет:</a:t>
            </a:r>
          </a:p>
          <a:p>
            <a:pPr marL="252000" indent="-252000">
              <a:spcBef>
                <a:spcPts val="600"/>
              </a:spcBef>
              <a:buClr>
                <a:srgbClr val="1CADE4"/>
              </a:buClr>
            </a:pP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– сохранять команду,</a:t>
            </a:r>
          </a:p>
          <a:p>
            <a:pPr marL="252000" indent="-252000">
              <a:spcBef>
                <a:spcPts val="600"/>
              </a:spcBef>
              <a:buClr>
                <a:srgbClr val="1CADE4"/>
              </a:buClr>
            </a:pP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– передавать её в качестве аргумента методам,</a:t>
            </a:r>
          </a:p>
          <a:p>
            <a:pPr marL="252000" indent="-252000">
              <a:spcBef>
                <a:spcPts val="600"/>
              </a:spcBef>
              <a:buClr>
                <a:srgbClr val="1CADE4"/>
              </a:buClr>
            </a:pPr>
            <a:r>
              <a:rPr lang="ru-RU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– возвращать её в виде результата</a:t>
            </a:r>
            <a:endParaRPr lang="ru-RU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52000" indent="-252000">
              <a:spcBef>
                <a:spcPts val="600"/>
              </a:spcBef>
              <a:buClr>
                <a:srgbClr val="1CADE4"/>
              </a:buClr>
            </a:pPr>
            <a:endParaRPr lang="ru-RU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7562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315</TotalTime>
  <Words>929</Words>
  <Application>Microsoft Office PowerPoint</Application>
  <PresentationFormat>Широкоэкранный</PresentationFormat>
  <Paragraphs>89</Paragraphs>
  <Slides>27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Times New Roman</vt:lpstr>
      <vt:lpstr>Wingdings</vt:lpstr>
      <vt:lpstr>Retrospect</vt:lpstr>
      <vt:lpstr>Паттерны поведения</vt:lpstr>
      <vt:lpstr>Behavioral patterns</vt:lpstr>
      <vt:lpstr>Итератор (Iterator)</vt:lpstr>
      <vt:lpstr>Итератор: участники</vt:lpstr>
      <vt:lpstr>Интерфейс итератора</vt:lpstr>
      <vt:lpstr>Наблюдатель (Observer)</vt:lpstr>
      <vt:lpstr>Наблюдатель: участники</vt:lpstr>
      <vt:lpstr>Наблюдатель: схема</vt:lpstr>
      <vt:lpstr>Команда (Command)</vt:lpstr>
      <vt:lpstr>Команда: участники</vt:lpstr>
      <vt:lpstr>Команда: схема</vt:lpstr>
      <vt:lpstr>Команда – примеры в .NET</vt:lpstr>
      <vt:lpstr>Стратегия (Strategy)</vt:lpstr>
      <vt:lpstr>Стратегия: схема</vt:lpstr>
      <vt:lpstr>Стратегия – примеры в .NET</vt:lpstr>
      <vt:lpstr>Состояние (State)</vt:lpstr>
      <vt:lpstr>Состояние: схема</vt:lpstr>
      <vt:lpstr>Шаблонный метод (Template method)</vt:lpstr>
      <vt:lpstr>Шаблонный метод: схема</vt:lpstr>
      <vt:lpstr>Посредник (Mediator)</vt:lpstr>
      <vt:lpstr>Посредник</vt:lpstr>
      <vt:lpstr>Посредник: участники</vt:lpstr>
      <vt:lpstr>Посредник: схема</vt:lpstr>
      <vt:lpstr>Посредник – примеры (в .NET)</vt:lpstr>
      <vt:lpstr>Цепочка обязанностей (Chain of responsibility)</vt:lpstr>
      <vt:lpstr>Цепочка обязанностей</vt:lpstr>
      <vt:lpstr>Цепочка обязанностей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поведения</dc:title>
  <dc:creator>Maksim Nikitin</dc:creator>
  <cp:lastModifiedBy>Our</cp:lastModifiedBy>
  <cp:revision>13</cp:revision>
  <dcterms:created xsi:type="dcterms:W3CDTF">2017-03-22T09:14:35Z</dcterms:created>
  <dcterms:modified xsi:type="dcterms:W3CDTF">2017-03-22T20:24:51Z</dcterms:modified>
</cp:coreProperties>
</file>