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4" r:id="rId17"/>
    <p:sldId id="273" r:id="rId18"/>
    <p:sldId id="272" r:id="rId19"/>
    <p:sldId id="275" r:id="rId20"/>
    <p:sldId id="276" r:id="rId21"/>
    <p:sldId id="277" r:id="rId22"/>
    <p:sldId id="278" r:id="rId23"/>
    <p:sldId id="284" r:id="rId24"/>
    <p:sldId id="285" r:id="rId25"/>
    <p:sldId id="279" r:id="rId26"/>
    <p:sldId id="280" r:id="rId27"/>
    <p:sldId id="281" r:id="rId28"/>
    <p:sldId id="282" r:id="rId29"/>
    <p:sldId id="283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-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6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3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4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2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2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5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3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EF5C2B-212A-41AA-9B2E-E2155B7762D1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indepth.com/Articles/General/Singleton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Порождающие паттерны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85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 – примеры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DbCommandBuilder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DbConnectionStringBuilder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из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ADO.NET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Классы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Reflection.Emit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ModuleBuilder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TypeBuilder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MethodBuilder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12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  <a:r>
              <a:rPr lang="en-US" dirty="0"/>
              <a:t> (Factory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метод, который занимается созданием объектов (общий предок или общий интерфейс). 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Решение о том, какой класс использовать для создания объекта принимается либо на основе информации, предоставленной клиентом, либо на основе внутреннего состояния метода.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*) также известен как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Виртуальный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80551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  <a:r>
              <a:rPr lang="en-US" dirty="0"/>
              <a:t>: </a:t>
            </a:r>
            <a:r>
              <a:rPr lang="ru-RU" dirty="0" smtClean="0"/>
              <a:t>схема (классический вариант)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81" y="1845734"/>
            <a:ext cx="6466198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метод: варианты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Полиморфный фабричный метод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родство с паттерном Абстрактная фабрика.</a:t>
            </a:r>
          </a:p>
          <a:p>
            <a:pPr lvl="0"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Статический фабричный метод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информация о конкретном требуемом объекте передаётся в статический метод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switch-case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29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 – примеры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.CreateInstance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lvl="0">
              <a:buClr>
                <a:srgbClr val="1CADE4"/>
              </a:buClr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Activator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.CreateInstance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lvl="0">
              <a:buClr>
                <a:srgbClr val="1CADE4"/>
              </a:buClr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StringComparer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.Create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1CADE4"/>
              </a:buClr>
            </a:pP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Timespan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.FromSecond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289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Прототип (</a:t>
            </a:r>
            <a:r>
              <a:rPr lang="en-US" dirty="0"/>
              <a:t>Prototype)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описывает способ построения новых объектов путём клонирования существующих объектов.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Обычно объект создаётся при помощи вызова конструктора. Если же используется Прототип, то клиент использует метод клонирования, описанный в интерфейсе или базовом классе. (При этом реальный класс объекта может быть клиенту неизвестен.)</a:t>
            </a:r>
          </a:p>
        </p:txBody>
      </p:sp>
    </p:spTree>
    <p:extLst>
      <p:ext uri="{BB962C8B-B14F-4D97-AF65-F5344CB8AC3E}">
        <p14:creationId xmlns:p14="http://schemas.microsoft.com/office/powerpoint/2010/main" val="118847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– 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rototy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03" y="2115758"/>
            <a:ext cx="6068580" cy="348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7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(</a:t>
            </a:r>
            <a:r>
              <a:rPr lang="en-US" dirty="0" smtClean="0"/>
              <a:t>Prototype) – </a:t>
            </a:r>
            <a:r>
              <a:rPr lang="ru-RU" dirty="0" smtClean="0"/>
              <a:t>Когда полезен?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Когда необходимо избежать </a:t>
            </a:r>
            <a:r>
              <a:rPr lang="ru-RU" sz="2400" dirty="0"/>
              <a:t>дополнительных усилий по созданию объекта стандартным путём (имеется в виду использование конструктора, так как в этом случае также будут вызваны конструкторы всей иерархии предков объекта), когда это непозволительно дорого для приложения</a:t>
            </a:r>
            <a:r>
              <a:rPr lang="ru-RU" sz="2400" dirty="0" smtClean="0"/>
              <a:t>.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/>
              <a:t>Э</a:t>
            </a:r>
            <a:r>
              <a:rPr lang="ru-RU" sz="2400" dirty="0" smtClean="0"/>
              <a:t>кземпляры </a:t>
            </a:r>
            <a:r>
              <a:rPr lang="ru-RU" sz="2400" dirty="0"/>
              <a:t>класса могут находиться в одном из нескольких различных состояний. Может оказаться удобнее установить соответствующее число прототипов и клонировать их, а не </a:t>
            </a:r>
            <a:r>
              <a:rPr lang="ru-RU" sz="2400" dirty="0" err="1"/>
              <a:t>инстанцировать</a:t>
            </a:r>
            <a:r>
              <a:rPr lang="ru-RU" sz="2400" dirty="0"/>
              <a:t> каждый раз класс вручную в подходящем состоянии.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6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Прототип: детали реализации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Прототипы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при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операции клонирования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не меняются.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Менеджер прототипов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может содержать список доступных прототипов.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При реализации паттерна для платформы .NET следует учитывать, что пользовательские объекты могут содержать другие объекты, а значит, требовать дополнительных усилий по получению полной копии.</a:t>
            </a:r>
          </a:p>
        </p:txBody>
      </p:sp>
    </p:spTree>
    <p:extLst>
      <p:ext uri="{BB962C8B-B14F-4D97-AF65-F5344CB8AC3E}">
        <p14:creationId xmlns:p14="http://schemas.microsoft.com/office/powerpoint/2010/main" val="358947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Пул объектов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algn="just">
              <a:buClr>
                <a:srgbClr val="1CADE4"/>
              </a:buClr>
            </a:pPr>
            <a:r>
              <a:rPr lang="ru-RU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Pool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это набор готовых к использованию объектов. Если клиенту требуется объект, он берёт его из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пула.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Когда объект больше не нужен, он не уничтожается, а возвращается в пул (при этом состояние объекта сбрасывается до начального).</a:t>
            </a:r>
          </a:p>
          <a:p>
            <a:pPr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Шаблон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основном,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применяется для повышения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01902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Порождающие паттерны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Порождающие паттерны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ru-RU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creational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patterns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– группа паттернов, контролирующих процесс создания и жизненный цикл объектов.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271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 объектов: детали реализации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Стратегии поведения при переполнении пула: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расширение пула;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отказ в создании объекта и аварийный останов;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ожидание освобождения одного из объектов в пуле.</a:t>
            </a:r>
          </a:p>
        </p:txBody>
      </p:sp>
    </p:spTree>
    <p:extLst>
      <p:ext uri="{BB962C8B-B14F-4D97-AF65-F5344CB8AC3E}">
        <p14:creationId xmlns:p14="http://schemas.microsoft.com/office/powerpoint/2010/main" val="82385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 объектов – примеры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Пул потоков, для работы с которым используется класс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System.Threading.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Пул соединений (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ADO.NET,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работа с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Server)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0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Одиночка</a:t>
            </a:r>
            <a:r>
              <a:rPr lang="en-US" dirty="0"/>
              <a:t> (Singleton)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Г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арантирует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создание единственного экземпляра объекта некоторого класса и предоставляет точку доступа для получения этого экземпляра.</a:t>
            </a:r>
          </a:p>
          <a:p>
            <a:pPr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 case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реализация кэша;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логирование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 объекты, описывающие аппаратуру. В некотором смысле, эмуляция глобальных переменных в ОО-языках.</a:t>
            </a:r>
          </a:p>
        </p:txBody>
      </p:sp>
    </p:spTree>
    <p:extLst>
      <p:ext uri="{BB962C8B-B14F-4D97-AF65-F5344CB8AC3E}">
        <p14:creationId xmlns:p14="http://schemas.microsoft.com/office/powerpoint/2010/main" val="210047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Отложенная инициализация (</a:t>
            </a:r>
            <a:r>
              <a:rPr lang="en-US" dirty="0"/>
              <a:t>Lazy initialization)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паттерн позволяет отсрочить действия, связанные с созданием объекта, до момента, когда непосредственно потребуется результат этих действий.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используется, если создание объекта связано с большими затратами ресурсов, или если есть вероятность, что объект или его часть не будут использованы.</a:t>
            </a:r>
          </a:p>
        </p:txBody>
      </p:sp>
    </p:spTree>
    <p:extLst>
      <p:ext uri="{BB962C8B-B14F-4D97-AF65-F5344CB8AC3E}">
        <p14:creationId xmlns:p14="http://schemas.microsoft.com/office/powerpoint/2010/main" val="1305332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Отложенная </a:t>
            </a:r>
            <a:r>
              <a:rPr lang="ru-RU" dirty="0" smtClean="0"/>
              <a:t>инициализация в </a:t>
            </a:r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Класс </a:t>
            </a:r>
            <a:r>
              <a:rPr lang="ru-RU" sz="28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ru-RU" sz="28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  <a:r>
              <a:rPr lang="ru-RU" sz="2800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служит для поддержки отложенной инициализации объектов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Он содержит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свойство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IsValueCreated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свойство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типа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Использование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позволяет задержать создание объекта до первого обращения к свойству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Для создания объекта используется либо конструктор типа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либо функция, передаваемая конструктору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15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r>
              <a:rPr lang="ru-RU" dirty="0" smtClean="0"/>
              <a:t>: </a:t>
            </a:r>
            <a:r>
              <a:rPr lang="ru-RU" dirty="0"/>
              <a:t>схема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Элементы: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Закрытый конструктор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Закрытое статическое поле для хранения единственного экземпляра.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Статический метод для получения экземпляра.</a:t>
            </a:r>
          </a:p>
        </p:txBody>
      </p:sp>
      <p:pic>
        <p:nvPicPr>
          <p:cNvPr id="4" name="Рисунок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89" y="1845734"/>
            <a:ext cx="4588791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48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r>
              <a:rPr lang="ru-RU" dirty="0" smtClean="0"/>
              <a:t>: </a:t>
            </a:r>
            <a:r>
              <a:rPr lang="ru-RU" dirty="0"/>
              <a:t>требования к реализации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Корректная работа в многопоточной среде.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«Ленивость» создания экземпляра (желательно).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/>
              <a:t>Варианты реализации:</a:t>
            </a:r>
          </a:p>
          <a:p>
            <a:pPr lvl="0">
              <a:buClr>
                <a:srgbClr val="1CADE4"/>
              </a:buClr>
            </a:pP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http://csharpindepth.com/Articles/General/Singleton.aspx</a:t>
            </a:r>
            <a:endParaRPr lang="ru-RU" sz="3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 демонстрация примеров кода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8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Сводка по вариантам реализации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Реализация на основе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ru-RU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84048" lvl="2" indent="0"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простота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потокобезопасность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«ленивость»</a:t>
            </a:r>
          </a:p>
          <a:p>
            <a:pPr marL="384048" lvl="2" indent="0">
              <a:spcAft>
                <a:spcPts val="0"/>
              </a:spcAft>
              <a:buClr>
                <a:srgbClr val="1CADE4"/>
              </a:buClr>
              <a:buNone/>
            </a:pPr>
            <a:r>
              <a:rPr lang="ru-RU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доступна только в .NET 4.0+</a:t>
            </a:r>
          </a:p>
          <a:p>
            <a:pPr lvl="1">
              <a:spcBef>
                <a:spcPts val="1800"/>
              </a:spcBef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 основе инициализатора статического поля:</a:t>
            </a:r>
          </a:p>
          <a:p>
            <a:pPr marL="384048" lvl="2" indent="0"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относительная простота реализации</a:t>
            </a:r>
          </a:p>
          <a:p>
            <a:pPr marL="384048" lvl="2" indent="0">
              <a:spcAft>
                <a:spcPts val="0"/>
              </a:spcAft>
              <a:buClr>
                <a:srgbClr val="1CADE4"/>
              </a:buClr>
              <a:buNone/>
            </a:pPr>
            <a:r>
              <a:rPr lang="ru-RU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проблемы с временем инициализации при отсутствии статического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3189712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Одиночка</a:t>
            </a:r>
            <a:r>
              <a:rPr lang="en-US" dirty="0"/>
              <a:t> vs </a:t>
            </a:r>
            <a:r>
              <a:rPr lang="ru-RU" dirty="0"/>
              <a:t>статический класс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Эмпирическое правило: если состояния нет, методов мало – используйте статический класс.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Если есть состояние (поля) или необходима реализация интерфейса – одиночка.</a:t>
            </a:r>
          </a:p>
          <a:p>
            <a:pPr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Компромисс: статический класс как фасад для одиночки (пример: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.QueueUserWorkItem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36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Одиночка – примеры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Обычно в качестве одиночек выступают внутренние классы. Одно из исключений – тип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SqlClientFactory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(экземпляр доступен через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SqlClientFactory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.Instance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4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 (</a:t>
            </a:r>
            <a:r>
              <a:rPr lang="ru-RU" dirty="0" err="1"/>
              <a:t>Abstract</a:t>
            </a:r>
            <a:r>
              <a:rPr lang="ru-RU" dirty="0"/>
              <a:t> </a:t>
            </a:r>
            <a:r>
              <a:rPr lang="ru-RU" dirty="0" err="1"/>
              <a:t>factory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/>
              <a:t>Абстрактная фабрика </a:t>
            </a:r>
            <a:r>
              <a:rPr lang="ru-RU" sz="2400" dirty="0" smtClean="0"/>
              <a:t>- </a:t>
            </a:r>
            <a:r>
              <a:rPr 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для создания объектов из одного </a:t>
            </a:r>
            <a:r>
              <a:rPr lang="ru-RU" sz="2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набора классов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используемых совместно. Абстрактная фабрика переопределяется в конкретных классах-фабриках, создающих объекты одного набора</a:t>
            </a:r>
            <a:r>
              <a:rPr 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just"/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just"/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изолирует имена классов и их определения от клиента: единственный способ получить необходимый объект – воспользоваться одной из реализаций фабрики.</a:t>
            </a:r>
          </a:p>
          <a:p>
            <a:pPr algn="just"/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255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8789" y="2136185"/>
            <a:ext cx="10058400" cy="1450757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99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  <a:r>
              <a:rPr lang="en-US" dirty="0"/>
              <a:t>: </a:t>
            </a:r>
            <a:r>
              <a:rPr lang="ru-RU" dirty="0"/>
              <a:t>схема</a:t>
            </a:r>
            <a:endParaRPr lang="en-US" dirty="0"/>
          </a:p>
        </p:txBody>
      </p:sp>
      <p:pic>
        <p:nvPicPr>
          <p:cNvPr id="5" name="Рисунок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69" y="1808163"/>
            <a:ext cx="7352222" cy="44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3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ru-RU" sz="2800" dirty="0"/>
              <a:t>1. Класс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DbProviderFactory</a:t>
            </a:r>
            <a:r>
              <a:rPr lang="en-US" sz="2800" dirty="0"/>
              <a:t> </a:t>
            </a:r>
            <a:r>
              <a:rPr lang="ru-RU" sz="2800" dirty="0"/>
              <a:t>из </a:t>
            </a:r>
            <a:r>
              <a:rPr lang="en-US" sz="2800" dirty="0"/>
              <a:t>ADO.NET </a:t>
            </a:r>
            <a:r>
              <a:rPr lang="ru-RU" sz="2800" dirty="0"/>
              <a:t>с методами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CreateCommand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800" dirty="0"/>
              <a:t>,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CreateConnection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800" dirty="0"/>
              <a:t>.</a:t>
            </a:r>
          </a:p>
          <a:p>
            <a:pPr lvl="0">
              <a:buClr>
                <a:srgbClr val="1CADE4"/>
              </a:buClr>
            </a:pPr>
            <a:endParaRPr lang="ru-RU" sz="2800" dirty="0"/>
          </a:p>
          <a:p>
            <a:pPr lvl="0">
              <a:buClr>
                <a:srgbClr val="1CADE4"/>
              </a:buClr>
            </a:pPr>
            <a:r>
              <a:rPr lang="ru-RU" sz="2800" dirty="0"/>
              <a:t>2. Класс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SymetricAlgorithm</a:t>
            </a:r>
            <a:r>
              <a:rPr lang="en-US" sz="2800" dirty="0"/>
              <a:t> </a:t>
            </a:r>
            <a:r>
              <a:rPr lang="ru-RU" sz="2800" dirty="0"/>
              <a:t>с методами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CreateEncryptor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800" dirty="0"/>
              <a:t> и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CreateDecryptor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43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 (</a:t>
            </a:r>
            <a:r>
              <a:rPr lang="en-US" dirty="0" smtClean="0"/>
              <a:t>Builder)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паттерн разделяет процесс создания объекта на стадии (шаги). Настройке поддаются как отдельные шаги, так и последовательность их вызова.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 case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нужно создать объект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сообщение электронной почты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У сообщения есть отдельные компоненты (заголовок, адресаты, кому копия,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attachments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 Некоторым клиентам нужны не все компоненты.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84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 (</a:t>
            </a:r>
            <a:r>
              <a:rPr lang="en-US" dirty="0"/>
              <a:t>Builder)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включает двух участников процесса: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Строитель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предоставляет методы для сборки частей объекта;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Распорядитель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определяет стратегию сборки (определяет порядок вызовов методов Строителя).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4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39" y="2041314"/>
            <a:ext cx="6131082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2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Строитель:</a:t>
            </a:r>
            <a:r>
              <a:rPr lang="en-US" dirty="0"/>
              <a:t> </a:t>
            </a:r>
            <a:r>
              <a:rPr lang="ru-RU" dirty="0" smtClean="0"/>
              <a:t>некоторые нюансы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 практике часто обходятся без выделенного Распорядителя.</a:t>
            </a:r>
          </a:p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Методы Строителя могут возвращать его же объект –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применяется </a:t>
            </a:r>
            <a:r>
              <a:rPr lang="ru-RU" sz="32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текучий интерфейс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fluent interface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.NET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методы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Строителя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могут быть реализованы в виде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методов расширения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для того объекта, который строится.</a:t>
            </a:r>
          </a:p>
        </p:txBody>
      </p:sp>
    </p:spTree>
    <p:extLst>
      <p:ext uri="{BB962C8B-B14F-4D97-AF65-F5344CB8AC3E}">
        <p14:creationId xmlns:p14="http://schemas.microsoft.com/office/powerpoint/2010/main" val="288627739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1043</Words>
  <Application>Microsoft Office PowerPoint</Application>
  <PresentationFormat>Широкоэкранный</PresentationFormat>
  <Paragraphs>107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Times New Roman</vt:lpstr>
      <vt:lpstr>Ретро</vt:lpstr>
      <vt:lpstr>Порождающие паттерны</vt:lpstr>
      <vt:lpstr>Порождающие паттерны</vt:lpstr>
      <vt:lpstr>Абстрактная фабрика (Abstract factory)</vt:lpstr>
      <vt:lpstr>Абстрактная фабрика: схема</vt:lpstr>
      <vt:lpstr>Пример из .NET</vt:lpstr>
      <vt:lpstr>Строитель (Builder)</vt:lpstr>
      <vt:lpstr>Строитель (Builder)</vt:lpstr>
      <vt:lpstr>Строитель</vt:lpstr>
      <vt:lpstr>Строитель: некоторые нюансы</vt:lpstr>
      <vt:lpstr>Строитель – примеры в .NET</vt:lpstr>
      <vt:lpstr>Фабричный метод (Factory method)</vt:lpstr>
      <vt:lpstr>Фабричный метод: схема (классический вариант)</vt:lpstr>
      <vt:lpstr>Фабричный метод: варианты</vt:lpstr>
      <vt:lpstr>Фабричный метод – примеры в .NET</vt:lpstr>
      <vt:lpstr>Прототип (Prototype)</vt:lpstr>
      <vt:lpstr>Прототип – Диаграмма классов</vt:lpstr>
      <vt:lpstr>Прототип (Prototype) – Когда полезен?</vt:lpstr>
      <vt:lpstr>Прототип: детали реализации</vt:lpstr>
      <vt:lpstr>Пул объектов (Object pool)</vt:lpstr>
      <vt:lpstr>Пул объектов: детали реализации</vt:lpstr>
      <vt:lpstr>Пул объектов – примеры в .NET</vt:lpstr>
      <vt:lpstr>Одиночка (Singleton)</vt:lpstr>
      <vt:lpstr>Отложенная инициализация (Lazy initialization)</vt:lpstr>
      <vt:lpstr>Отложенная инициализация в .NET</vt:lpstr>
      <vt:lpstr>Singleton: схема</vt:lpstr>
      <vt:lpstr>Singleton: требования к реализации</vt:lpstr>
      <vt:lpstr>Сводка по вариантам реализации</vt:lpstr>
      <vt:lpstr>Одиночка vs статический класс</vt:lpstr>
      <vt:lpstr>Одиночка – примеры в .NET</vt:lpstr>
      <vt:lpstr>Thanks!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Порождающие паттерны</dc:title>
  <dc:creator>Our</dc:creator>
  <cp:lastModifiedBy>Our</cp:lastModifiedBy>
  <cp:revision>12</cp:revision>
  <dcterms:created xsi:type="dcterms:W3CDTF">2017-03-12T18:58:56Z</dcterms:created>
  <dcterms:modified xsi:type="dcterms:W3CDTF">2017-03-14T19:15:17Z</dcterms:modified>
</cp:coreProperties>
</file>