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(</a:t>
            </a:r>
            <a:r>
              <a:rPr lang="ru-RU" dirty="0" err="1"/>
              <a:t>Composite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упрощает взаимодействие клиентского кода с группой объектов, представляющих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древовидную структуру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клиентский код должен одинаково обращаться как с составным объектом, так и с отдельными его частями (пример: кнопка-визуальный компонент-форма;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XML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-элемент и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XML-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документ).</a:t>
            </a:r>
          </a:p>
        </p:txBody>
      </p:sp>
    </p:spTree>
    <p:extLst>
      <p:ext uri="{BB962C8B-B14F-4D97-AF65-F5344CB8AC3E}">
        <p14:creationId xmlns:p14="http://schemas.microsoft.com/office/powerpoint/2010/main" val="36152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4" name="Рисунок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8" y="2165350"/>
            <a:ext cx="6900324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Деревья выражений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класс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его наследники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ParameterExpression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BinaryExpression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…).</a:t>
            </a:r>
          </a:p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Классы для компонентов пользовательского интерфейса (например,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FrameworkElement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WPF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Объектное представление документа X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XElement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XmlNode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(</a:t>
            </a:r>
            <a:r>
              <a:rPr lang="en-US" dirty="0" smtClean="0"/>
              <a:t>Decorator)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Назначение:</a:t>
            </a:r>
          </a:p>
          <a:p>
            <a:r>
              <a:rPr lang="ru-RU" sz="2800" dirty="0" smtClean="0"/>
              <a:t>Позволяет добавить к объекту новую функциональность (состояние, поведение).</a:t>
            </a:r>
          </a:p>
          <a:p>
            <a:r>
              <a:rPr lang="ru-RU" sz="2800" dirty="0" smtClean="0"/>
              <a:t>Является альтернативой наследованию.</a:t>
            </a:r>
          </a:p>
          <a:p>
            <a:endParaRPr lang="ru-RU" sz="2800" dirty="0"/>
          </a:p>
          <a:p>
            <a:pPr lvl="0"/>
            <a:r>
              <a:rPr lang="ru-RU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Декоратор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служит обёрткой для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декорируемого объекта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реализует тот же интерфейс, что и класс декорируемого объекта. Но декоратор добавляет свой код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после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вместо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вызовов методов декорируемого объекта.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42" y="1845734"/>
            <a:ext cx="756547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6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– </a:t>
            </a:r>
            <a:r>
              <a:rPr lang="ru-RU" dirty="0" smtClean="0"/>
              <a:t>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Декораторы потоков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ввода и вывода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DeflateStream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GZipStream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(сжатие данных);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CryptoStream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(шифрование);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BufferedStream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(буферизация).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</a:t>
            </a:r>
            <a:r>
              <a:rPr lang="en-US" dirty="0"/>
              <a:t> (Façade)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скрывает внутреннюю сложность системы путём сведения внешних вызовов к одному объекту, делегирующему их соответствующим объектам системы.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Фасад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строит над набором подсистем интерфейс, упрощающий использование подсистем.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9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схема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92" y="1863514"/>
            <a:ext cx="6956176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3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 – схема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aca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53" y="1931920"/>
            <a:ext cx="6119965" cy="438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5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– пример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Класс </a:t>
            </a:r>
            <a:r>
              <a:rPr lang="ru-RU" sz="3200" dirty="0">
                <a:solidFill>
                  <a:srgbClr val="2B91A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Parallel</a:t>
            </a:r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из TPL является фасадом для упрощения параллельного </a:t>
            </a:r>
            <a:r>
              <a:rPr lang="ru-RU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программирования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- </a:t>
            </a:r>
            <a:r>
              <a:rPr lang="ru-RU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скрывает </a:t>
            </a:r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низкоуровневые детали работы планировщиков, подробности создания объектов </a:t>
            </a:r>
            <a:r>
              <a:rPr lang="ru-RU" sz="3200" dirty="0">
                <a:solidFill>
                  <a:srgbClr val="2B91A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ru-RU" sz="3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и управления ими.</a:t>
            </a:r>
          </a:p>
        </p:txBody>
      </p:sp>
    </p:spTree>
    <p:extLst>
      <p:ext uri="{BB962C8B-B14F-4D97-AF65-F5344CB8AC3E}">
        <p14:creationId xmlns:p14="http://schemas.microsoft.com/office/powerpoint/2010/main" val="63188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Структурные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паттерны, рассматривающее то,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как объекты и классы 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могут объединяются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образования сложных структур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/>
            <a:r>
              <a:rPr lang="ru-RU" sz="2800" b="1" i="1" dirty="0" smtClean="0"/>
              <a:t>Пример:</a:t>
            </a:r>
            <a:r>
              <a:rPr lang="ru-RU" sz="2800" dirty="0"/>
              <a:t> </a:t>
            </a:r>
            <a:r>
              <a:rPr lang="ru-RU" sz="2800" dirty="0" smtClean="0"/>
              <a:t>Множественное наследование </a:t>
            </a:r>
            <a:r>
              <a:rPr lang="ru-RU" sz="2800" dirty="0"/>
              <a:t>для объединения нескольких классов в один. В результате получается класс, обладающий свойствами всех своих родителей. Особенно полезен этот шаблон, когда нужно организовать совместную работу нескольких независимо разработанных библиотек.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4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</a:t>
            </a:r>
            <a:r>
              <a:rPr lang="ru-RU" dirty="0" smtClean="0"/>
              <a:t>приспособленец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 smtClean="0"/>
              <a:t>Шаблон </a:t>
            </a:r>
            <a:r>
              <a:rPr lang="ru-RU" sz="2800" dirty="0"/>
              <a:t>проектирования, при котором объект, представляющий себя как уникальный экземпляр в разных местах программы, по факту не является </a:t>
            </a:r>
            <a:r>
              <a:rPr lang="ru-RU" sz="2800" dirty="0" smtClean="0"/>
              <a:t>таковым.</a:t>
            </a:r>
          </a:p>
          <a:p>
            <a:pPr marL="0" lvl="0" indent="0" algn="just">
              <a:buClr>
                <a:srgbClr val="1CADE4"/>
              </a:buClr>
              <a:buNone/>
            </a:pPr>
            <a:endParaRPr lang="ru-RU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1CADE4"/>
              </a:buClr>
              <a:buNone/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применяется для уменьшения затрат при работе с большим количеством (почти одинаковых) объектов.</a:t>
            </a:r>
          </a:p>
          <a:p>
            <a:pPr marL="0" indent="0" algn="just">
              <a:buClr>
                <a:srgbClr val="1CADE4"/>
              </a:buClr>
              <a:buNone/>
            </a:pP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just">
              <a:buClr>
                <a:srgbClr val="1CADE4"/>
              </a:buClr>
              <a:buNone/>
            </a:pP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объекты-символы, из которых нужно составить текст в редакторе. Различаются позицией, начертание совпадает.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49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</a:t>
            </a:r>
            <a:r>
              <a:rPr lang="ru-RU" dirty="0" smtClean="0"/>
              <a:t>виды состояний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У Приспособленца выделяют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внутреннее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внешнее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состояния: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Внутреннее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состояние хранится в приспособленце и состоит из информации, не зависящей от 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контекста.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Внешнее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состояние зависит от контекста. Клиент отвечает за передачу внешнего состояния приспособленцу, когда в этом возникает необходимость.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</a:t>
            </a:r>
            <a:r>
              <a:rPr lang="ru-RU" dirty="0" smtClean="0"/>
              <a:t>схема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8" y="2008572"/>
            <a:ext cx="6900323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(</a:t>
            </a:r>
            <a:r>
              <a:rPr lang="ru-RU" dirty="0" err="1"/>
              <a:t>Proxy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контролирует доступ к заданному объекту, перехватывая все вызовы к этому объекту. Для клиента выглядит как замещаемый объект.</a:t>
            </a:r>
          </a:p>
          <a:p>
            <a:pPr lvl="0">
              <a:buClr>
                <a:srgbClr val="1CADE4"/>
              </a:buClr>
            </a:pPr>
            <a:endParaRPr lang="ru-RU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клиент работает с локальным объектом-заместителем, который перенаправляет методы к реальному объекту на удалённой машине. И локальный, и удалённый объект реализую один и тот же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21893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56" y="2209800"/>
            <a:ext cx="827124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518" lvl="1" indent="-5143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3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Удалённый заместитель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3200" i="1" dirty="0"/>
              <a:t>remote proxies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обеспечивает связь с 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объектом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который находится в другом адресном пространстве.</a:t>
            </a:r>
          </a:p>
          <a:p>
            <a:pPr marL="715518" lvl="1" indent="-5143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3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Виртуальный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заместитель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3200" i="1" dirty="0"/>
              <a:t>virtual proxies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реализует создание замещаемого объекта только тогда, когда он действительно необходим.</a:t>
            </a:r>
          </a:p>
          <a:p>
            <a:pPr marL="715518" lvl="1" indent="-5143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3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Защищающий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заместитель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3200" i="1" dirty="0"/>
              <a:t>protection proxies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проверяет, имеет ли вызывающий объект необходимые для выполнения запроса права.</a:t>
            </a:r>
          </a:p>
        </p:txBody>
      </p:sp>
    </p:spTree>
    <p:extLst>
      <p:ext uri="{BB962C8B-B14F-4D97-AF65-F5344CB8AC3E}">
        <p14:creationId xmlns:p14="http://schemas.microsoft.com/office/powerpoint/2010/main" val="3403823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Заместители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коммуникационных технологиях WCF и .NET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Remoting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ChannelBase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WCF) (это примеры удалённых заместителей).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Заместители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ORM-библиотеках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NHibernate)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для отслеживания изменений сущности или «ленивой загрузки» зависимых сущностей (пример виртуального заместителя).</a:t>
            </a:r>
          </a:p>
        </p:txBody>
      </p:sp>
    </p:spTree>
    <p:extLst>
      <p:ext uri="{BB962C8B-B14F-4D97-AF65-F5344CB8AC3E}">
        <p14:creationId xmlns:p14="http://schemas.microsoft.com/office/powerpoint/2010/main" val="125068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&amp;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Различаются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назначении: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декоратор добавляет к объекту функциональность, а заместитель контролирует доступ к объекту.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Обычно декоратор получает объект как параметр конструктора. Заместитель, как правило, сам создаёт контролируемый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3877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обеспечивает коллективную работу классов, которые не были созданы для совместного использования.</a:t>
            </a:r>
          </a:p>
          <a:p>
            <a:pPr lvl="0">
              <a:buClr>
                <a:srgbClr val="1CADE4"/>
              </a:buClr>
            </a:pP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сть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сторонняя библиотека кода. Классы из библиотеки не обладают необходимыми для клиента интерфейсами. Нужно адаптировать классы для использования клиентом.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– </a:t>
            </a:r>
            <a:r>
              <a:rPr lang="ru-RU" dirty="0" smtClean="0"/>
              <a:t>варианты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Адаптер класса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Класс адаптера является наследником адаптируемого класса.</a:t>
            </a:r>
            <a:b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роще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переопределить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поведение адаптируемого класса.</a:t>
            </a:r>
          </a:p>
          <a:p>
            <a:pPr marL="514350" indent="-514350">
              <a:spcBef>
                <a:spcPts val="240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Адаптер объекта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Класс адаптера агрегирует адаптируемый объект.</a:t>
            </a:r>
            <a:b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Л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егче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добавить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новое поведение.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класса и адаптер объекта</a:t>
            </a:r>
            <a:endParaRPr lang="en-US" dirty="0"/>
          </a:p>
        </p:txBody>
      </p:sp>
      <p:pic>
        <p:nvPicPr>
          <p:cNvPr id="4" name="Рисунок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07" y="1737360"/>
            <a:ext cx="5274945" cy="45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ReadonlyCollection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адаптирует произвольный список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к коллекции только для чтения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IReadonlyCollection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TextReader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TextWriter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BinaryReader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BinaryWriter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–адаптеры для класса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чтение и запись текстовых (бинарных) данных в потоки ввода/вывода.</a:t>
            </a:r>
          </a:p>
        </p:txBody>
      </p:sp>
    </p:spTree>
    <p:extLst>
      <p:ext uri="{BB962C8B-B14F-4D97-AF65-F5344CB8AC3E}">
        <p14:creationId xmlns:p14="http://schemas.microsoft.com/office/powerpoint/2010/main" val="39431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(</a:t>
            </a:r>
            <a:r>
              <a:rPr lang="ru-RU" dirty="0" err="1"/>
              <a:t>Bridge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позволяет разделить объект на абстракцию и реализацию и менять их независимо друг от друга.</a:t>
            </a:r>
          </a:p>
          <a:p>
            <a:pPr lvl="0">
              <a:buClr>
                <a:srgbClr val="1CADE4"/>
              </a:buClr>
            </a:pPr>
            <a:endParaRPr lang="ru-RU" sz="3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Абстракция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отвечает за взаимодействие с клиентом.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Реализация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содержит основной код, необходимый для функционирования объекта.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Абстракция содержит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экземпляр реализации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использует его для обработки запросов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27732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4" name="Рисунок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56" y="2072902"/>
            <a:ext cx="7707647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(Bridge)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Use-Case:</a:t>
            </a:r>
          </a:p>
          <a:p>
            <a:r>
              <a:rPr lang="ru-RU" sz="2600" i="1" dirty="0" smtClean="0"/>
              <a:t>Существует </a:t>
            </a:r>
            <a:r>
              <a:rPr lang="ru-RU" sz="2600" i="1" dirty="0"/>
              <a:t>множество типов фигур, каждая со своими свойствами и методами. Однако есть что-то, что объединяет все фигуры. Например, каждая фигура должна уметь рисовать </a:t>
            </a:r>
            <a:r>
              <a:rPr lang="ru-RU" sz="2600" i="1" dirty="0" smtClean="0"/>
              <a:t>себя. </a:t>
            </a:r>
            <a:r>
              <a:rPr lang="ru-RU" sz="2600" i="1" dirty="0"/>
              <a:t>В то же время рисование графики может отличаться в зависимости </a:t>
            </a:r>
            <a:r>
              <a:rPr lang="ru-RU" sz="2600" i="1" dirty="0" smtClean="0"/>
              <a:t>от условий (ОС, библиоткека и т.п.).Фигуры </a:t>
            </a:r>
            <a:r>
              <a:rPr lang="ru-RU" sz="2600" i="1" dirty="0"/>
              <a:t>должны иметь возможность рисовать себя в различных графических средах, но реализовывать в каждой фигуре все способы рисования или модифицировать фигуру каждый раз при изменении способа рисования непрактично. </a:t>
            </a:r>
            <a:r>
              <a:rPr lang="ru-RU" sz="2600" i="1" dirty="0" smtClean="0"/>
              <a:t>При </a:t>
            </a:r>
            <a:r>
              <a:rPr lang="ru-RU" sz="2600" i="1" dirty="0"/>
              <a:t>использовании </a:t>
            </a:r>
            <a:r>
              <a:rPr lang="ru-RU" sz="2600" i="1" dirty="0" smtClean="0"/>
              <a:t>моста очень </a:t>
            </a:r>
            <a:r>
              <a:rPr lang="ru-RU" sz="2600" i="1" dirty="0"/>
              <a:t>легко можно добавлять как новые фигуры, так и способы их рисования.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6977612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870</Words>
  <Application>Microsoft Office PowerPoint</Application>
  <PresentationFormat>Widescreen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Структурные паттерны</vt:lpstr>
      <vt:lpstr>Структурные паттерны</vt:lpstr>
      <vt:lpstr>Adapter</vt:lpstr>
      <vt:lpstr>Адаптер – варианты</vt:lpstr>
      <vt:lpstr>Адаптер класса и адаптер объекта</vt:lpstr>
      <vt:lpstr>Адаптер – примеры в .NET</vt:lpstr>
      <vt:lpstr>Мост (Bridge)</vt:lpstr>
      <vt:lpstr>Мост: схема</vt:lpstr>
      <vt:lpstr>Мост (Bridge)</vt:lpstr>
      <vt:lpstr>Компоновщик (Composite)</vt:lpstr>
      <vt:lpstr>Компоновщик: схема</vt:lpstr>
      <vt:lpstr>Компоновщик – примеры в .NET</vt:lpstr>
      <vt:lpstr>Декоратор (Decorator)</vt:lpstr>
      <vt:lpstr>Декоратор</vt:lpstr>
      <vt:lpstr>Декоратор – в .NET</vt:lpstr>
      <vt:lpstr>Фасад (Façade)</vt:lpstr>
      <vt:lpstr>Фасад – схема 1</vt:lpstr>
      <vt:lpstr>Фасад – схема 1</vt:lpstr>
      <vt:lpstr>Фасад – пример в .NET</vt:lpstr>
      <vt:lpstr>Flyweight - приспособленец</vt:lpstr>
      <vt:lpstr>Flyweight – виды состояний</vt:lpstr>
      <vt:lpstr>Flyweight - схема</vt:lpstr>
      <vt:lpstr>Заместитель (Proxy)</vt:lpstr>
      <vt:lpstr>Заместитель: схема</vt:lpstr>
      <vt:lpstr>Разновидности</vt:lpstr>
      <vt:lpstr>Заместитель – примеры в .NET</vt:lpstr>
      <vt:lpstr>Proxy &amp; Decorator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Структурные паттерны</dc:title>
  <dc:creator>Our</dc:creator>
  <cp:lastModifiedBy>Maksim Nikitin</cp:lastModifiedBy>
  <cp:revision>18</cp:revision>
  <dcterms:created xsi:type="dcterms:W3CDTF">2017-03-14T19:26:35Z</dcterms:created>
  <dcterms:modified xsi:type="dcterms:W3CDTF">2017-03-20T10:24:18Z</dcterms:modified>
</cp:coreProperties>
</file>