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82" r:id="rId3"/>
    <p:sldId id="283" r:id="rId4"/>
    <p:sldId id="28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6" r:id="rId39"/>
    <p:sldId id="297" r:id="rId40"/>
    <p:sldId id="292" r:id="rId41"/>
    <p:sldId id="293" r:id="rId42"/>
    <p:sldId id="294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93D2-CCC5-4E40-819C-5BA04E249F4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59391-0E47-45CC-92A2-FCEB44EBD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6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Reactive-Extensions/Rx.NE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spcBef>
                <a:spcPts val="800"/>
              </a:spcBef>
              <a:buFont typeface="Calibri" panose="020F0502020204030204" pitchFamily="34" charset="0"/>
              <a:buAutoNum type="arabicPeriod"/>
            </a:pPr>
            <a:r>
              <a:rPr lang="en-US" sz="1200" dirty="0">
                <a:hlinkClick r:id="rId3"/>
              </a:rPr>
              <a:t>http://getakka.net/</a:t>
            </a:r>
            <a:endParaRPr lang="ru-RU" sz="1200" dirty="0"/>
          </a:p>
          <a:p>
            <a:pPr marL="514350" indent="-514350">
              <a:spcBef>
                <a:spcPts val="800"/>
              </a:spcBef>
              <a:buFont typeface="Calibri" panose="020F0502020204030204" pitchFamily="34" charset="0"/>
              <a:buAutoNum type="arabicPeriod"/>
            </a:pPr>
            <a:r>
              <a:rPr lang="en-US" sz="1200" dirty="0">
                <a:hlinkClick r:id="rId4"/>
              </a:rPr>
              <a:t>https://github.com/Reactive-Extensions/Rx.NET</a:t>
            </a:r>
            <a:endParaRPr lang="ru-RU" sz="120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0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8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72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09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0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45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60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2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48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4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FA689E-EB2B-412B-9108-086959E720F7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DA3B74-6F60-44CC-A3AB-96CE404D949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6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diagnostics.processmodule(v=vs.110).aspx" TargetMode="External"/><Relationship Id="rId2" Type="http://schemas.openxmlformats.org/officeDocument/2006/relationships/hyperlink" Target="https://msdn.microsoft.com/en-us/library/system.diagnostics.process(v=vs.11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system.diagnostics.processmodulecollection(v=vs.110).a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diagnostics.processthread(v=vs.110).aspx" TargetMode="External"/><Relationship Id="rId2" Type="http://schemas.openxmlformats.org/officeDocument/2006/relationships/hyperlink" Target="https://msdn.microsoft.com/en-us/library/system.diagnostics.processstartinfo(v=vs.11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system.diagnostics.processthreadcollection(v=vs.110).asp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pfxtea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stephencleary.com/" TargetMode="External"/><Relationship Id="rId4" Type="http://schemas.openxmlformats.org/officeDocument/2006/relationships/hyperlink" Target="https://parallelpatterns.codeplex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55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Родительский и дочерний процессы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058400" cy="3488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509" y="4841631"/>
            <a:ext cx="11969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Функция возвращает </a:t>
            </a:r>
            <a:r>
              <a:rPr lang="en-US" dirty="0" smtClean="0"/>
              <a:t>TRUE</a:t>
            </a:r>
            <a:r>
              <a:rPr lang="ru-RU" dirty="0" smtClean="0"/>
              <a:t>, если процесс был создан.</a:t>
            </a:r>
          </a:p>
          <a:p>
            <a:pPr algn="just"/>
            <a:r>
              <a:rPr lang="ru-RU" dirty="0" smtClean="0"/>
              <a:t>В противном случае эта функция возвращает значение FALSE. </a:t>
            </a:r>
          </a:p>
          <a:p>
            <a:pPr algn="just"/>
            <a:r>
              <a:rPr lang="ru-RU" dirty="0" smtClean="0"/>
              <a:t>Процесс, который создает новый процесс, называется родительским процессом (</a:t>
            </a:r>
            <a:r>
              <a:rPr lang="ru-RU" dirty="0" err="1" smtClean="0"/>
              <a:t>parent</a:t>
            </a:r>
            <a:r>
              <a:rPr lang="ru-RU" dirty="0" smtClean="0"/>
              <a:t> </a:t>
            </a:r>
            <a:r>
              <a:rPr lang="ru-RU" dirty="0" err="1" smtClean="0"/>
              <a:t>process</a:t>
            </a:r>
            <a:r>
              <a:rPr lang="ru-RU" dirty="0" smtClean="0"/>
              <a:t>) </a:t>
            </a:r>
          </a:p>
          <a:p>
            <a:pPr algn="just"/>
            <a:r>
              <a:rPr lang="ru-RU" dirty="0" smtClean="0"/>
              <a:t>по отношению к создаваемому процессу. Новый же процесс, который создается другим процессом, </a:t>
            </a:r>
          </a:p>
          <a:p>
            <a:pPr algn="just"/>
            <a:r>
              <a:rPr lang="ru-RU" dirty="0" smtClean="0"/>
              <a:t>называется дочерним процессом (</a:t>
            </a:r>
            <a:r>
              <a:rPr lang="ru-RU" dirty="0" err="1" smtClean="0"/>
              <a:t>child</a:t>
            </a:r>
            <a:r>
              <a:rPr lang="ru-RU" dirty="0" smtClean="0"/>
              <a:t> </a:t>
            </a:r>
            <a:r>
              <a:rPr lang="ru-RU" dirty="0" err="1" smtClean="0"/>
              <a:t>process</a:t>
            </a:r>
            <a:r>
              <a:rPr lang="ru-RU" dirty="0" smtClean="0"/>
              <a:t>) по отношению к процессу родителю.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82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773" y="82062"/>
            <a:ext cx="10058400" cy="54160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Пример запуска процесса </a:t>
            </a:r>
            <a:r>
              <a:rPr lang="en-US" sz="3600" dirty="0" err="1" smtClean="0"/>
              <a:t>WinAPI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93" y="535094"/>
            <a:ext cx="838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4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53" y="277411"/>
            <a:ext cx="9075373" cy="63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5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45474"/>
            <a:ext cx="9897509" cy="356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3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процесса - нюансы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Перед </a:t>
            </a:r>
            <a:r>
              <a:rPr lang="ru-RU" sz="2400" dirty="0"/>
              <a:t>запуском консольного процесса ConsoleProcess.exe все поля структуры </a:t>
            </a:r>
            <a:r>
              <a:rPr lang="ru-RU" sz="2400" dirty="0" err="1"/>
              <a:t>si</a:t>
            </a:r>
            <a:r>
              <a:rPr lang="ru-RU" sz="2400" dirty="0"/>
              <a:t> типа STARTUPINFO должны заполняться </a:t>
            </a:r>
            <a:r>
              <a:rPr lang="ru-RU" sz="2400" dirty="0" smtClean="0"/>
              <a:t>нулями (вызов функции </a:t>
            </a:r>
            <a:r>
              <a:rPr lang="en-US" sz="2400" dirty="0" err="1" smtClean="0"/>
              <a:t>ZeroMemory</a:t>
            </a:r>
            <a:r>
              <a:rPr lang="en-US" sz="2400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CREATE_NEW_CONSOLE - </a:t>
            </a:r>
            <a:r>
              <a:rPr lang="ru-RU" sz="2400" dirty="0"/>
              <a:t>говорит системе о том, что для нового создаваемого процесса должна быть создана новая консоль. Если этот параметр будет равен NULL, то новая консоль для запускаемого процесса не создается и весь консольный вывод нового процесса будет направляться в консоль родительского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407422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запуска </a:t>
            </a:r>
            <a:r>
              <a:rPr lang="en-US" dirty="0" smtClean="0"/>
              <a:t>Notepad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754" y="1737360"/>
            <a:ext cx="10721926" cy="4131734"/>
          </a:xfrm>
        </p:spPr>
        <p:txBody>
          <a:bodyPr>
            <a:no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windows.h</a:t>
            </a:r>
            <a:r>
              <a:rPr lang="en-US" b="1" dirty="0"/>
              <a:t>&gt;</a:t>
            </a:r>
          </a:p>
          <a:p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STARTUPINFO </a:t>
            </a:r>
            <a:r>
              <a:rPr lang="en-US" b="1" dirty="0" err="1"/>
              <a:t>si</a:t>
            </a:r>
            <a:r>
              <a:rPr lang="en-US" b="1" dirty="0"/>
              <a:t>;</a:t>
            </a:r>
          </a:p>
          <a:p>
            <a:r>
              <a:rPr lang="en-US" b="1" dirty="0"/>
              <a:t> PROCESS_INFORMATION pi;</a:t>
            </a:r>
          </a:p>
          <a:p>
            <a:r>
              <a:rPr lang="en-US" b="1" dirty="0"/>
              <a:t> // </a:t>
            </a:r>
            <a:r>
              <a:rPr lang="ru-RU" b="1" dirty="0"/>
              <a:t>заполняем значения структуры </a:t>
            </a:r>
            <a:r>
              <a:rPr lang="en-US" b="1" dirty="0"/>
              <a:t>STARTUPINFO </a:t>
            </a:r>
            <a:r>
              <a:rPr lang="ru-RU" b="1" dirty="0"/>
              <a:t>по умолчанию</a:t>
            </a:r>
          </a:p>
          <a:p>
            <a:r>
              <a:rPr lang="ru-RU" b="1" dirty="0"/>
              <a:t> </a:t>
            </a:r>
            <a:r>
              <a:rPr lang="en-US" b="1" dirty="0" err="1"/>
              <a:t>ZeroMemory</a:t>
            </a:r>
            <a:r>
              <a:rPr lang="en-US" b="1" dirty="0"/>
              <a:t>(&amp;</a:t>
            </a:r>
            <a:r>
              <a:rPr lang="en-US" b="1" dirty="0" err="1"/>
              <a:t>si</a:t>
            </a:r>
            <a:r>
              <a:rPr lang="en-US" b="1" dirty="0"/>
              <a:t>, </a:t>
            </a:r>
            <a:r>
              <a:rPr lang="en-US" b="1" dirty="0" err="1"/>
              <a:t>sizeof</a:t>
            </a:r>
            <a:r>
              <a:rPr lang="en-US" b="1" dirty="0"/>
              <a:t>(STARTUPINFO));</a:t>
            </a:r>
          </a:p>
          <a:p>
            <a:r>
              <a:rPr lang="en-US" b="1" dirty="0"/>
              <a:t> </a:t>
            </a:r>
            <a:r>
              <a:rPr lang="en-US" b="1" dirty="0" err="1"/>
              <a:t>si.cb</a:t>
            </a:r>
            <a:r>
              <a:rPr lang="en-US" b="1" dirty="0"/>
              <a:t> = </a:t>
            </a:r>
            <a:r>
              <a:rPr lang="en-US" b="1" dirty="0" err="1"/>
              <a:t>sizeof</a:t>
            </a:r>
            <a:r>
              <a:rPr lang="en-US" b="1" dirty="0"/>
              <a:t>(STARTUPINFO);</a:t>
            </a:r>
          </a:p>
          <a:p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4961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402" y="316523"/>
            <a:ext cx="10058400" cy="4023360"/>
          </a:xfrm>
        </p:spPr>
        <p:txBody>
          <a:bodyPr>
            <a:noAutofit/>
          </a:bodyPr>
          <a:lstStyle/>
          <a:p>
            <a:r>
              <a:rPr lang="en-US" dirty="0"/>
              <a:t>// </a:t>
            </a:r>
            <a:r>
              <a:rPr lang="ru-RU" dirty="0"/>
              <a:t>запускаем процесс </a:t>
            </a:r>
            <a:r>
              <a:rPr lang="en-US" dirty="0"/>
              <a:t>Notepad</a:t>
            </a:r>
          </a:p>
          <a:p>
            <a:r>
              <a:rPr lang="en-US" b="1" dirty="0"/>
              <a:t> if (!</a:t>
            </a:r>
            <a:r>
              <a:rPr lang="en-US" b="1" dirty="0" err="1"/>
              <a:t>CreateProcess</a:t>
            </a:r>
            <a:r>
              <a:rPr lang="en-US" b="1" dirty="0"/>
              <a:t>(</a:t>
            </a:r>
          </a:p>
          <a:p>
            <a:r>
              <a:rPr lang="en-US" b="1" dirty="0"/>
              <a:t> NULL, // </a:t>
            </a:r>
            <a:r>
              <a:rPr lang="ru-RU" b="1" dirty="0"/>
              <a:t>имя не задаем</a:t>
            </a:r>
          </a:p>
          <a:p>
            <a:r>
              <a:rPr lang="ru-RU" b="1" dirty="0"/>
              <a:t> "</a:t>
            </a:r>
            <a:r>
              <a:rPr lang="en-US" b="1" dirty="0"/>
              <a:t>Notepad.exe", // </a:t>
            </a:r>
            <a:r>
              <a:rPr lang="ru-RU" b="1" dirty="0"/>
              <a:t>командная строка, первая лексема указывает имя программы</a:t>
            </a:r>
          </a:p>
          <a:p>
            <a:r>
              <a:rPr lang="ru-RU" b="1" dirty="0"/>
              <a:t> </a:t>
            </a:r>
            <a:r>
              <a:rPr lang="en-US" b="1" dirty="0"/>
              <a:t>NULL, // </a:t>
            </a:r>
            <a:r>
              <a:rPr lang="ru-RU" b="1" dirty="0"/>
              <a:t>атрибуты защиты процесса устанавливаем по умолчанию</a:t>
            </a:r>
          </a:p>
          <a:p>
            <a:r>
              <a:rPr lang="ru-RU" b="1" dirty="0"/>
              <a:t> </a:t>
            </a:r>
            <a:r>
              <a:rPr lang="en-US" b="1" dirty="0"/>
              <a:t>NULL, // </a:t>
            </a:r>
            <a:r>
              <a:rPr lang="ru-RU" b="1" dirty="0"/>
              <a:t>атрибуты защиты первичного потока по умолчанию</a:t>
            </a:r>
          </a:p>
          <a:p>
            <a:r>
              <a:rPr lang="ru-RU" b="1" dirty="0"/>
              <a:t> </a:t>
            </a:r>
            <a:r>
              <a:rPr lang="en-US" b="1" dirty="0"/>
              <a:t>FALSE, // </a:t>
            </a:r>
            <a:r>
              <a:rPr lang="ru-RU" b="1" dirty="0"/>
              <a:t>дескрипторы текущего процесса не наследуются новым процессом</a:t>
            </a:r>
          </a:p>
          <a:p>
            <a:r>
              <a:rPr lang="ru-RU" b="1" dirty="0"/>
              <a:t> 0, // по умолчанию </a:t>
            </a:r>
            <a:r>
              <a:rPr lang="en-US" b="1" dirty="0"/>
              <a:t>NORMAL_PRIORITY_CLASS</a:t>
            </a:r>
          </a:p>
          <a:p>
            <a:r>
              <a:rPr lang="en-US" b="1" dirty="0"/>
              <a:t> NULL, // </a:t>
            </a:r>
            <a:r>
              <a:rPr lang="ru-RU" b="1" dirty="0"/>
              <a:t>используем среду окружения вызывающего процесса</a:t>
            </a:r>
          </a:p>
          <a:p>
            <a:r>
              <a:rPr lang="ru-RU" b="1" dirty="0"/>
              <a:t> </a:t>
            </a:r>
            <a:r>
              <a:rPr lang="en-US" b="1" dirty="0"/>
              <a:t>NULL, // </a:t>
            </a:r>
            <a:r>
              <a:rPr lang="ru-RU" b="1" dirty="0"/>
              <a:t>текущий диск и каталог, как и в вызывающем процессе</a:t>
            </a:r>
          </a:p>
          <a:p>
            <a:r>
              <a:rPr lang="ru-RU" b="1" dirty="0"/>
              <a:t> &amp;</a:t>
            </a:r>
            <a:r>
              <a:rPr lang="en-US" b="1" dirty="0" err="1"/>
              <a:t>si</a:t>
            </a:r>
            <a:r>
              <a:rPr lang="en-US" b="1" dirty="0"/>
              <a:t>, // </a:t>
            </a:r>
            <a:r>
              <a:rPr lang="ru-RU" b="1" dirty="0"/>
              <a:t>вид главного окна - по умолчанию</a:t>
            </a:r>
          </a:p>
          <a:p>
            <a:r>
              <a:rPr lang="ru-RU" b="1" dirty="0"/>
              <a:t> &amp;</a:t>
            </a:r>
            <a:r>
              <a:rPr lang="en-US" b="1" dirty="0"/>
              <a:t>pi // </a:t>
            </a:r>
            <a:r>
              <a:rPr lang="ru-RU" b="1" dirty="0"/>
              <a:t>здесь будут дескрипторы и идентификаторы</a:t>
            </a:r>
          </a:p>
          <a:p>
            <a:r>
              <a:rPr lang="ru-RU" b="1" dirty="0"/>
              <a:t> // нового процесса и его первичного </a:t>
            </a:r>
            <a:r>
              <a:rPr lang="ru-RU" b="1" dirty="0" smtClean="0"/>
              <a:t>потока) 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207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0418" y="462449"/>
            <a:ext cx="10058400" cy="5715612"/>
          </a:xfrm>
        </p:spPr>
        <p:txBody>
          <a:bodyPr>
            <a:noAutofit/>
          </a:bodyPr>
          <a:lstStyle/>
          <a:p>
            <a:r>
              <a:rPr lang="ru-RU" b="1" dirty="0"/>
              <a:t> {</a:t>
            </a:r>
          </a:p>
          <a:p>
            <a:r>
              <a:rPr lang="ru-RU" b="1" dirty="0"/>
              <a:t> </a:t>
            </a:r>
            <a:r>
              <a:rPr lang="en-US" b="1" dirty="0" err="1"/>
              <a:t>cout</a:t>
            </a:r>
            <a:r>
              <a:rPr lang="en-US" b="1" dirty="0"/>
              <a:t> &lt;&lt; "The mew process is not created." &lt;&lt; </a:t>
            </a:r>
            <a:r>
              <a:rPr lang="en-US" b="1" dirty="0" err="1"/>
              <a:t>endl</a:t>
            </a:r>
            <a:endParaRPr lang="en-US" b="1" dirty="0"/>
          </a:p>
          <a:p>
            <a:r>
              <a:rPr lang="en-US" b="1" dirty="0"/>
              <a:t> &lt;&lt; "Check a name of the process."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return 0;</a:t>
            </a:r>
          </a:p>
          <a:p>
            <a:r>
              <a:rPr lang="en-US" b="1" dirty="0"/>
              <a:t> } </a:t>
            </a:r>
          </a:p>
          <a:p>
            <a:endParaRPr lang="en-US" b="1" dirty="0"/>
          </a:p>
          <a:p>
            <a:r>
              <a:rPr lang="en-US" b="1" dirty="0"/>
              <a:t> Sleep(1000); // </a:t>
            </a:r>
            <a:r>
              <a:rPr lang="ru-RU" b="1" dirty="0"/>
              <a:t>немного подождем и закончим свою работу</a:t>
            </a:r>
          </a:p>
          <a:p>
            <a:r>
              <a:rPr lang="ru-RU" b="1" dirty="0"/>
              <a:t> // закроем дескрипторы запущенного процесса в текущем процессе</a:t>
            </a:r>
          </a:p>
          <a:p>
            <a:r>
              <a:rPr lang="ru-RU" b="1" dirty="0"/>
              <a:t> </a:t>
            </a:r>
            <a:r>
              <a:rPr lang="en-US" b="1" dirty="0" err="1"/>
              <a:t>CloseHandle</a:t>
            </a:r>
            <a:r>
              <a:rPr lang="en-US" b="1" dirty="0"/>
              <a:t>(</a:t>
            </a:r>
            <a:r>
              <a:rPr lang="en-US" b="1" dirty="0" err="1"/>
              <a:t>pi.hThread</a:t>
            </a:r>
            <a:r>
              <a:rPr lang="en-US" b="1" dirty="0"/>
              <a:t>);</a:t>
            </a:r>
          </a:p>
          <a:p>
            <a:r>
              <a:rPr lang="en-US" b="1" dirty="0"/>
              <a:t> </a:t>
            </a:r>
            <a:r>
              <a:rPr lang="en-US" b="1" dirty="0" err="1"/>
              <a:t>CloseHandle</a:t>
            </a:r>
            <a:r>
              <a:rPr lang="en-US" b="1" dirty="0"/>
              <a:t>(</a:t>
            </a:r>
            <a:r>
              <a:rPr lang="en-US" b="1" dirty="0" err="1"/>
              <a:t>pi.hProcess</a:t>
            </a:r>
            <a:r>
              <a:rPr lang="en-US" b="1" dirty="0"/>
              <a:t>);</a:t>
            </a:r>
          </a:p>
          <a:p>
            <a:r>
              <a:rPr lang="en-US" b="1" dirty="0"/>
              <a:t> return 0;</a:t>
            </a:r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52044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Завершение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Процесс может завершить свою работу вызовом </a:t>
            </a:r>
            <a:r>
              <a:rPr lang="ru-RU" sz="2400" b="1" dirty="0" smtClean="0"/>
              <a:t>функции </a:t>
            </a:r>
            <a:r>
              <a:rPr lang="ru-RU" sz="2400" b="1" dirty="0" err="1" smtClean="0"/>
              <a:t>ExitProcess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ru-RU" sz="2400" dirty="0"/>
              <a:t>VOID </a:t>
            </a:r>
            <a:r>
              <a:rPr lang="ru-RU" sz="2400" dirty="0" err="1"/>
              <a:t>ExitProcess</a:t>
            </a:r>
            <a:r>
              <a:rPr lang="ru-RU" sz="2400" dirty="0"/>
              <a:t>(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</a:t>
            </a:r>
            <a:r>
              <a:rPr lang="ru-RU" sz="2400" dirty="0" smtClean="0"/>
              <a:t>UINT </a:t>
            </a:r>
            <a:r>
              <a:rPr lang="ru-RU" sz="2400" dirty="0" err="1"/>
              <a:t>uExitCode</a:t>
            </a:r>
            <a:r>
              <a:rPr lang="ru-RU" sz="2400" dirty="0"/>
              <a:t> // код возврата для всех </a:t>
            </a:r>
            <a:r>
              <a:rPr lang="ru-RU" sz="2400" dirty="0" smtClean="0"/>
              <a:t>потоков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</a:t>
            </a:r>
            <a:r>
              <a:rPr lang="ru-RU" sz="2400" dirty="0" smtClean="0"/>
              <a:t> </a:t>
            </a:r>
            <a:r>
              <a:rPr lang="ru-RU" sz="2400" dirty="0"/>
              <a:t>);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2178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Завершение других 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BOOL </a:t>
            </a:r>
            <a:r>
              <a:rPr lang="en-US" sz="2400" dirty="0" err="1" smtClean="0"/>
              <a:t>TerminateProcess</a:t>
            </a:r>
            <a:r>
              <a:rPr lang="en-US" sz="2400" dirty="0"/>
              <a:t>( HANDLE </a:t>
            </a:r>
            <a:r>
              <a:rPr lang="en-US" sz="2400" dirty="0" err="1"/>
              <a:t>hProcess</a:t>
            </a:r>
            <a:r>
              <a:rPr lang="en-US" sz="2400" dirty="0"/>
              <a:t>, UINT </a:t>
            </a:r>
            <a:r>
              <a:rPr lang="en-US" sz="2400" dirty="0" err="1"/>
              <a:t>uExitCode</a:t>
            </a:r>
            <a:r>
              <a:rPr lang="en-US" sz="2400" dirty="0"/>
              <a:t> ); </a:t>
            </a:r>
            <a:endParaRPr lang="ru-RU" sz="2400" dirty="0" smtClean="0"/>
          </a:p>
          <a:p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Если </a:t>
            </a:r>
            <a:r>
              <a:rPr lang="ru-RU" sz="2400" dirty="0"/>
              <a:t>функция </a:t>
            </a:r>
            <a:r>
              <a:rPr lang="ru-RU" sz="2400" dirty="0" err="1"/>
              <a:t>TerminateProcess</a:t>
            </a:r>
            <a:r>
              <a:rPr lang="ru-RU" sz="2400" dirty="0"/>
              <a:t> выполнилась успешно, то она возвращает значение равно TRUE. В противном случае возвращаемое значение равно FALSE. </a:t>
            </a:r>
            <a:endParaRPr lang="ru-R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Функция </a:t>
            </a:r>
            <a:r>
              <a:rPr lang="ru-RU" sz="2400" dirty="0" err="1"/>
              <a:t>TerminateProcess</a:t>
            </a:r>
            <a:r>
              <a:rPr lang="ru-RU" sz="2400" dirty="0"/>
              <a:t> завершает работу процесса, но не освобождает все ресурсы, принадлежащие этому процессу.</a:t>
            </a:r>
          </a:p>
        </p:txBody>
      </p:sp>
    </p:spTree>
    <p:extLst>
      <p:ext uri="{BB962C8B-B14F-4D97-AF65-F5344CB8AC3E}">
        <p14:creationId xmlns:p14="http://schemas.microsoft.com/office/powerpoint/2010/main" val="216824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8724"/>
            <a:ext cx="2810286" cy="4022725"/>
          </a:xfr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42" y="1848724"/>
            <a:ext cx="2844169" cy="402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88" y="1848724"/>
            <a:ext cx="3263392" cy="4022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392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завершения бесконечного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261" y="1617785"/>
            <a:ext cx="11512061" cy="493541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windows.h</a:t>
            </a: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using namespace </a:t>
            </a:r>
            <a:r>
              <a:rPr lang="en-US" sz="14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count;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void main()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ru-RU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 ; ; )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ru-RU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count</a:t>
            </a: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++;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ru-RU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Sleep(1000</a:t>
            </a: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&lt;&lt; "count = " &lt;&lt; count &lt;&lt; </a:t>
            </a:r>
            <a:r>
              <a:rPr lang="en-US" sz="1400" dirty="0" err="1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ru-RU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} </a:t>
            </a:r>
            <a:endParaRPr lang="ru-RU" sz="1400" dirty="0"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8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936566" y="23910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_</a:t>
            </a:r>
            <a:r>
              <a:rPr lang="ru-RU" dirty="0" err="1"/>
              <a:t>cputs</a:t>
            </a:r>
            <a:r>
              <a:rPr lang="ru-RU" dirty="0"/>
              <a:t>("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created</a:t>
            </a:r>
            <a:r>
              <a:rPr lang="ru-RU" dirty="0"/>
              <a:t>.\n");</a:t>
            </a:r>
          </a:p>
          <a:p>
            <a:r>
              <a:rPr lang="ru-RU" dirty="0"/>
              <a:t> </a:t>
            </a:r>
            <a:r>
              <a:rPr lang="ru-RU" dirty="0" err="1"/>
              <a:t>while</a:t>
            </a:r>
            <a:r>
              <a:rPr lang="ru-RU" dirty="0"/>
              <a:t> (</a:t>
            </a:r>
            <a:r>
              <a:rPr lang="ru-RU" dirty="0" err="1"/>
              <a:t>true</a:t>
            </a:r>
            <a:r>
              <a:rPr lang="ru-RU" dirty="0"/>
              <a:t>)</a:t>
            </a:r>
          </a:p>
          <a:p>
            <a:r>
              <a:rPr lang="ru-RU" dirty="0"/>
              <a:t> {</a:t>
            </a:r>
          </a:p>
          <a:p>
            <a:r>
              <a:rPr lang="ru-RU" dirty="0"/>
              <a:t> </a:t>
            </a:r>
            <a:r>
              <a:rPr lang="ru-RU" dirty="0" err="1"/>
              <a:t>char</a:t>
            </a:r>
            <a:r>
              <a:rPr lang="ru-RU" dirty="0"/>
              <a:t> c;</a:t>
            </a:r>
          </a:p>
          <a:p>
            <a:r>
              <a:rPr lang="ru-RU" dirty="0"/>
              <a:t> _</a:t>
            </a:r>
            <a:r>
              <a:rPr lang="ru-RU" dirty="0" err="1"/>
              <a:t>cputs</a:t>
            </a:r>
            <a:r>
              <a:rPr lang="ru-RU" dirty="0"/>
              <a:t>("</a:t>
            </a:r>
            <a:r>
              <a:rPr lang="ru-RU" dirty="0" err="1"/>
              <a:t>Input</a:t>
            </a:r>
            <a:r>
              <a:rPr lang="ru-RU" dirty="0"/>
              <a:t> 't'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terminate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console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: ");</a:t>
            </a:r>
          </a:p>
          <a:p>
            <a:r>
              <a:rPr lang="ru-RU" dirty="0"/>
              <a:t> c = _</a:t>
            </a:r>
            <a:r>
              <a:rPr lang="ru-RU" dirty="0" err="1"/>
              <a:t>getch</a:t>
            </a:r>
            <a:r>
              <a:rPr lang="ru-RU" dirty="0"/>
              <a:t>();</a:t>
            </a:r>
          </a:p>
          <a:p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(c == 't')</a:t>
            </a:r>
          </a:p>
          <a:p>
            <a:r>
              <a:rPr lang="ru-RU" dirty="0"/>
              <a:t> {</a:t>
            </a:r>
          </a:p>
          <a:p>
            <a:r>
              <a:rPr lang="ru-RU" dirty="0"/>
              <a:t> _</a:t>
            </a:r>
            <a:r>
              <a:rPr lang="ru-RU" dirty="0" err="1"/>
              <a:t>cputs</a:t>
            </a:r>
            <a:r>
              <a:rPr lang="ru-RU" dirty="0"/>
              <a:t>("t\n");</a:t>
            </a:r>
          </a:p>
          <a:p>
            <a:r>
              <a:rPr lang="ru-RU" dirty="0"/>
              <a:t> // завершаем новый процесс</a:t>
            </a:r>
          </a:p>
          <a:p>
            <a:r>
              <a:rPr lang="ru-RU" dirty="0"/>
              <a:t> </a:t>
            </a:r>
            <a:r>
              <a:rPr lang="ru-RU" dirty="0" err="1"/>
              <a:t>TerminateProcess</a:t>
            </a:r>
            <a:r>
              <a:rPr lang="ru-RU" dirty="0"/>
              <a:t>(pi.hProcess,1);</a:t>
            </a:r>
          </a:p>
          <a:p>
            <a:r>
              <a:rPr lang="ru-RU" dirty="0"/>
              <a:t> </a:t>
            </a:r>
            <a:r>
              <a:rPr lang="ru-RU" dirty="0" err="1"/>
              <a:t>break</a:t>
            </a:r>
            <a:r>
              <a:rPr lang="ru-RU" dirty="0"/>
              <a:t>;</a:t>
            </a:r>
          </a:p>
          <a:p>
            <a:r>
              <a:rPr lang="ru-RU" dirty="0"/>
              <a:t> }</a:t>
            </a:r>
          </a:p>
          <a:p>
            <a:r>
              <a:rPr lang="ru-RU" dirty="0"/>
              <a:t> }</a:t>
            </a:r>
          </a:p>
          <a:p>
            <a:r>
              <a:rPr lang="ru-RU" dirty="0"/>
              <a:t> // закрываем дескрипторы нового процесса в текущем процессе</a:t>
            </a:r>
          </a:p>
          <a:p>
            <a:r>
              <a:rPr lang="ru-RU" dirty="0"/>
              <a:t> </a:t>
            </a:r>
            <a:r>
              <a:rPr lang="ru-RU" dirty="0" err="1"/>
              <a:t>CloseHandle</a:t>
            </a:r>
            <a:r>
              <a:rPr lang="ru-RU" dirty="0"/>
              <a:t>(</a:t>
            </a:r>
            <a:r>
              <a:rPr lang="ru-RU" dirty="0" err="1"/>
              <a:t>pi.hThread</a:t>
            </a:r>
            <a:r>
              <a:rPr lang="ru-RU" dirty="0"/>
              <a:t>);</a:t>
            </a:r>
          </a:p>
          <a:p>
            <a:r>
              <a:rPr lang="ru-RU" dirty="0"/>
              <a:t> </a:t>
            </a:r>
            <a:r>
              <a:rPr lang="ru-RU" dirty="0" err="1"/>
              <a:t>CloseHandle</a:t>
            </a:r>
            <a:r>
              <a:rPr lang="ru-RU" dirty="0"/>
              <a:t>(</a:t>
            </a:r>
            <a:r>
              <a:rPr lang="ru-RU" dirty="0" err="1"/>
              <a:t>pi.hProcess</a:t>
            </a:r>
            <a:r>
              <a:rPr lang="ru-RU" dirty="0"/>
              <a:t>);</a:t>
            </a:r>
          </a:p>
          <a:p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0;</a:t>
            </a:r>
          </a:p>
          <a:p>
            <a:r>
              <a:rPr lang="ru-RU" dirty="0"/>
              <a:t>}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2117" y="37760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windows.h</a:t>
            </a:r>
            <a:r>
              <a:rPr lang="ru-RU" dirty="0"/>
              <a:t>&gt;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conio.h</a:t>
            </a:r>
            <a:r>
              <a:rPr lang="ru-RU" dirty="0"/>
              <a:t>&gt;</a:t>
            </a:r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r>
              <a:rPr lang="ru-RU" dirty="0"/>
              <a:t>{ </a:t>
            </a:r>
          </a:p>
          <a:p>
            <a:r>
              <a:rPr lang="ru-RU" dirty="0"/>
              <a:t> 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lpszAppName</a:t>
            </a:r>
            <a:r>
              <a:rPr lang="ru-RU" dirty="0"/>
              <a:t>[] = "C:\\ConsoleProcess.exe";</a:t>
            </a:r>
          </a:p>
          <a:p>
            <a:r>
              <a:rPr lang="ru-RU" dirty="0"/>
              <a:t> STARTUPINFO </a:t>
            </a:r>
            <a:r>
              <a:rPr lang="ru-RU" dirty="0" err="1"/>
              <a:t>si</a:t>
            </a:r>
            <a:r>
              <a:rPr lang="ru-RU" dirty="0"/>
              <a:t>;</a:t>
            </a:r>
          </a:p>
          <a:p>
            <a:r>
              <a:rPr lang="ru-RU" dirty="0"/>
              <a:t> PROCESS_INFORMATION </a:t>
            </a:r>
            <a:r>
              <a:rPr lang="ru-RU" dirty="0" err="1"/>
              <a:t>pi</a:t>
            </a:r>
            <a:r>
              <a:rPr lang="ru-RU" dirty="0"/>
              <a:t>;</a:t>
            </a:r>
          </a:p>
          <a:p>
            <a:r>
              <a:rPr lang="ru-RU" dirty="0"/>
              <a:t> </a:t>
            </a:r>
            <a:r>
              <a:rPr lang="ru-RU" dirty="0" err="1"/>
              <a:t>ZeroMemory</a:t>
            </a:r>
            <a:r>
              <a:rPr lang="ru-RU" dirty="0"/>
              <a:t>(&amp;</a:t>
            </a:r>
            <a:r>
              <a:rPr lang="ru-RU" dirty="0" err="1"/>
              <a:t>si</a:t>
            </a:r>
            <a:r>
              <a:rPr lang="ru-RU" dirty="0"/>
              <a:t>, </a:t>
            </a:r>
            <a:r>
              <a:rPr lang="ru-RU" dirty="0" err="1"/>
              <a:t>sizeof</a:t>
            </a:r>
            <a:r>
              <a:rPr lang="ru-RU" dirty="0"/>
              <a:t>(STARTUPINFO));</a:t>
            </a:r>
          </a:p>
          <a:p>
            <a:r>
              <a:rPr lang="ru-RU" dirty="0"/>
              <a:t> </a:t>
            </a:r>
            <a:r>
              <a:rPr lang="ru-RU" dirty="0" err="1"/>
              <a:t>si.cb</a:t>
            </a:r>
            <a:r>
              <a:rPr lang="ru-RU" dirty="0"/>
              <a:t>=</a:t>
            </a:r>
            <a:r>
              <a:rPr lang="ru-RU" dirty="0" err="1"/>
              <a:t>sizeof</a:t>
            </a:r>
            <a:r>
              <a:rPr lang="ru-RU" dirty="0"/>
              <a:t>(STARTUPINFO);</a:t>
            </a:r>
          </a:p>
          <a:p>
            <a:r>
              <a:rPr lang="ru-RU" dirty="0"/>
              <a:t> // создаем новый консольный процесс</a:t>
            </a:r>
          </a:p>
          <a:p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(!</a:t>
            </a:r>
            <a:r>
              <a:rPr lang="ru-RU" dirty="0" err="1"/>
              <a:t>CreateProcess</a:t>
            </a:r>
            <a:r>
              <a:rPr lang="ru-RU" dirty="0"/>
              <a:t>(</a:t>
            </a:r>
            <a:r>
              <a:rPr lang="ru-RU" dirty="0" err="1"/>
              <a:t>lpszAppName</a:t>
            </a:r>
            <a:r>
              <a:rPr lang="ru-RU" dirty="0"/>
              <a:t>, NULL, NULL, NULL, FALSE,</a:t>
            </a:r>
          </a:p>
          <a:p>
            <a:r>
              <a:rPr lang="ru-RU" dirty="0"/>
              <a:t> CREATE_NEW_CONSOLE, NULL, NULL, &amp;</a:t>
            </a:r>
            <a:r>
              <a:rPr lang="ru-RU" dirty="0" err="1"/>
              <a:t>si</a:t>
            </a:r>
            <a:r>
              <a:rPr lang="ru-RU" dirty="0"/>
              <a:t>, &amp;</a:t>
            </a:r>
            <a:r>
              <a:rPr lang="ru-RU" dirty="0" err="1"/>
              <a:t>pi</a:t>
            </a:r>
            <a:r>
              <a:rPr lang="ru-RU" dirty="0"/>
              <a:t>))</a:t>
            </a:r>
          </a:p>
          <a:p>
            <a:r>
              <a:rPr lang="ru-RU" dirty="0"/>
              <a:t> {</a:t>
            </a:r>
          </a:p>
          <a:p>
            <a:r>
              <a:rPr lang="ru-RU" dirty="0"/>
              <a:t> _</a:t>
            </a:r>
            <a:r>
              <a:rPr lang="ru-RU" dirty="0" err="1"/>
              <a:t>cputs</a:t>
            </a:r>
            <a:r>
              <a:rPr lang="ru-RU" dirty="0"/>
              <a:t>("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created</a:t>
            </a:r>
            <a:r>
              <a:rPr lang="ru-RU" dirty="0"/>
              <a:t>.\n");</a:t>
            </a:r>
          </a:p>
          <a:p>
            <a:r>
              <a:rPr lang="ru-RU" dirty="0"/>
              <a:t> _</a:t>
            </a:r>
            <a:r>
              <a:rPr lang="ru-RU" dirty="0" err="1"/>
              <a:t>cputs</a:t>
            </a:r>
            <a:r>
              <a:rPr lang="ru-RU" dirty="0"/>
              <a:t>("</a:t>
            </a:r>
            <a:r>
              <a:rPr lang="ru-RU" dirty="0" err="1"/>
              <a:t>Check</a:t>
            </a:r>
            <a:r>
              <a:rPr lang="ru-RU" dirty="0"/>
              <a:t> a </a:t>
            </a:r>
            <a:r>
              <a:rPr lang="ru-RU" dirty="0" err="1"/>
              <a:t>name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.\n");</a:t>
            </a:r>
          </a:p>
          <a:p>
            <a:r>
              <a:rPr lang="ru-RU" dirty="0"/>
              <a:t> _</a:t>
            </a:r>
            <a:r>
              <a:rPr lang="ru-RU" dirty="0" err="1"/>
              <a:t>cputs</a:t>
            </a:r>
            <a:r>
              <a:rPr lang="ru-RU" dirty="0"/>
              <a:t>("</a:t>
            </a:r>
            <a:r>
              <a:rPr lang="ru-RU" dirty="0" err="1"/>
              <a:t>Press</a:t>
            </a:r>
            <a:r>
              <a:rPr lang="ru-RU" dirty="0"/>
              <a:t> </a:t>
            </a:r>
            <a:r>
              <a:rPr lang="ru-RU" dirty="0" err="1"/>
              <a:t>any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finish</a:t>
            </a:r>
            <a:r>
              <a:rPr lang="ru-RU" dirty="0"/>
              <a:t>.\n");</a:t>
            </a:r>
          </a:p>
          <a:p>
            <a:r>
              <a:rPr lang="ru-RU" dirty="0"/>
              <a:t> _</a:t>
            </a:r>
            <a:r>
              <a:rPr lang="ru-RU" dirty="0" err="1"/>
              <a:t>getch</a:t>
            </a:r>
            <a:r>
              <a:rPr lang="ru-RU" dirty="0"/>
              <a:t>();</a:t>
            </a:r>
          </a:p>
          <a:p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0;</a:t>
            </a:r>
          </a:p>
          <a:p>
            <a:r>
              <a:rPr lang="ru-RU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7353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/>
              <a:t>В .NET процесс представлен классом</a:t>
            </a:r>
            <a:r>
              <a:rPr lang="ru-RU" sz="2400" b="1" i="1" dirty="0"/>
              <a:t> </a:t>
            </a:r>
            <a:r>
              <a:rPr lang="en-US" sz="2400" b="1" i="1" dirty="0" smtClean="0">
                <a:hlinkClick r:id="rId2"/>
              </a:rPr>
              <a:t>System.Diagnostics.</a:t>
            </a:r>
            <a:r>
              <a:rPr lang="ru-RU" sz="2400" b="1" i="1" dirty="0" err="1" smtClean="0">
                <a:hlinkClick r:id="rId2"/>
              </a:rPr>
              <a:t>Process</a:t>
            </a:r>
            <a:endParaRPr lang="en-US" sz="24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ru-RU" sz="2400" dirty="0" smtClean="0"/>
              <a:t>Класс </a:t>
            </a:r>
            <a:r>
              <a:rPr lang="ru-RU" sz="2400" dirty="0"/>
              <a:t>позволяет управлять уже запущенными процессами, а также запускать </a:t>
            </a:r>
            <a:r>
              <a:rPr lang="ru-RU" sz="2400" dirty="0" smtClean="0"/>
              <a:t>новые</a:t>
            </a:r>
          </a:p>
          <a:p>
            <a:pPr marL="0" indent="0">
              <a:buNone/>
            </a:pPr>
            <a:r>
              <a:rPr lang="ru-RU" sz="2400" dirty="0" smtClean="0"/>
              <a:t>Кроме того, существуют несколько типов, позволяющих облегчить работу с процессами в </a:t>
            </a:r>
            <a:r>
              <a:rPr lang="en-US" sz="2400" dirty="0" smtClean="0"/>
              <a:t>.NET: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Класс </a:t>
            </a:r>
            <a:r>
              <a:rPr lang="en-US" sz="2400" b="1" i="1" dirty="0" smtClean="0">
                <a:hlinkClick r:id="rId3"/>
              </a:rPr>
              <a:t>System.Diagnostics.ProcessModule</a:t>
            </a:r>
            <a:r>
              <a:rPr lang="en-US" sz="2400" dirty="0">
                <a:hlinkClick r:id="rId3"/>
              </a:rPr>
              <a:t> </a:t>
            </a:r>
            <a:r>
              <a:rPr lang="en-US" sz="2400" dirty="0" smtClean="0"/>
              <a:t> - </a:t>
            </a:r>
            <a:r>
              <a:rPr lang="ru-RU" sz="2400" dirty="0"/>
              <a:t>п</a:t>
            </a:r>
            <a:r>
              <a:rPr lang="ru-RU" sz="2400" dirty="0" smtClean="0"/>
              <a:t>редставляет </a:t>
            </a:r>
            <a:r>
              <a:rPr lang="ru-RU" sz="2400" dirty="0"/>
              <a:t>модуль (*.</a:t>
            </a:r>
            <a:r>
              <a:rPr lang="ru-RU" sz="2400" dirty="0" err="1"/>
              <a:t>dll</a:t>
            </a:r>
            <a:r>
              <a:rPr lang="ru-RU" sz="2400" dirty="0"/>
              <a:t> или *.</a:t>
            </a:r>
            <a:r>
              <a:rPr lang="ru-RU" sz="2400" dirty="0" err="1"/>
              <a:t>ехе</a:t>
            </a:r>
            <a:r>
              <a:rPr lang="ru-RU" sz="2400" dirty="0"/>
              <a:t>), который должен загружаться в определенный процесс. Важно понимать, что этот тип может применяться для представления любого модуля — COM, .NET или традиционного двоичного на базе </a:t>
            </a:r>
            <a:r>
              <a:rPr lang="ru-RU" sz="2400" dirty="0" smtClean="0"/>
              <a:t>С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 </a:t>
            </a:r>
            <a:r>
              <a:rPr lang="en-US" sz="2400" b="1" i="1" dirty="0" smtClean="0">
                <a:hlinkClick r:id="rId4"/>
              </a:rPr>
              <a:t>System.Diagnostics.ProcessModuleCollection</a:t>
            </a:r>
            <a:r>
              <a:rPr lang="en-US" sz="2400" b="1" i="1" dirty="0"/>
              <a:t> </a:t>
            </a:r>
            <a:r>
              <a:rPr lang="en-US" sz="2400" b="1" i="1" dirty="0" smtClean="0"/>
              <a:t>- </a:t>
            </a:r>
            <a:r>
              <a:rPr lang="en-US" sz="2400" dirty="0"/>
              <a:t>g</a:t>
            </a:r>
            <a:r>
              <a:rPr lang="ru-RU" sz="2400" dirty="0" err="1" smtClean="0"/>
              <a:t>озволяет</a:t>
            </a:r>
            <a:r>
              <a:rPr lang="ru-RU" sz="2400" dirty="0" smtClean="0"/>
              <a:t> </a:t>
            </a:r>
            <a:r>
              <a:rPr lang="ru-RU" sz="2400" dirty="0"/>
              <a:t>создавать строго типизированную коллекцию объектов </a:t>
            </a:r>
            <a:r>
              <a:rPr lang="ru-RU" sz="2400" dirty="0" err="1"/>
              <a:t>ProcessModule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b="1" i="1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8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b="1" i="1" dirty="0" smtClean="0">
                <a:hlinkClick r:id="rId2"/>
              </a:rPr>
              <a:t>System.Diagnostics.ProcessStartInf</a:t>
            </a:r>
            <a:r>
              <a:rPr lang="ru-RU" sz="2400" b="1" i="1" dirty="0" smtClean="0">
                <a:hlinkClick r:id="rId2"/>
              </a:rPr>
              <a:t>о</a:t>
            </a:r>
            <a:r>
              <a:rPr lang="en-US" sz="2400" b="1" i="1" dirty="0" smtClean="0">
                <a:hlinkClick r:id="rId2"/>
              </a:rPr>
              <a:t> </a:t>
            </a:r>
            <a:r>
              <a:rPr lang="en-US" sz="2400" b="1" i="1" dirty="0" smtClean="0"/>
              <a:t>- </a:t>
            </a:r>
            <a:r>
              <a:rPr lang="ru-RU" sz="2400" dirty="0"/>
              <a:t>п</a:t>
            </a:r>
            <a:r>
              <a:rPr lang="ru-RU" sz="2400" dirty="0" smtClean="0"/>
              <a:t>озволяет </a:t>
            </a:r>
            <a:r>
              <a:rPr lang="ru-RU" sz="2400" dirty="0"/>
              <a:t>указывать набор значений, которые должны использоваться при запуске </a:t>
            </a:r>
            <a:r>
              <a:rPr lang="ru-RU" sz="2400" dirty="0" smtClean="0"/>
              <a:t>процесса </a:t>
            </a:r>
            <a:r>
              <a:rPr lang="ru-RU" sz="2400" dirty="0"/>
              <a:t>посредством метода </a:t>
            </a:r>
            <a:r>
              <a:rPr lang="en-US" sz="2400" b="1" i="1" dirty="0" smtClean="0"/>
              <a:t>System.Diagnostics.</a:t>
            </a:r>
            <a:r>
              <a:rPr lang="ru-RU" sz="2400" b="1" i="1" dirty="0" smtClean="0"/>
              <a:t>Process.Start()</a:t>
            </a:r>
            <a:endParaRPr lang="en-US" sz="2400" b="1" i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b="1" i="1" dirty="0" err="1" smtClean="0">
                <a:hlinkClick r:id="rId3"/>
              </a:rPr>
              <a:t>System.Diagnostics.ProcessThread</a:t>
            </a:r>
            <a:r>
              <a:rPr lang="en-US" sz="2400" b="1" i="1" dirty="0" smtClean="0">
                <a:hlinkClick r:id="rId3"/>
              </a:rPr>
              <a:t> </a:t>
            </a:r>
            <a:r>
              <a:rPr lang="en-US" sz="2400" b="1" i="1" dirty="0" smtClean="0"/>
              <a:t>- </a:t>
            </a:r>
            <a:r>
              <a:rPr lang="ru-RU" sz="2400" dirty="0"/>
              <a:t>п</a:t>
            </a:r>
            <a:r>
              <a:rPr lang="ru-RU" sz="2400" dirty="0" smtClean="0"/>
              <a:t>редставляет </a:t>
            </a:r>
            <a:r>
              <a:rPr lang="ru-RU" sz="2400" dirty="0"/>
              <a:t>поток внутри определенного процесса. Следует иметь в виду, что этот тип применяется для диагностики набора потоков в процессе, но не для </a:t>
            </a:r>
            <a:r>
              <a:rPr lang="ru-RU" sz="2400" dirty="0" smtClean="0"/>
              <a:t>ответвления </a:t>
            </a:r>
            <a:r>
              <a:rPr lang="ru-RU" sz="2400" dirty="0"/>
              <a:t>внутри него новых </a:t>
            </a:r>
            <a:r>
              <a:rPr lang="ru-RU" sz="2400" dirty="0" smtClean="0"/>
              <a:t>потоков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 </a:t>
            </a:r>
            <a:r>
              <a:rPr lang="en-US" sz="2400" b="1" i="1" dirty="0" err="1" smtClean="0">
                <a:hlinkClick r:id="rId4"/>
              </a:rPr>
              <a:t>System.Diagnostics.ProcessThreadCollection</a:t>
            </a:r>
            <a:r>
              <a:rPr lang="ru-RU" sz="2400" b="1" i="1" dirty="0" smtClean="0"/>
              <a:t> - </a:t>
            </a:r>
            <a:r>
              <a:rPr lang="ru-RU" sz="2400" dirty="0"/>
              <a:t>п</a:t>
            </a:r>
            <a:r>
              <a:rPr lang="ru-RU" sz="2400" dirty="0" smtClean="0"/>
              <a:t>озволяет </a:t>
            </a:r>
            <a:r>
              <a:rPr lang="ru-RU" sz="2400" dirty="0"/>
              <a:t>создавать строго типизованную коллекцию объектов </a:t>
            </a:r>
            <a:r>
              <a:rPr lang="ru-RU" sz="2400" b="1" i="1" dirty="0"/>
              <a:t>ProcessThread</a:t>
            </a:r>
          </a:p>
        </p:txBody>
      </p:sp>
    </p:spTree>
    <p:extLst>
      <p:ext uri="{BB962C8B-B14F-4D97-AF65-F5344CB8AC3E}">
        <p14:creationId xmlns:p14="http://schemas.microsoft.com/office/powerpoint/2010/main" val="1345479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167949"/>
              </p:ext>
            </p:extLst>
          </p:nvPr>
        </p:nvGraphicFramePr>
        <p:xfrm>
          <a:off x="597877" y="398584"/>
          <a:ext cx="11043138" cy="5624496"/>
        </p:xfrm>
        <a:graphic>
          <a:graphicData uri="http://schemas.openxmlformats.org/drawingml/2006/table">
            <a:tbl>
              <a:tblPr/>
              <a:tblGrid>
                <a:gridCol w="2332892"/>
                <a:gridCol w="8710246"/>
              </a:tblGrid>
              <a:tr h="243126">
                <a:tc>
                  <a:txBody>
                    <a:bodyPr/>
                    <a:lstStyle/>
                    <a:p>
                      <a:pPr algn="l"/>
                      <a:r>
                        <a:rPr lang="ru-RU" b="1" dirty="0"/>
                        <a:t>Свойство или метод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/>
                        <a:t>Описание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10203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 err="1"/>
                        <a:t>ExitTime</a:t>
                      </a:r>
                      <a:endParaRPr lang="en-US" b="1" i="1" dirty="0"/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Позволяет извлекать значение даты и времени, ассоциируемое с процессом, который завершил свою работу (и представленное типом DateTime).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33900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/>
                        <a:t>Handle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Это свойство возвращает дескриптор (представляемый с помощью </a:t>
                      </a:r>
                      <a:r>
                        <a:rPr lang="ru-RU" dirty="0" err="1"/>
                        <a:t>IntPtr</a:t>
                      </a:r>
                      <a:r>
                        <a:rPr lang="ru-RU" dirty="0"/>
                        <a:t>), который был назначен процессу операционной системой. Может оказаться полезным при создании приложений .NET, нуждающихся во взаимодействии с неуправляемым кодом.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797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/>
                        <a:t>Id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Позволяет получать идентификатор (PID) соответствующего процесса.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6619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 err="1"/>
                        <a:t>MachineName</a:t>
                      </a:r>
                      <a:endParaRPr lang="en-US" b="1" i="1" dirty="0"/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Позволяет получать имя компьютера, на котором выполняется соответствующий процесс.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203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 err="1"/>
                        <a:t>MainWindowTitle</a:t>
                      </a:r>
                      <a:endParaRPr lang="en-US" b="1" i="1" dirty="0"/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Позволяет получать заголовок главного окна процесса (если у процесса нет главного окна, возвращается пустая строка).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281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/>
                        <a:t>Modules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Позволяет получать доступ к строго типизованной коллекции ProcessModuleCollection, представляющей набор модулей (*.dll или *.ехе), которые были загружены в рамках текущего процесса.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6619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 err="1"/>
                        <a:t>ProcessName</a:t>
                      </a:r>
                      <a:endParaRPr lang="en-US" b="1" i="1" dirty="0"/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Позволяет получать имя процесса (которое совпадает с именем самого приложения).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281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/>
                        <a:t>Responding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Позволяет получать значение, показывающее, реагирует ли пользовательский интерфейс соответствующего процесса на действия пользователя (и не находится ли он в текущий момент в "зависшем" состоянии).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9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546904"/>
              </p:ext>
            </p:extLst>
          </p:nvPr>
        </p:nvGraphicFramePr>
        <p:xfrm>
          <a:off x="539262" y="603615"/>
          <a:ext cx="11049855" cy="5398600"/>
        </p:xfrm>
        <a:graphic>
          <a:graphicData uri="http://schemas.openxmlformats.org/drawingml/2006/table">
            <a:tbl>
              <a:tblPr/>
              <a:tblGrid>
                <a:gridCol w="2339609"/>
                <a:gridCol w="8710246"/>
              </a:tblGrid>
              <a:tr h="881822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 err="1"/>
                        <a:t>StartTime</a:t>
                      </a:r>
                      <a:endParaRPr lang="en-US" b="1" i="1" dirty="0"/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err="1" smtClean="0"/>
                        <a:t>Позвояет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/>
                        <a:t>получать информацию о том, когда был запущен соответствующий процесс (представленную типом </a:t>
                      </a:r>
                      <a:r>
                        <a:rPr lang="ru-RU" dirty="0" err="1"/>
                        <a:t>DateTime</a:t>
                      </a:r>
                      <a:r>
                        <a:rPr lang="ru-RU" dirty="0"/>
                        <a:t>).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81822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/>
                        <a:t>Threads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Позволяет получать информацию о том, какие потоки выполняются в рамках соответствующего процесса (в виде коллекции объектов ProcessThread).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81822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CloseMainWindow()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Этот метод позволяет завершать процесс, обладающий пользовательским интерфейсом, за счет отправки в его главное окно сообщения о закрытии.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81822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GetCurrentProcess()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Этот статический метод возвращает новый объект </a:t>
                      </a:r>
                      <a:r>
                        <a:rPr lang="ru-RU" dirty="0" err="1"/>
                        <a:t>Process</a:t>
                      </a:r>
                      <a:r>
                        <a:rPr lang="ru-RU" dirty="0"/>
                        <a:t>, представляющий процесс, который является активным в текущий момент.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81822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GetProcesses()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Этот статический метод возвращает массив новых объектов </a:t>
                      </a:r>
                      <a:r>
                        <a:rPr lang="ru-RU" dirty="0" err="1"/>
                        <a:t>Process</a:t>
                      </a:r>
                      <a:r>
                        <a:rPr lang="ru-RU" dirty="0"/>
                        <a:t>, которые выполняются на текущей машине.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4745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Kill()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Этот метод позволяет немедленно останавливать соответствующий процесс.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4745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/>
                        <a:t>Start()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Этот метод позволяет запускать процесс.</a:t>
                      </a:r>
                    </a:p>
                  </a:txBody>
                  <a:tcPr marL="38152" marR="38152" marT="38152" marB="38152"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41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808892"/>
            <a:ext cx="10058400" cy="799514"/>
          </a:xfrm>
        </p:spPr>
        <p:txBody>
          <a:bodyPr/>
          <a:lstStyle/>
          <a:p>
            <a:r>
              <a:rPr lang="ru-RU" dirty="0" smtClean="0"/>
              <a:t>Пример – получение всех процессов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5" y="1845734"/>
            <a:ext cx="10181509" cy="43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0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получение процесса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7280" y="2014358"/>
            <a:ext cx="1035616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System;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System.Diagnostics;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ConsoleApplication1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class Program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static void Main()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Process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Process.GetProcessesByName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devenv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")[0];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("ID: {0}",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proc.Id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74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600" dirty="0" smtClean="0"/>
              <a:t>Получить потоки процесса можно обратившись к свойству </a:t>
            </a:r>
            <a:r>
              <a:rPr lang="en-US" sz="3600" dirty="0" smtClean="0"/>
              <a:t>Threads – </a:t>
            </a:r>
            <a:r>
              <a:rPr lang="ru-RU" sz="3600" dirty="0" smtClean="0"/>
              <a:t>объект типа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ProcessThreadCollection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3600" dirty="0" smtClean="0">
                <a:cs typeface="Consolas" panose="020B0609020204030204" pitchFamily="49" charset="0"/>
              </a:rPr>
              <a:t>каждый элемент которой является объектом класса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ProcessThread</a:t>
            </a:r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класса – класс </a:t>
            </a:r>
            <a:r>
              <a:rPr lang="en-US" dirty="0" smtClean="0"/>
              <a:t>ProcessThread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369" y="1845734"/>
            <a:ext cx="11383108" cy="4555066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CurrentPriority</a:t>
            </a:r>
            <a:r>
              <a:rPr lang="en-US" b="1" i="1" dirty="0" smtClean="0"/>
              <a:t> - </a:t>
            </a:r>
            <a:r>
              <a:rPr lang="ru-RU" dirty="0"/>
              <a:t>Позволяет получить информацию о текущем приоритете </a:t>
            </a:r>
            <a:r>
              <a:rPr lang="ru-RU" dirty="0" smtClean="0"/>
              <a:t>потока</a:t>
            </a:r>
            <a:endParaRPr lang="en-US" dirty="0" smtClean="0"/>
          </a:p>
          <a:p>
            <a:r>
              <a:rPr lang="en-US" b="1" i="1" dirty="0" smtClean="0"/>
              <a:t>Id - </a:t>
            </a:r>
            <a:r>
              <a:rPr lang="ru-RU" dirty="0"/>
              <a:t>Позволяет получить уникальный идентификатор </a:t>
            </a:r>
            <a:r>
              <a:rPr lang="ru-RU" dirty="0" smtClean="0"/>
              <a:t>потока</a:t>
            </a:r>
            <a:endParaRPr lang="en-US" dirty="0" smtClean="0"/>
          </a:p>
          <a:p>
            <a:r>
              <a:rPr lang="en-US" b="1" i="1" dirty="0" err="1" smtClean="0"/>
              <a:t>IdealProcessor</a:t>
            </a:r>
            <a:r>
              <a:rPr lang="en-US" b="1" i="1" dirty="0" smtClean="0"/>
              <a:t> - </a:t>
            </a:r>
            <a:r>
              <a:rPr lang="ru-RU" dirty="0"/>
              <a:t>Позволяет указать предпочитаемый процессор для выполнения данного </a:t>
            </a:r>
            <a:r>
              <a:rPr lang="ru-RU" dirty="0" smtClean="0"/>
              <a:t>потока</a:t>
            </a:r>
            <a:endParaRPr lang="en-US" dirty="0" smtClean="0"/>
          </a:p>
          <a:p>
            <a:r>
              <a:rPr lang="en-US" b="1" i="1" dirty="0" err="1" smtClean="0"/>
              <a:t>PriorityLevel</a:t>
            </a:r>
            <a:r>
              <a:rPr lang="en-US" b="1" i="1" dirty="0" smtClean="0"/>
              <a:t> - </a:t>
            </a:r>
            <a:r>
              <a:rPr lang="ru-RU" dirty="0"/>
              <a:t>Позволяет </a:t>
            </a:r>
            <a:r>
              <a:rPr lang="ru-RU" dirty="0" smtClean="0"/>
              <a:t>получить </a:t>
            </a:r>
            <a:r>
              <a:rPr lang="ru-RU" dirty="0"/>
              <a:t>или задать уровень приоритета </a:t>
            </a:r>
            <a:r>
              <a:rPr lang="ru-RU" dirty="0" smtClean="0"/>
              <a:t>потока</a:t>
            </a:r>
          </a:p>
          <a:p>
            <a:r>
              <a:rPr lang="en-US" b="1" i="1" dirty="0" err="1" smtClean="0"/>
              <a:t>StartAddress</a:t>
            </a:r>
            <a:r>
              <a:rPr lang="ru-RU" b="1" i="1" dirty="0" smtClean="0"/>
              <a:t> - </a:t>
            </a:r>
            <a:r>
              <a:rPr lang="ru-RU" dirty="0"/>
              <a:t>Позволяет узнать, по какому адресу в памяти операционная система вызывала функцию, приведшую к запуску данного </a:t>
            </a:r>
            <a:r>
              <a:rPr lang="ru-RU" dirty="0" smtClean="0"/>
              <a:t>потока</a:t>
            </a:r>
          </a:p>
          <a:p>
            <a:r>
              <a:rPr lang="en-US" b="1" i="1" dirty="0" err="1" smtClean="0"/>
              <a:t>StartTime</a:t>
            </a:r>
            <a:r>
              <a:rPr lang="ru-RU" b="1" i="1" dirty="0" smtClean="0"/>
              <a:t> - </a:t>
            </a:r>
            <a:r>
              <a:rPr lang="ru-RU" dirty="0"/>
              <a:t>Позволяет узнать, когда операционная система запустила </a:t>
            </a:r>
            <a:r>
              <a:rPr lang="ru-RU" dirty="0" smtClean="0"/>
              <a:t>поток</a:t>
            </a:r>
          </a:p>
          <a:p>
            <a:r>
              <a:rPr lang="en-US" b="1" i="1" dirty="0" err="1" smtClean="0"/>
              <a:t>ThreadState</a:t>
            </a:r>
            <a:r>
              <a:rPr lang="ru-RU" b="1" i="1" dirty="0" smtClean="0"/>
              <a:t> - </a:t>
            </a:r>
            <a:r>
              <a:rPr lang="ru-RU" dirty="0"/>
              <a:t>Позволяет узнать текущее состояние данного </a:t>
            </a:r>
            <a:r>
              <a:rPr lang="ru-RU" dirty="0" smtClean="0"/>
              <a:t>потока</a:t>
            </a:r>
          </a:p>
          <a:p>
            <a:r>
              <a:rPr lang="en-US" b="1" i="1" dirty="0" err="1" smtClean="0"/>
              <a:t>TotalProcessorTime</a:t>
            </a:r>
            <a:r>
              <a:rPr lang="ru-RU" b="1" i="1" dirty="0" smtClean="0"/>
              <a:t> - </a:t>
            </a:r>
            <a:r>
              <a:rPr lang="ru-RU" dirty="0"/>
              <a:t>Позволяет узнать, сколько всего времени данный поток использовал </a:t>
            </a:r>
            <a:r>
              <a:rPr lang="ru-RU" dirty="0" smtClean="0"/>
              <a:t>процессор</a:t>
            </a:r>
          </a:p>
          <a:p>
            <a:r>
              <a:rPr lang="en-US" b="1" i="1" dirty="0" err="1" smtClean="0"/>
              <a:t>WaitReason</a:t>
            </a:r>
            <a:r>
              <a:rPr lang="ru-RU" b="1" i="1" dirty="0"/>
              <a:t> </a:t>
            </a:r>
            <a:r>
              <a:rPr lang="ru-RU" b="1" i="1" dirty="0" smtClean="0"/>
              <a:t>- </a:t>
            </a:r>
            <a:r>
              <a:rPr lang="ru-RU" dirty="0" smtClean="0"/>
              <a:t>Позволяет </a:t>
            </a:r>
            <a:r>
              <a:rPr lang="ru-RU" dirty="0"/>
              <a:t>узнать причину, по которой поток находится в состоянии ожидания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1790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3176924" cy="4015775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24" y="1845733"/>
            <a:ext cx="3259865" cy="4015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04" y="1845733"/>
            <a:ext cx="3059076" cy="4015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3881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 знать!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</a:t>
            </a:r>
            <a:r>
              <a:rPr lang="ru-RU" sz="2800" b="1" dirty="0" err="1" smtClean="0"/>
              <a:t>rocessThread</a:t>
            </a:r>
            <a:r>
              <a:rPr lang="ru-RU" sz="2800" dirty="0" smtClean="0"/>
              <a:t> </a:t>
            </a:r>
            <a:r>
              <a:rPr lang="ru-RU" sz="2800" b="1" i="1" u="sng" dirty="0"/>
              <a:t>не</a:t>
            </a:r>
            <a:r>
              <a:rPr lang="ru-RU" sz="2800" dirty="0"/>
              <a:t> является сущностью, применяемой для создания, приостановки и уничтожения потоков в .NET. </a:t>
            </a:r>
            <a:endParaRPr lang="en-US" sz="2800" dirty="0" smtClean="0"/>
          </a:p>
          <a:p>
            <a:r>
              <a:rPr lang="ru-RU" sz="2800" dirty="0"/>
              <a:t>П</a:t>
            </a:r>
            <a:r>
              <a:rPr lang="ru-RU" sz="2800" dirty="0" smtClean="0"/>
              <a:t>редставляет </a:t>
            </a:r>
            <a:r>
              <a:rPr lang="ru-RU" sz="2800" dirty="0"/>
              <a:t>собой средство, позволяющее получать диагностическую информацию по активным потокам </a:t>
            </a:r>
            <a:r>
              <a:rPr lang="ru-RU" sz="2800" dirty="0" err="1"/>
              <a:t>Windows</a:t>
            </a:r>
            <a:r>
              <a:rPr lang="ru-RU" sz="2800" dirty="0"/>
              <a:t> внутри выполняющегося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4054814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Производится при помощи статического метода </a:t>
            </a:r>
            <a:r>
              <a:rPr lang="en-US" sz="2800" dirty="0" err="1" smtClean="0"/>
              <a:t>Process.Start</a:t>
            </a:r>
            <a:r>
              <a:rPr lang="en-US" sz="2800" dirty="0" smtClean="0"/>
              <a:t>()</a:t>
            </a:r>
            <a:r>
              <a:rPr lang="ru-RU" sz="2800" dirty="0" smtClean="0"/>
              <a:t>, например: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("http://google.com");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("D://news.txt");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("C://Program Files (x86)//Notepad++//notepad++.exe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Process.Start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("C://Program Files (x86)//Notepad++//notepad++.exe", "D://contract.txt");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0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ProcessStartInfo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Используется для отделения параметров запуска от самого запуска:</a:t>
            </a:r>
          </a:p>
          <a:p>
            <a:endParaRPr lang="ru-RU" sz="2400" dirty="0"/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ProcessStartInfo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procInfo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ProcessStartInfo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procInfo.FileName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"C://Program Files (x86)//Google//Chrome//Application//chrome.exe";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procInfo.Arguments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"http://google.com";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Process.Start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procInfo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72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386" y="190500"/>
            <a:ext cx="10058400" cy="1450757"/>
          </a:xfrm>
        </p:spPr>
        <p:txBody>
          <a:bodyPr/>
          <a:lstStyle/>
          <a:p>
            <a:r>
              <a:rPr lang="ru-RU" dirty="0" smtClean="0"/>
              <a:t>Модули процесса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886" y="1806696"/>
            <a:ext cx="11285414" cy="4801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Одно приложение может использовать набор различных сторонних библиотек и модулей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Для их получения класс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Prosess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имеет свойство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Modules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которое представляет объект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ProcessModuleCollection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Каждый отдельный модуль представлен классом 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ProcessModule</a:t>
            </a:r>
            <a:r>
              <a:rPr lang="ru-RU" sz="2400" b="1" dirty="0">
                <a:solidFill>
                  <a:schemeClr val="tx1"/>
                </a:solidFill>
                <a:cs typeface="Consolas" panose="020B0609020204030204" pitchFamily="49" charset="0"/>
              </a:rPr>
              <a:t>,</a:t>
            </a:r>
            <a:r>
              <a:rPr lang="ru-RU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у которого можно выделить следующие свойства: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ru-RU" sz="2400" b="1" dirty="0" smtClean="0"/>
              <a:t> </a:t>
            </a:r>
            <a:r>
              <a:rPr lang="en-US" sz="2400" b="1" dirty="0" err="1" smtClean="0"/>
              <a:t>BaseAddress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адрес модуля в памяти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lang="en-US" sz="2400" b="1" dirty="0" err="1"/>
              <a:t>FileName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полный путь к файлу модуля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lang="en-US" sz="2400" b="1" dirty="0" err="1"/>
              <a:t>EntryPointAddress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адрес функции в памяти, которая запустила модуль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lang="en-US" sz="2400" b="1" dirty="0" err="1"/>
              <a:t>ModuleName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название модуля (краткое имя файла)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lang="en-US" sz="2400" b="1" dirty="0" err="1"/>
              <a:t>ModuleMemorySize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возвращает объем памяти, необходимый для загрузки модуля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72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получение модулей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Process.GetProcessesByName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")[0];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modules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proc.Modules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ProcessModule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module in modules)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("Name: {0}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MemorySize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{1}",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module.ModuleName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module.ModuleMemorySize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44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Домены приложений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В </a:t>
            </a:r>
            <a:r>
              <a:rPr lang="ru-RU" sz="2800" dirty="0"/>
              <a:t>.NET исполняемые файлы не обслуживаются прямо внутри процесса Windows, как это происходит в случае традиционных неуправляемых приложений</a:t>
            </a:r>
            <a:r>
              <a:rPr lang="ru-RU" sz="28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В</a:t>
            </a:r>
            <a:r>
              <a:rPr lang="ru-RU" sz="2800" dirty="0" smtClean="0"/>
              <a:t>место </a:t>
            </a:r>
            <a:r>
              <a:rPr lang="ru-RU" sz="2800" dirty="0"/>
              <a:t>этого они обслуживаются в отдельном логическом разделе внутри процесса, который называется </a:t>
            </a:r>
            <a:r>
              <a:rPr lang="ru-RU" sz="2800" b="1" i="1" dirty="0"/>
              <a:t>доменом приложения (Application Domain — </a:t>
            </a:r>
            <a:r>
              <a:rPr lang="ru-RU" sz="2800" b="1" i="1" dirty="0" smtClean="0"/>
              <a:t>AppDomain)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i="1" dirty="0"/>
              <a:t> </a:t>
            </a:r>
            <a:r>
              <a:rPr lang="ru-RU" sz="2800" dirty="0"/>
              <a:t>В единственном процессе может содержаться несколько доменов приложений, каждый из которых обслуживает свой исполняемый файл .NET.</a:t>
            </a:r>
            <a:endParaRPr lang="ru-RU" sz="2800" b="1" i="1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695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использования доменов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Играют </a:t>
            </a:r>
            <a:r>
              <a:rPr lang="ru-RU" sz="2400" dirty="0"/>
              <a:t>ключевую роль в обеспечении нейтральности платформы .NET по отношению к операционной </a:t>
            </a:r>
            <a:r>
              <a:rPr lang="ru-RU" sz="2400" dirty="0" smtClean="0"/>
              <a:t>системе из-за того что домены стирают отличия в способое представляения загружаемого исполняемого файла/сборки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/>
              <a:t>Домены приложений являются гораздо менее дорогостоящими в плане потребления вычислительных ресурсов и памяти по сравнению с полноценными процессами. </a:t>
            </a:r>
            <a:endParaRPr lang="ru-RU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 </a:t>
            </a:r>
            <a:r>
              <a:rPr lang="ru-RU" sz="2400" dirty="0" smtClean="0"/>
              <a:t>В случае </a:t>
            </a:r>
            <a:r>
              <a:rPr lang="ru-RU" sz="2400" dirty="0"/>
              <a:t>выхода из строя какого-то одного домена приложения внутри процесса, остальные домены </a:t>
            </a:r>
            <a:r>
              <a:rPr lang="ru-RU" sz="2400" dirty="0" smtClean="0"/>
              <a:t>остаются </a:t>
            </a:r>
            <a:r>
              <a:rPr lang="ru-RU" sz="2400" dirty="0"/>
              <a:t>работоспособными.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227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>
                <a:latin typeface="Consolas" panose="020B0609020204030204" pitchFamily="49" charset="0"/>
              </a:rPr>
              <a:t>System.AppDomain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latin typeface="Consolas" panose="020B0609020204030204" pitchFamily="49" charset="0"/>
              </a:rPr>
              <a:t>CreateDomain</a:t>
            </a:r>
            <a:r>
              <a:rPr lang="en-US" b="1" i="1" dirty="0" smtClean="0">
                <a:latin typeface="Consolas" panose="020B0609020204030204" pitchFamily="49" charset="0"/>
              </a:rPr>
              <a:t>() </a:t>
            </a:r>
            <a:r>
              <a:rPr lang="en-US" b="1" i="1" dirty="0" smtClean="0"/>
              <a:t>-</a:t>
            </a:r>
            <a:r>
              <a:rPr lang="en-US" dirty="0" smtClean="0"/>
              <a:t> c</a:t>
            </a:r>
            <a:r>
              <a:rPr lang="ru-RU" dirty="0" smtClean="0"/>
              <a:t>татический </a:t>
            </a:r>
            <a:r>
              <a:rPr lang="ru-RU" dirty="0"/>
              <a:t>метод </a:t>
            </a:r>
            <a:r>
              <a:rPr lang="ru-RU" dirty="0" smtClean="0"/>
              <a:t>позволяющий создавать </a:t>
            </a:r>
            <a:r>
              <a:rPr lang="ru-RU" dirty="0"/>
              <a:t>новый домен приложения в текущем </a:t>
            </a:r>
            <a:r>
              <a:rPr lang="ru-RU" dirty="0" smtClean="0"/>
              <a:t>процессе</a:t>
            </a:r>
          </a:p>
          <a:p>
            <a:r>
              <a:rPr lang="en-US" b="1" i="1" dirty="0" err="1"/>
              <a:t>CreateInstance</a:t>
            </a:r>
            <a:r>
              <a:rPr lang="en-US" b="1" i="1" dirty="0" smtClean="0"/>
              <a:t>()</a:t>
            </a:r>
            <a:r>
              <a:rPr lang="ru-RU" b="1" i="1" dirty="0" smtClean="0"/>
              <a:t> - </a:t>
            </a:r>
            <a:r>
              <a:rPr lang="ru-RU" dirty="0"/>
              <a:t>метод позволяет создавать экземпляр типа из внешней сборки после загрузки соответствующей сборки в вызывающий домен </a:t>
            </a:r>
            <a:r>
              <a:rPr lang="ru-RU" dirty="0" smtClean="0"/>
              <a:t>приложения</a:t>
            </a:r>
            <a:endParaRPr lang="ru-RU" dirty="0"/>
          </a:p>
          <a:p>
            <a:r>
              <a:rPr lang="en-US" b="1" i="1" dirty="0" err="1"/>
              <a:t>ExecuteAssembly</a:t>
            </a:r>
            <a:r>
              <a:rPr lang="en-US" b="1" i="1" dirty="0" smtClean="0"/>
              <a:t>()</a:t>
            </a:r>
            <a:r>
              <a:rPr lang="ru-RU" b="1" i="1" dirty="0" smtClean="0"/>
              <a:t> - </a:t>
            </a:r>
            <a:r>
              <a:rPr lang="ru-RU" dirty="0" smtClean="0"/>
              <a:t>метод </a:t>
            </a:r>
            <a:r>
              <a:rPr lang="ru-RU" dirty="0"/>
              <a:t>позволяет запускать сборку *.ехе внутри домена приложения за </a:t>
            </a:r>
            <a:r>
              <a:rPr lang="ru-RU" dirty="0" smtClean="0"/>
              <a:t>счет </a:t>
            </a:r>
            <a:r>
              <a:rPr lang="ru-RU" dirty="0"/>
              <a:t>предоставления имени ее </a:t>
            </a:r>
            <a:r>
              <a:rPr lang="ru-RU" dirty="0" smtClean="0"/>
              <a:t>файла</a:t>
            </a:r>
          </a:p>
          <a:p>
            <a:r>
              <a:rPr lang="en-US" b="1" i="1" dirty="0" err="1"/>
              <a:t>GetAssemblies</a:t>
            </a:r>
            <a:r>
              <a:rPr lang="en-US" b="1" i="1" dirty="0" smtClean="0"/>
              <a:t>()</a:t>
            </a:r>
            <a:r>
              <a:rPr lang="ru-RU" b="1" i="1" dirty="0" smtClean="0"/>
              <a:t> - </a:t>
            </a:r>
            <a:r>
              <a:rPr lang="ru-RU" dirty="0"/>
              <a:t>метод позволяет узнать, какие сборки .NET были загружены в данный домен приложения </a:t>
            </a:r>
            <a:r>
              <a:rPr lang="ru-RU" dirty="0" smtClean="0"/>
              <a:t>(СОМ </a:t>
            </a:r>
            <a:r>
              <a:rPr lang="ru-RU" dirty="0"/>
              <a:t>и С игнорируются</a:t>
            </a:r>
            <a:r>
              <a:rPr lang="ru-RU" dirty="0" smtClean="0"/>
              <a:t>)</a:t>
            </a:r>
          </a:p>
          <a:p>
            <a:r>
              <a:rPr lang="en-US" b="1" i="1" dirty="0"/>
              <a:t>Load</a:t>
            </a:r>
            <a:r>
              <a:rPr lang="en-US" b="1" i="1" dirty="0" smtClean="0"/>
              <a:t>()</a:t>
            </a:r>
            <a:r>
              <a:rPr lang="ru-RU" b="1" i="1" dirty="0" smtClean="0"/>
              <a:t> </a:t>
            </a:r>
            <a:r>
              <a:rPr lang="ru-RU" b="1" dirty="0" smtClean="0"/>
              <a:t>- </a:t>
            </a:r>
            <a:r>
              <a:rPr lang="ru-RU" dirty="0"/>
              <a:t>загружает сборку домена </a:t>
            </a:r>
            <a:r>
              <a:rPr lang="ru-RU" dirty="0" smtClean="0"/>
              <a:t>приложения</a:t>
            </a:r>
          </a:p>
          <a:p>
            <a:r>
              <a:rPr lang="ru-RU" b="1" i="1" dirty="0"/>
              <a:t>Unload</a:t>
            </a:r>
            <a:r>
              <a:rPr lang="ru-RU" b="1" i="1" dirty="0" smtClean="0"/>
              <a:t>() </a:t>
            </a:r>
            <a:r>
              <a:rPr lang="ru-RU" b="1" dirty="0" smtClean="0"/>
              <a:t>-</a:t>
            </a:r>
            <a:r>
              <a:rPr lang="ru-RU" dirty="0" smtClean="0"/>
              <a:t> </a:t>
            </a:r>
            <a:r>
              <a:rPr lang="ru-RU" dirty="0"/>
              <a:t>выгружает домен приложения из определенного процесса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08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>
                <a:latin typeface="Consolas" panose="020B0609020204030204" pitchFamily="49" charset="0"/>
              </a:rPr>
              <a:t>System.AppDomain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i="1" dirty="0" smtClean="0"/>
              <a:t>BaseDirectory</a:t>
            </a:r>
            <a:r>
              <a:rPr lang="en-US" sz="2800" b="1" dirty="0" smtClean="0"/>
              <a:t> -</a:t>
            </a:r>
            <a:r>
              <a:rPr lang="ru-RU" sz="2800" dirty="0" smtClean="0"/>
              <a:t> </a:t>
            </a:r>
            <a:r>
              <a:rPr lang="ru-RU" sz="2800" dirty="0"/>
              <a:t>базовый каталог, который используется для получения сборок (как правило, каталог самого приложения</a:t>
            </a:r>
            <a:r>
              <a:rPr lang="ru-RU" sz="2800" dirty="0" smtClean="0"/>
              <a:t>)</a:t>
            </a:r>
          </a:p>
          <a:p>
            <a:r>
              <a:rPr lang="en-US" sz="2800" b="1" i="1" dirty="0" err="1" smtClean="0"/>
              <a:t>CurrentDomain</a:t>
            </a:r>
            <a:r>
              <a:rPr lang="en-US" sz="2800" i="1" dirty="0"/>
              <a:t> </a:t>
            </a:r>
            <a:r>
              <a:rPr lang="en-US" sz="2800" dirty="0" smtClean="0"/>
              <a:t>- </a:t>
            </a:r>
            <a:r>
              <a:rPr lang="ru-RU" sz="2800" dirty="0"/>
              <a:t>домен текущего </a:t>
            </a:r>
            <a:r>
              <a:rPr lang="ru-RU" sz="2800" dirty="0" smtClean="0"/>
              <a:t>приложения</a:t>
            </a:r>
            <a:endParaRPr lang="ru-RU" sz="2800" dirty="0"/>
          </a:p>
          <a:p>
            <a:r>
              <a:rPr lang="en-US" sz="2800" b="1" i="1" dirty="0" err="1" smtClean="0"/>
              <a:t>FriendlyName</a:t>
            </a:r>
            <a:r>
              <a:rPr lang="en-US" sz="2800" dirty="0"/>
              <a:t> </a:t>
            </a:r>
            <a:r>
              <a:rPr lang="en-US" sz="2800" dirty="0" smtClean="0"/>
              <a:t>- </a:t>
            </a:r>
            <a:r>
              <a:rPr lang="ru-RU" sz="2800" dirty="0"/>
              <a:t>имя домена </a:t>
            </a:r>
            <a:r>
              <a:rPr lang="ru-RU" sz="2800" dirty="0" smtClean="0"/>
              <a:t>приложения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95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получения имени и базового каталога текущего домена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domain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"Name: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domain.FriendlyName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"Base Directory: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{0</a:t>
            </a:r>
            <a:r>
              <a:rPr lang="en-US" dirty="0" smtClean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domain.BaseDirectory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assemblies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domain.GetAssemblies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assembly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assemblies)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assembly.GetName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().Name);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8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Полезные ссылки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://blogs.msdn.com/b/pfxteam/</a:t>
            </a:r>
            <a:r>
              <a:rPr lang="en-US" sz="3200" dirty="0"/>
              <a:t> - </a:t>
            </a:r>
            <a:r>
              <a:rPr lang="ru-RU" sz="3200" dirty="0"/>
              <a:t>блог разработчиков</a:t>
            </a:r>
            <a:r>
              <a:rPr lang="en-US" sz="3200" dirty="0"/>
              <a:t> </a:t>
            </a:r>
            <a:r>
              <a:rPr lang="en-US" sz="3200" i="1" dirty="0"/>
              <a:t>Parallel Programming with .NET</a:t>
            </a:r>
            <a:endParaRPr lang="ru-RU" sz="3200" i="1" dirty="0"/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4"/>
              </a:rPr>
              <a:t>https://parallelpatterns.codeplex.com/</a:t>
            </a:r>
            <a:endParaRPr lang="ru-RU" sz="3200" dirty="0"/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5"/>
              </a:rPr>
              <a:t>http://blog.stephencleary.com/</a:t>
            </a:r>
            <a:endParaRPr lang="ru-RU" sz="3200" dirty="0"/>
          </a:p>
          <a:p>
            <a:pPr marL="514350" indent="-514350">
              <a:spcBef>
                <a:spcPts val="800"/>
              </a:spcBef>
              <a:buFont typeface="Calibri" panose="020F0502020204030204" pitchFamily="34" charset="0"/>
              <a:buAutoNum type="arabicPeriod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30210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 домены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Необходимо динамически подгрузить библиотеку для вычисления операции.</a:t>
            </a:r>
          </a:p>
          <a:p>
            <a:r>
              <a:rPr lang="ru-RU" sz="2400" dirty="0" smtClean="0"/>
              <a:t>При использовании одного домена, мы не можем выгрузить её обратно. </a:t>
            </a:r>
          </a:p>
          <a:p>
            <a:endParaRPr lang="ru-RU" sz="2400" dirty="0"/>
          </a:p>
          <a:p>
            <a:r>
              <a:rPr lang="ru-RU" sz="2400" dirty="0" smtClean="0"/>
              <a:t>Решение – создать вторичный домен, загрузить в него сборку, произвести вычисление и выгрузить вторичный домен.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2782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063"/>
            <a:ext cx="11155680" cy="6799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– создание вторичного домена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62000"/>
            <a:ext cx="11828585" cy="556846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FactorialApp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1)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"Cannot parse string to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91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31" y="1207477"/>
            <a:ext cx="10428849" cy="4661617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(number &lt; 1)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"Number should be &gt; 1"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number;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result *=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3CB371"/>
                </a:solidFill>
                <a:latin typeface="Consolas" panose="020B0609020204030204" pitchFamily="49" charset="0"/>
              </a:rPr>
              <a:t>{0}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! = </a:t>
            </a:r>
            <a:r>
              <a:rPr lang="en-US" sz="1800" dirty="0">
                <a:solidFill>
                  <a:srgbClr val="3CB371"/>
                </a:solidFill>
                <a:latin typeface="Consolas" panose="020B0609020204030204" pitchFamily="49" charset="0"/>
              </a:rPr>
              <a:t>{1}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number, result);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4614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создание вторичного домена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После построения данное приложение будет представлять сборку FactorialApp.exe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Теперь рассмотрим пример второго приложения, которое загружает сборку, которая производит рассчет в качестве вторичного домена: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87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3" y="152400"/>
            <a:ext cx="10686757" cy="571669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"Factorial Domain"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factorialDomain.DomainUnload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SecondaryDomain_DomainUnload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= 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arguments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полный путь к файлу программы -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bin/Debug/FactorialApp.exe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factorialDomain.BaseDirectory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"FactorialApp.exe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factorialDomain.ExecuteAssembly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arguments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.Unload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factorialDomain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9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46" y="1737360"/>
            <a:ext cx="10241280" cy="368860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SecondaryDomain_DomainUnload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Домен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Factorial Domain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выгружен из процесса"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После подсчета факториала загруженной сборкой FactorialApp.exe домен выгружается из памяти. </a:t>
            </a:r>
            <a:r>
              <a:rPr lang="en-US" dirty="0" smtClean="0"/>
              <a:t>D</a:t>
            </a:r>
            <a:r>
              <a:rPr lang="ru-RU" dirty="0" smtClean="0"/>
              <a:t>месте </a:t>
            </a:r>
            <a:r>
              <a:rPr lang="ru-RU" dirty="0"/>
              <a:t>с ним выгружается также и сборка FactorialApp.exe.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8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консольное </a:t>
            </a:r>
            <a:r>
              <a:rPr lang="en-US" dirty="0" smtClean="0"/>
              <a:t>.NET </a:t>
            </a:r>
            <a:r>
              <a:rPr lang="ru-RU" dirty="0" smtClean="0"/>
              <a:t>приложение, позволяющее пользователю получить:</a:t>
            </a:r>
          </a:p>
          <a:p>
            <a:r>
              <a:rPr lang="ru-RU" dirty="0" smtClean="0"/>
              <a:t>1. Список всех процессов</a:t>
            </a:r>
          </a:p>
          <a:p>
            <a:r>
              <a:rPr lang="ru-RU" dirty="0" smtClean="0"/>
              <a:t>2. Выбрать процесс по </a:t>
            </a:r>
            <a:r>
              <a:rPr lang="en-US" dirty="0" smtClean="0"/>
              <a:t>PID</a:t>
            </a:r>
            <a:endParaRPr lang="ru-RU" dirty="0" smtClean="0"/>
          </a:p>
          <a:p>
            <a:r>
              <a:rPr lang="ru-RU" dirty="0" smtClean="0"/>
              <a:t>3. </a:t>
            </a:r>
            <a:r>
              <a:rPr lang="ru-RU" dirty="0"/>
              <a:t>Запустить процесс</a:t>
            </a:r>
          </a:p>
          <a:p>
            <a:r>
              <a:rPr lang="ru-RU" dirty="0" smtClean="0"/>
              <a:t>4. </a:t>
            </a:r>
            <a:r>
              <a:rPr lang="ru-RU" dirty="0"/>
              <a:t>Оставить </a:t>
            </a:r>
            <a:r>
              <a:rPr lang="ru-RU" dirty="0" smtClean="0"/>
              <a:t>процесс</a:t>
            </a:r>
            <a:endParaRPr lang="en-US" dirty="0" smtClean="0"/>
          </a:p>
          <a:p>
            <a:r>
              <a:rPr lang="ru-RU" dirty="0"/>
              <a:t>5</a:t>
            </a:r>
            <a:r>
              <a:rPr lang="ru-RU" dirty="0" smtClean="0"/>
              <a:t>. Показать информацию о потоках</a:t>
            </a:r>
          </a:p>
          <a:p>
            <a:r>
              <a:rPr lang="ru-RU" dirty="0"/>
              <a:t>6</a:t>
            </a:r>
            <a:r>
              <a:rPr lang="ru-RU" dirty="0" smtClean="0"/>
              <a:t>. Показать информацию о модулях</a:t>
            </a:r>
          </a:p>
          <a:p>
            <a:r>
              <a:rPr lang="ru-RU" dirty="0" smtClean="0"/>
              <a:t>Предоставить пользователю меню выбора (по пунктам).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и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Программа – это статическая последовательность </a:t>
            </a:r>
            <a:r>
              <a:rPr lang="ru-RU" dirty="0" smtClean="0"/>
              <a:t>команд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Процесс </a:t>
            </a:r>
            <a:r>
              <a:rPr lang="ru-RU" dirty="0" smtClean="0"/>
              <a:t>—программа </a:t>
            </a:r>
            <a:r>
              <a:rPr lang="ru-RU" dirty="0"/>
              <a:t>во время выполнения, </a:t>
            </a:r>
            <a:r>
              <a:rPr lang="ru-RU" dirty="0" smtClean="0"/>
              <a:t>объект</a:t>
            </a:r>
            <a:r>
              <a:rPr lang="ru-RU" dirty="0"/>
              <a:t>, которому выделены системные ресурсы (например, процессорное время и память).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Каждый </a:t>
            </a:r>
            <a:r>
              <a:rPr lang="ru-RU" dirty="0"/>
              <a:t>процесс выполняется в отдельном адресном пространстве: один процесс не может получить доступ к переменным и структурам данных другого.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ОС </a:t>
            </a:r>
            <a:r>
              <a:rPr lang="ru-RU" dirty="0"/>
              <a:t>выделяет каждому процессу порцию системных ресурсов и гарантирует, что программа каждого процесса будет направляться на исполнение в определенном порядке и своевременно.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Если </a:t>
            </a:r>
            <a:r>
              <a:rPr lang="ru-RU" dirty="0"/>
              <a:t>процесс хочет получить доступ к чужим ресурсам, необходимо использовать </a:t>
            </a:r>
            <a:r>
              <a:rPr lang="ru-RU" dirty="0" err="1"/>
              <a:t>межпроцессное</a:t>
            </a:r>
            <a:r>
              <a:rPr lang="ru-RU" dirty="0"/>
              <a:t> взаимодействие. Это могут быть конвейеры, файлы, каналы связи между компьютерами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76255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управляет процессами?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Созданием и удалением процессов занимается ОС.</a:t>
            </a:r>
          </a:p>
          <a:p>
            <a:r>
              <a:rPr lang="ru-RU" sz="3200" i="1" dirty="0" smtClean="0"/>
              <a:t>В </a:t>
            </a:r>
            <a:r>
              <a:rPr lang="en-US" sz="3200" i="1" dirty="0" smtClean="0"/>
              <a:t>Windows – </a:t>
            </a:r>
            <a:r>
              <a:rPr lang="ru-RU" sz="3200" i="1" dirty="0" smtClean="0"/>
              <a:t>Диспетчер процессов (</a:t>
            </a:r>
            <a:r>
              <a:rPr lang="en-US" sz="3200" i="1" dirty="0" smtClean="0"/>
              <a:t>Process Manager).</a:t>
            </a:r>
          </a:p>
          <a:p>
            <a:endParaRPr lang="en-US" i="1" dirty="0"/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2462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</a:t>
            </a:r>
            <a:r>
              <a:rPr lang="en-US" dirty="0" smtClean="0"/>
              <a:t>Windows 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sz="2800" dirty="0"/>
              <a:t>П</a:t>
            </a:r>
            <a:r>
              <a:rPr lang="ru-RU" sz="2800" dirty="0" smtClean="0"/>
              <a:t>роцессы </a:t>
            </a:r>
            <a:r>
              <a:rPr lang="ru-RU" sz="2800" dirty="0" err="1"/>
              <a:t>Windows</a:t>
            </a:r>
            <a:r>
              <a:rPr lang="ru-RU" sz="2800" dirty="0"/>
              <a:t> NT имеют ряд характеристик, отличающих их от процессов других ОС: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800" dirty="0"/>
              <a:t>П</a:t>
            </a:r>
            <a:r>
              <a:rPr lang="ru-RU" sz="2800" dirty="0" smtClean="0"/>
              <a:t>роцессы </a:t>
            </a:r>
            <a:r>
              <a:rPr lang="ru-RU" sz="2800" dirty="0"/>
              <a:t>реализованы как объекты, и доступ к ним осуществляется посредством объектных сервисов;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800" dirty="0"/>
              <a:t>В</a:t>
            </a:r>
            <a:r>
              <a:rPr lang="ru-RU" sz="2800" dirty="0" smtClean="0"/>
              <a:t> </a:t>
            </a:r>
            <a:r>
              <a:rPr lang="ru-RU" sz="2800" dirty="0"/>
              <a:t>адресном пространстве процесса может исполняться несколько потоков;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800" dirty="0"/>
              <a:t>О</a:t>
            </a:r>
            <a:r>
              <a:rPr lang="ru-RU" sz="2800" dirty="0" smtClean="0"/>
              <a:t>бъект-процесс </a:t>
            </a:r>
            <a:r>
              <a:rPr lang="ru-RU" sz="2800" dirty="0"/>
              <a:t>и объект-поток имеют встроенные возможности синхронизации.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72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– из чего состоит?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Исполняемой </a:t>
            </a:r>
            <a:r>
              <a:rPr lang="ru-RU" sz="2400" dirty="0"/>
              <a:t>программы (код и данные);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Закрытого </a:t>
            </a:r>
            <a:r>
              <a:rPr lang="ru-RU" sz="2400" dirty="0"/>
              <a:t>адресного пространства (</a:t>
            </a:r>
            <a:r>
              <a:rPr lang="ru-RU" sz="2400" dirty="0" err="1"/>
              <a:t>address</a:t>
            </a:r>
            <a:r>
              <a:rPr lang="ru-RU" sz="2400" dirty="0"/>
              <a:t> </a:t>
            </a:r>
            <a:r>
              <a:rPr lang="ru-RU" sz="2400" dirty="0" err="1"/>
              <a:t>space</a:t>
            </a:r>
            <a:r>
              <a:rPr lang="ru-RU" sz="2400" dirty="0"/>
              <a:t>), т.е. набора адресов виртуальной памяти, который процесс может использовать;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Системных </a:t>
            </a:r>
            <a:r>
              <a:rPr lang="ru-RU" sz="2400" dirty="0"/>
              <a:t>ресурсов, выделяемых ОС процессу во время выполнения </a:t>
            </a:r>
            <a:r>
              <a:rPr lang="ru-RU" sz="2400" dirty="0" smtClean="0"/>
              <a:t>программы;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По </a:t>
            </a:r>
            <a:r>
              <a:rPr lang="ru-RU" sz="2400" dirty="0"/>
              <a:t>крайней мере, одного потока управления (</a:t>
            </a:r>
            <a:r>
              <a:rPr lang="ru-RU" sz="2400" dirty="0" err="1"/>
              <a:t>thread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execution</a:t>
            </a:r>
            <a:r>
              <a:rPr lang="ru-RU" sz="2400" dirty="0"/>
              <a:t>). Поток – это сущность внутри процесса, которую ядро NT направляет на исполнение. Без него программа процесса не может выполняться.</a:t>
            </a:r>
          </a:p>
        </p:txBody>
      </p:sp>
    </p:spTree>
    <p:extLst>
      <p:ext uri="{BB962C8B-B14F-4D97-AF65-F5344CB8AC3E}">
        <p14:creationId xmlns:p14="http://schemas.microsoft.com/office/powerpoint/2010/main" val="153292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виртуальной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800" dirty="0" smtClean="0"/>
              <a:t>С помощью системы виртуальной памяти для использования процессами получают логический образ памяти, который </a:t>
            </a:r>
            <a:r>
              <a:rPr lang="ru-RU" sz="2800" b="1" dirty="0" smtClean="0"/>
              <a:t>НЕ</a:t>
            </a:r>
            <a:r>
              <a:rPr lang="ru-RU" sz="2800" dirty="0" smtClean="0"/>
              <a:t> совпадает с её физической структурой.</a:t>
            </a:r>
            <a:endParaRPr lang="ru-RU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800" dirty="0"/>
              <a:t>При всяком обращении процесса по виртуальному адресу система виртуальной памяти транслирует этот адрес в физический адрес.</a:t>
            </a:r>
            <a:r>
              <a:rPr lang="ru-RU" sz="2800" dirty="0" smtClean="0"/>
              <a:t> </a:t>
            </a:r>
            <a:endParaRPr lang="ru-RU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 Это позволяет лишить один процесс доступа к виртуальной памяти , занятой другими процессами.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976188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495</TotalTime>
  <Words>2446</Words>
  <Application>Microsoft Office PowerPoint</Application>
  <PresentationFormat>Widescreen</PresentationFormat>
  <Paragraphs>342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Batang</vt:lpstr>
      <vt:lpstr>Calibri</vt:lpstr>
      <vt:lpstr>Calibri Light</vt:lpstr>
      <vt:lpstr>Consolas</vt:lpstr>
      <vt:lpstr>Courier New</vt:lpstr>
      <vt:lpstr>Ретро</vt:lpstr>
      <vt:lpstr>Системное программирование</vt:lpstr>
      <vt:lpstr>Литература</vt:lpstr>
      <vt:lpstr>Литература</vt:lpstr>
      <vt:lpstr>Полезные ссылки</vt:lpstr>
      <vt:lpstr>Программа и процесс</vt:lpstr>
      <vt:lpstr>Кто управляет процессами?</vt:lpstr>
      <vt:lpstr>Процессы Windows NT</vt:lpstr>
      <vt:lpstr>Процесс – из чего состоит?</vt:lpstr>
      <vt:lpstr>Система виртуальной памяти</vt:lpstr>
      <vt:lpstr>Родительский и дочерний процессы</vt:lpstr>
      <vt:lpstr>Пример запуска процесса WinAPI</vt:lpstr>
      <vt:lpstr>PowerPoint Presentation</vt:lpstr>
      <vt:lpstr>PowerPoint Presentation</vt:lpstr>
      <vt:lpstr>Запуск процесса - нюансы</vt:lpstr>
      <vt:lpstr>Пример запуска Notepad</vt:lpstr>
      <vt:lpstr>PowerPoint Presentation</vt:lpstr>
      <vt:lpstr>PowerPoint Presentation</vt:lpstr>
      <vt:lpstr>Завершение процесса</vt:lpstr>
      <vt:lpstr>Завершение других процессов</vt:lpstr>
      <vt:lpstr>Пример завершения бесконечного процесса</vt:lpstr>
      <vt:lpstr>PowerPoint Presentation</vt:lpstr>
      <vt:lpstr>Процессы в .NET</vt:lpstr>
      <vt:lpstr>Процессы в .NET</vt:lpstr>
      <vt:lpstr>PowerPoint Presentation</vt:lpstr>
      <vt:lpstr>PowerPoint Presentation</vt:lpstr>
      <vt:lpstr>Пример – получение всех процессов</vt:lpstr>
      <vt:lpstr>Пример – получение процесса Visual Studio</vt:lpstr>
      <vt:lpstr>Потоки процесса</vt:lpstr>
      <vt:lpstr>Поток класса – класс ProcessThread</vt:lpstr>
      <vt:lpstr>Важно знать!</vt:lpstr>
      <vt:lpstr>Запуск процесса</vt:lpstr>
      <vt:lpstr>Класс ProcessStartInfo</vt:lpstr>
      <vt:lpstr>Модули процесса</vt:lpstr>
      <vt:lpstr>Пример – получение модулей Visual Studio</vt:lpstr>
      <vt:lpstr>Домены приложений</vt:lpstr>
      <vt:lpstr>Преимущества использования доменов</vt:lpstr>
      <vt:lpstr>Класс System.AppDomain</vt:lpstr>
      <vt:lpstr>Класс System.AppDomain</vt:lpstr>
      <vt:lpstr>Пример получения имени и базового каталога текущего домена</vt:lpstr>
      <vt:lpstr>Пример - домены</vt:lpstr>
      <vt:lpstr>Пример – создание вторичного домена</vt:lpstr>
      <vt:lpstr>PowerPoint Presentation</vt:lpstr>
      <vt:lpstr>Пример – создание вторичного домена</vt:lpstr>
      <vt:lpstr>PowerPoint Presentation</vt:lpstr>
      <vt:lpstr>PowerPoint Presentation</vt:lpstr>
      <vt:lpstr>Домашнее задание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программирование</dc:title>
  <dc:creator>Our</dc:creator>
  <cp:lastModifiedBy>Maksim Nikitin</cp:lastModifiedBy>
  <cp:revision>33</cp:revision>
  <dcterms:created xsi:type="dcterms:W3CDTF">2017-04-02T09:57:50Z</dcterms:created>
  <dcterms:modified xsi:type="dcterms:W3CDTF">2017-04-03T12:45:01Z</dcterms:modified>
</cp:coreProperties>
</file>