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9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5" r:id="rId37"/>
    <p:sldId id="298" r:id="rId38"/>
    <p:sldId id="301" r:id="rId39"/>
    <p:sldId id="299" r:id="rId40"/>
    <p:sldId id="300" r:id="rId41"/>
    <p:sldId id="302" r:id="rId42"/>
    <p:sldId id="303" r:id="rId43"/>
    <p:sldId id="304" r:id="rId44"/>
    <p:sldId id="305" r:id="rId45"/>
    <p:sldId id="307" r:id="rId46"/>
    <p:sldId id="306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8" r:id="rId84"/>
    <p:sldId id="356" r:id="rId85"/>
    <p:sldId id="357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59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-11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81DF8-153C-4D0F-808E-80DD78BC243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FE67-EB5F-46A2-9274-7FBED5E5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1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mvps.com/blogs/peterritchie/archive/2006/10/13/_2700_System.Threading.Thread.Suspend_280029002700_-is-obsolete_3A00_-_2700_Thread.Suspend-has-been-deprecated_2E00__2E00__2E00_.aspx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2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8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1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методе, который выполняется в </a:t>
            </a:r>
            <a:r>
              <a:rPr lang="en-US" baseline="0" dirty="0" err="1"/>
              <a:t>ThreadPool</a:t>
            </a:r>
            <a:r>
              <a:rPr lang="en-US" baseline="0" dirty="0"/>
              <a:t>, </a:t>
            </a:r>
            <a:r>
              <a:rPr lang="ru-RU" baseline="0" dirty="0"/>
              <a:t>можно поменять свойства текущего потока (из </a:t>
            </a:r>
            <a:r>
              <a:rPr lang="en-US" baseline="0" dirty="0" err="1"/>
              <a:t>threadpool</a:t>
            </a:r>
            <a:r>
              <a:rPr lang="en-US" baseline="0" dirty="0"/>
              <a:t>):</a:t>
            </a:r>
          </a:p>
          <a:p>
            <a:endParaRPr lang="en-US" baseline="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Go(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.CurrentThread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th.IsBackground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th.IsThreadPoolThread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th.IsBackground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 //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запустить приложение, </a:t>
            </a:r>
            <a:r>
              <a:rPr lang="ru-RU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оно не закроется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(ибо сделали нить в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ThreadPool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основной)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while (true) {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8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3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метода каждый раз из пула берётся</a:t>
            </a:r>
            <a:r>
              <a:rPr lang="ru-RU" baseline="0" dirty="0"/>
              <a:t> поток. Т.е. в этом коде 5 (?) потоков из пула будет взято, прежде чем они начнут туда возвращаться.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9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46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4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3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8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3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06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5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5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http://blogs.msdn.com/b/pfxteam/archive/2012/06/15/executioncontext-vs-synchronizationcontext.aspx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Sleep(0) – </a:t>
            </a:r>
            <a:r>
              <a:rPr lang="ru-RU" dirty="0"/>
              <a:t>передаёт</a:t>
            </a:r>
            <a:r>
              <a:rPr lang="ru-RU" baseline="0" dirty="0"/>
              <a:t> управление другому потоку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Yield() – </a:t>
            </a:r>
            <a:r>
              <a:rPr lang="ru-RU" dirty="0"/>
              <a:t>передаёт</a:t>
            </a:r>
            <a:r>
              <a:rPr lang="ru-RU" baseline="0" dirty="0"/>
              <a:t> управление другому потоку, </a:t>
            </a:r>
            <a:r>
              <a:rPr lang="ru-RU" sz="1200" dirty="0"/>
              <a:t>готовому к использованию на текущем процессоре</a:t>
            </a:r>
            <a:endParaRPr lang="ru-R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Зачем</a:t>
            </a:r>
            <a:r>
              <a:rPr lang="ru-RU" baseline="0" dirty="0"/>
              <a:t> нужен </a:t>
            </a:r>
            <a:r>
              <a:rPr lang="en-US" baseline="0" dirty="0" err="1"/>
              <a:t>SpinWait</a:t>
            </a:r>
            <a:r>
              <a:rPr lang="en-US" baseline="0" dirty="0"/>
              <a:t>()</a:t>
            </a:r>
          </a:p>
          <a:p>
            <a:r>
              <a:rPr lang="en-US" baseline="0" dirty="0"/>
              <a:t>http://stackoverflow.com/questions/1091135/whats-the-purpose-of-thread-spinwait-method</a:t>
            </a:r>
          </a:p>
          <a:p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http://stackoverflow.com/questions/4509067/c-sharp-threading-suspend-in-obsolete-thread-has-been-deprecated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Suspend and Resume are deprecated is because there are no guarantees at what point in the execution the thread will be suspended on. This is a bad thing. The issue is described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as a solution.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solution should involved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WaitHandle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(maybe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AutoResetEvent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ManualResetEvent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which you can use to signal to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autoReadThread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stop/start.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http://blogs.msmvps.com/peterritchie/2006/10/13/system-threading-thread-suspend-is-obsolete-thread-suspend-has-been-deprecated/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</a:t>
            </a:r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структура,</a:t>
            </a:r>
            <a:r>
              <a:rPr lang="ru-RU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а не класс?</a:t>
            </a:r>
          </a:p>
          <a:p>
            <a:r>
              <a:rPr lang="ru-RU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, not a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CancellationTokenSource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, is given to</a:t>
            </a:r>
          </a:p>
          <a:p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asynchronous task. A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enables polling for a</a:t>
            </a:r>
          </a:p>
          <a:p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 request; the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CancellationTokenSource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the to-</a:t>
            </a:r>
          </a:p>
          <a:p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ken and signals it when it is canceled. By passing</a:t>
            </a:r>
          </a:p>
          <a:p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rather than the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CancellationTokenSource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have to worry about thread synchronization issues on the</a:t>
            </a:r>
          </a:p>
          <a:p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CancellationTokenSource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because the latter remains accessible to only</a:t>
            </a:r>
          </a:p>
          <a:p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original thread.</a:t>
            </a:r>
            <a:endParaRPr lang="ru-RU" sz="1200" baseline="0" dirty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baseline="0" dirty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so it is copied by value. The value</a:t>
            </a:r>
          </a:p>
          <a:p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returned by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CancellationTokenSource.Token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produces a copy of the</a:t>
            </a:r>
          </a:p>
          <a:p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token. For this reason </a:t>
            </a:r>
            <a:r>
              <a:rPr lang="en-US" sz="1200" baseline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</a:t>
            </a:r>
            <a:r>
              <a:rPr lang="en-US" sz="1200" baseline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thread safe</a:t>
            </a:r>
            <a:endParaRPr lang="ru-RU" sz="1200" baseline="0" dirty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Где-то</a:t>
            </a:r>
            <a:r>
              <a:rPr lang="ru-RU" baseline="0" dirty="0"/>
              <a:t> прочитал, что создание потока требует 100 миллисекунд (правда, автор не объясняет, почему и откуда такое время). (</a:t>
            </a:r>
            <a:r>
              <a:rPr lang="en-US" baseline="0" dirty="0"/>
              <a:t>P/Invoke 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Системное программирование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МНОГОПОТОЧНОСТЬ И АСИНХРОННОСТЬ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98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один такт = 1 секунде, тогда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ru-RU" sz="3000" dirty="0"/>
              <a:t>Команда процессора	= </a:t>
            </a:r>
            <a:r>
              <a:rPr lang="ru-RU" sz="3000" dirty="0" smtClean="0"/>
              <a:t>1</a:t>
            </a:r>
            <a:r>
              <a:rPr lang="en-US" sz="3000" dirty="0" smtClean="0"/>
              <a:t> - </a:t>
            </a:r>
            <a:r>
              <a:rPr lang="ru-RU" sz="3000" dirty="0" smtClean="0"/>
              <a:t>40 </a:t>
            </a:r>
            <a:r>
              <a:rPr lang="ru-RU" sz="3000" dirty="0"/>
              <a:t>секунд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ru-RU" sz="3000" dirty="0"/>
              <a:t>Обращение к кэшу </a:t>
            </a:r>
            <a:r>
              <a:rPr lang="en-US" sz="3000" dirty="0"/>
              <a:t>L3</a:t>
            </a:r>
            <a:r>
              <a:rPr lang="ru-RU" sz="3000" dirty="0"/>
              <a:t>	</a:t>
            </a:r>
            <a:r>
              <a:rPr lang="en-US" sz="3000" dirty="0"/>
              <a:t>= 21 </a:t>
            </a:r>
            <a:r>
              <a:rPr lang="ru-RU" sz="3000" dirty="0"/>
              <a:t>секунда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ru-RU" sz="3000" dirty="0"/>
              <a:t>Обращение к </a:t>
            </a:r>
            <a:r>
              <a:rPr lang="en-US" sz="3000" dirty="0"/>
              <a:t>DDR3</a:t>
            </a:r>
            <a:r>
              <a:rPr lang="ru-RU" sz="3000" dirty="0"/>
              <a:t>	</a:t>
            </a:r>
            <a:r>
              <a:rPr lang="en-US" sz="3000" dirty="0" smtClean="0"/>
              <a:t>= </a:t>
            </a:r>
            <a:r>
              <a:rPr lang="en-US" sz="3000" dirty="0"/>
              <a:t>75 </a:t>
            </a:r>
            <a:r>
              <a:rPr lang="ru-RU" sz="3000" dirty="0"/>
              <a:t>секунд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ru-RU" sz="3000" dirty="0"/>
              <a:t>Обращение к </a:t>
            </a:r>
            <a:r>
              <a:rPr lang="en-US" sz="3000" dirty="0"/>
              <a:t>SSD 		= 3 </a:t>
            </a:r>
            <a:r>
              <a:rPr lang="ru-RU" sz="3000" dirty="0"/>
              <a:t>суток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ru-RU" sz="3000" dirty="0"/>
              <a:t>Обращение к </a:t>
            </a:r>
            <a:r>
              <a:rPr lang="en-US" sz="3000" dirty="0"/>
              <a:t>HDD	</a:t>
            </a:r>
            <a:r>
              <a:rPr lang="en-US" sz="3000" dirty="0" smtClean="0"/>
              <a:t>= </a:t>
            </a:r>
            <a:r>
              <a:rPr lang="ru-RU" sz="3000" dirty="0"/>
              <a:t>6 месяцев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ru-RU" sz="3000" dirty="0"/>
              <a:t>Сеть				= 1 / 4 / 32 месяца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ru-RU" sz="3000" dirty="0"/>
              <a:t>Квант рабочей станции	= 40 месяцев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ru-RU" sz="3000" dirty="0"/>
              <a:t>1 секунда			= 108 лет</a:t>
            </a:r>
          </a:p>
        </p:txBody>
      </p:sp>
    </p:spTree>
    <p:extLst>
      <p:ext uri="{BB962C8B-B14F-4D97-AF65-F5344CB8AC3E}">
        <p14:creationId xmlns:p14="http://schemas.microsoft.com/office/powerpoint/2010/main" val="371161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Прерывание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b="1" i="1" dirty="0"/>
              <a:t>Прерывание</a:t>
            </a:r>
            <a:r>
              <a:rPr lang="ru-RU" sz="3200" dirty="0"/>
              <a:t> – сигнал, сообщающий процессору о наступлении какого-либо события.</a:t>
            </a:r>
          </a:p>
          <a:p>
            <a:pPr>
              <a:spcBef>
                <a:spcPts val="1800"/>
              </a:spcBef>
            </a:pPr>
            <a:r>
              <a:rPr lang="ru-RU" sz="3200" dirty="0"/>
              <a:t>Если наступило прерывание: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Выполнение текущей последовательности команд приостанавливается.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Управление передаётся </a:t>
            </a:r>
            <a:r>
              <a:rPr lang="ru-RU" sz="3000" i="1" dirty="0"/>
              <a:t>обработчику прерывания</a:t>
            </a:r>
            <a:r>
              <a:rPr lang="ru-RU" sz="3000" dirty="0"/>
              <a:t>, который реагирует на событие, после чего возвращает управление в прерванный код.</a:t>
            </a:r>
          </a:p>
        </p:txBody>
      </p:sp>
    </p:spTree>
    <p:extLst>
      <p:ext uri="{BB962C8B-B14F-4D97-AF65-F5344CB8AC3E}">
        <p14:creationId xmlns:p14="http://schemas.microsoft.com/office/powerpoint/2010/main" val="410078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прерываний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i="1" dirty="0"/>
              <a:t> </a:t>
            </a:r>
            <a:r>
              <a:rPr lang="ru-RU" sz="3200" i="1" dirty="0" smtClean="0"/>
              <a:t>Аппаратные</a:t>
            </a:r>
            <a:r>
              <a:rPr lang="ru-RU" sz="3200" dirty="0"/>
              <a:t> </a:t>
            </a:r>
            <a:r>
              <a:rPr lang="ru-RU" sz="3200" dirty="0" smtClean="0"/>
              <a:t>- инициированы </a:t>
            </a:r>
            <a:r>
              <a:rPr lang="ru-RU" sz="3200" dirty="0"/>
              <a:t>внешним периферийным устройством (сетевой картой, таймером).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i="1" dirty="0"/>
              <a:t> </a:t>
            </a:r>
            <a:r>
              <a:rPr lang="ru-RU" sz="3200" i="1" dirty="0" smtClean="0"/>
              <a:t>Внутренние</a:t>
            </a:r>
            <a:r>
              <a:rPr lang="ru-RU" sz="3200" dirty="0"/>
              <a:t> </a:t>
            </a:r>
            <a:r>
              <a:rPr lang="ru-RU" sz="3200" dirty="0" smtClean="0"/>
              <a:t>- </a:t>
            </a:r>
            <a:r>
              <a:rPr lang="ru-RU" sz="3200" dirty="0"/>
              <a:t>инициированы самим процессором как результат нарушения условий при исполнении кода (деление на ноль, переполнение стека).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i="1" dirty="0"/>
              <a:t> </a:t>
            </a:r>
            <a:r>
              <a:rPr lang="ru-RU" sz="3200" i="1" dirty="0" smtClean="0"/>
              <a:t>Программные</a:t>
            </a:r>
            <a:r>
              <a:rPr lang="ru-RU" sz="3200" dirty="0"/>
              <a:t> </a:t>
            </a:r>
            <a:r>
              <a:rPr lang="ru-RU" sz="3200" dirty="0" smtClean="0"/>
              <a:t>- </a:t>
            </a:r>
            <a:r>
              <a:rPr lang="ru-RU" sz="3200" dirty="0"/>
              <a:t>запускаются специальной ассемблерной инструкцией в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102502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Прерывания по таймеру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Для реализации многозадачности система </a:t>
            </a:r>
            <a:r>
              <a:rPr lang="en-US" sz="3200" dirty="0"/>
              <a:t>Windows </a:t>
            </a:r>
            <a:r>
              <a:rPr lang="ru-RU" sz="3200" dirty="0"/>
              <a:t>настраивает системный таймер, чтобы он генерировал аппаратные прерывания с заданной частотой.</a:t>
            </a:r>
          </a:p>
          <a:p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/>
              <a:t>10 </a:t>
            </a:r>
            <a:r>
              <a:rPr lang="ru-RU" sz="3200" b="1" dirty="0"/>
              <a:t>миллисекунд</a:t>
            </a:r>
            <a:r>
              <a:rPr lang="ru-RU" sz="3200" dirty="0"/>
              <a:t> для однопроцессорной машины </a:t>
            </a: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/>
              <a:t>15 </a:t>
            </a:r>
            <a:r>
              <a:rPr lang="ru-RU" sz="3200" b="1" dirty="0"/>
              <a:t>миллисекунд</a:t>
            </a:r>
            <a:r>
              <a:rPr lang="ru-RU" sz="3200" dirty="0"/>
              <a:t> в случае наличия нескольких процессоров или процессорных ядер.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67755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Процессы и потоки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algn="just"/>
            <a:r>
              <a:rPr lang="ru-RU" sz="3200" b="1" i="1" dirty="0"/>
              <a:t>Процессом</a:t>
            </a:r>
            <a:r>
              <a:rPr lang="ru-RU" sz="3200" dirty="0"/>
              <a:t> в </a:t>
            </a:r>
            <a:r>
              <a:rPr lang="en-US" sz="3200" dirty="0" smtClean="0"/>
              <a:t>Windows </a:t>
            </a:r>
            <a:r>
              <a:rPr lang="ru-RU" sz="3200" dirty="0"/>
              <a:t>называется набор ресурсов и данных, используемых при </a:t>
            </a:r>
            <a:r>
              <a:rPr lang="ru-RU" sz="3200" dirty="0" smtClean="0"/>
              <a:t>выполнении программы.</a:t>
            </a:r>
          </a:p>
          <a:p>
            <a:pPr marL="0" indent="0" algn="just">
              <a:buNone/>
            </a:pPr>
            <a:r>
              <a:rPr lang="ru-RU" sz="3200" i="1" dirty="0" smtClean="0"/>
              <a:t> </a:t>
            </a:r>
            <a:r>
              <a:rPr lang="ru-RU" sz="3200" b="1" i="1" dirty="0" smtClean="0"/>
              <a:t>Поток</a:t>
            </a:r>
            <a:r>
              <a:rPr lang="ru-RU" sz="3200" dirty="0" smtClean="0"/>
              <a:t> </a:t>
            </a:r>
            <a:r>
              <a:rPr lang="ru-RU" sz="3200" dirty="0"/>
              <a:t>(</a:t>
            </a:r>
            <a:r>
              <a:rPr lang="en-US" sz="3200" dirty="0"/>
              <a:t>thread</a:t>
            </a:r>
            <a:r>
              <a:rPr lang="ru-RU" sz="3200" dirty="0"/>
              <a:t>) – сущность, отвечающая за исполнение кода в адресном пространстве процесса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r>
              <a:rPr lang="ru-RU" sz="3200" dirty="0" smtClean="0"/>
              <a:t> В </a:t>
            </a:r>
            <a:r>
              <a:rPr lang="ru-RU" sz="3200" dirty="0"/>
              <a:t>каждом процессе есть минимум один </a:t>
            </a:r>
            <a:r>
              <a:rPr lang="ru-RU" sz="3200" i="1" dirty="0" smtClean="0"/>
              <a:t>поток управления</a:t>
            </a:r>
            <a:r>
              <a:rPr lang="ru-RU" sz="3200" dirty="0" smtClean="0"/>
              <a:t>. </a:t>
            </a:r>
            <a:r>
              <a:rPr lang="ru-RU" sz="3200" dirty="0"/>
              <a:t>Этот поток может породить другие потоки, те в свою очередь новые и т.д.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078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Планировщик потоков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За координацию работы всех потоков системы отвечает набор функций ядра системы, </a:t>
            </a:r>
            <a:r>
              <a:rPr lang="ru-RU" sz="3200" dirty="0" smtClean="0"/>
              <a:t>называемый </a:t>
            </a:r>
            <a:r>
              <a:rPr lang="ru-RU" sz="3200" i="1" dirty="0" smtClean="0"/>
              <a:t>планировщиком </a:t>
            </a:r>
            <a:r>
              <a:rPr lang="ru-RU" sz="3200" i="1" dirty="0"/>
              <a:t>потоков</a:t>
            </a:r>
            <a:r>
              <a:rPr lang="ru-RU" sz="3200" dirty="0"/>
              <a:t> (</a:t>
            </a:r>
            <a:r>
              <a:rPr lang="en-US" sz="3200" i="1" dirty="0" smtClean="0"/>
              <a:t>thread</a:t>
            </a:r>
            <a:r>
              <a:rPr lang="ru-RU" sz="3200" i="1" dirty="0" smtClean="0"/>
              <a:t> </a:t>
            </a:r>
            <a:r>
              <a:rPr lang="en-US" sz="3200" i="1" dirty="0" smtClean="0"/>
              <a:t>scheduler</a:t>
            </a:r>
            <a:r>
              <a:rPr lang="ru-RU" sz="3200" dirty="0" smtClean="0"/>
              <a:t>)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410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042666"/>
            <a:ext cx="10058400" cy="1450757"/>
          </a:xfrm>
        </p:spPr>
        <p:txBody>
          <a:bodyPr/>
          <a:lstStyle/>
          <a:p>
            <a:r>
              <a:rPr lang="ru-RU" dirty="0"/>
              <a:t>Принципы работы </a:t>
            </a:r>
            <a:r>
              <a:rPr lang="ru-RU" dirty="0" smtClean="0"/>
              <a:t>планировщика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30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Квант для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Упрощение: однопроцессорная одноядерная система (настоящая параллельность невозможна</a:t>
            </a:r>
            <a:r>
              <a:rPr lang="ru-RU" sz="3200" dirty="0" smtClean="0"/>
              <a:t>).</a:t>
            </a:r>
            <a:endParaRPr lang="en-US" sz="3200" dirty="0"/>
          </a:p>
          <a:p>
            <a:r>
              <a:rPr lang="ru-RU" sz="3200" dirty="0"/>
              <a:t>Чтобы </a:t>
            </a:r>
            <a:r>
              <a:rPr lang="ru-RU" sz="3200" i="1" dirty="0"/>
              <a:t>имитировать</a:t>
            </a:r>
            <a:r>
              <a:rPr lang="ru-RU" sz="3200" dirty="0"/>
              <a:t> параллельность, планировщик выделяет каждому потоку </a:t>
            </a:r>
            <a:r>
              <a:rPr lang="ru-RU" sz="3200" i="1" dirty="0"/>
              <a:t>квант </a:t>
            </a:r>
            <a:r>
              <a:rPr lang="ru-RU" sz="3200" i="1" dirty="0" smtClean="0"/>
              <a:t>времени (т.е. элементарный отрезок)</a:t>
            </a:r>
            <a:r>
              <a:rPr lang="ru-RU" sz="3200" dirty="0" smtClean="0"/>
              <a:t> </a:t>
            </a:r>
            <a:r>
              <a:rPr lang="ru-RU" sz="3200" dirty="0"/>
              <a:t>для выполнения на процессоре.</a:t>
            </a:r>
          </a:p>
          <a:p>
            <a:r>
              <a:rPr lang="ru-RU" sz="3200" dirty="0"/>
              <a:t>Квант равен </a:t>
            </a:r>
            <a:r>
              <a:rPr lang="ru-RU" sz="3200" b="1" dirty="0"/>
              <a:t>2</a:t>
            </a:r>
            <a:r>
              <a:rPr lang="en-US" sz="3200" b="1" i="1" dirty="0"/>
              <a:t>T</a:t>
            </a:r>
            <a:r>
              <a:rPr lang="en-US" sz="3200" dirty="0"/>
              <a:t> (</a:t>
            </a:r>
            <a:r>
              <a:rPr lang="ru-RU" sz="3200" dirty="0"/>
              <a:t>рабочие станции</a:t>
            </a:r>
            <a:r>
              <a:rPr lang="en-US" sz="3200" dirty="0"/>
              <a:t>)</a:t>
            </a:r>
            <a:r>
              <a:rPr lang="ru-RU" sz="3200" dirty="0"/>
              <a:t> или </a:t>
            </a:r>
            <a:r>
              <a:rPr lang="ru-RU" sz="3200" b="1" dirty="0"/>
              <a:t>12</a:t>
            </a:r>
            <a:r>
              <a:rPr lang="ru-RU" sz="3200" b="1" i="1" dirty="0"/>
              <a:t>Т</a:t>
            </a:r>
            <a:r>
              <a:rPr lang="ru-RU" sz="3200" dirty="0"/>
              <a:t> (сервера), где </a:t>
            </a:r>
            <a:r>
              <a:rPr lang="en-US" sz="3200" b="1" i="1" dirty="0"/>
              <a:t>T</a:t>
            </a:r>
            <a:r>
              <a:rPr lang="en-US" sz="3200" dirty="0"/>
              <a:t> – </a:t>
            </a:r>
            <a:r>
              <a:rPr lang="ru-RU" sz="3200" dirty="0"/>
              <a:t>это промежуток между прерываниями (</a:t>
            </a:r>
            <a:r>
              <a:rPr lang="ru-RU" sz="3200" b="1" dirty="0"/>
              <a:t>10 / 15 </a:t>
            </a:r>
            <a:r>
              <a:rPr lang="en-US" sz="3200" b="1" dirty="0" err="1"/>
              <a:t>ms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2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Квант для потока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3015" y="1832612"/>
            <a:ext cx="6737873" cy="45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Квант для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В режиме рабочей станции (</a:t>
            </a:r>
            <a:r>
              <a:rPr lang="en-US" sz="3200" dirty="0"/>
              <a:t>Programs) </a:t>
            </a:r>
            <a:r>
              <a:rPr lang="ru-RU" sz="3200" dirty="0"/>
              <a:t>операционная система может изменить длину кванта.</a:t>
            </a:r>
          </a:p>
          <a:p>
            <a:endParaRPr lang="ru-RU" sz="3200" dirty="0"/>
          </a:p>
          <a:p>
            <a:r>
              <a:rPr lang="ru-RU" sz="3200" dirty="0"/>
              <a:t>Если окно, которым владеет поток, на переднем плане – для всех потоков процесса будет </a:t>
            </a:r>
            <a:r>
              <a:rPr lang="ru-RU" sz="3200" b="1" dirty="0"/>
              <a:t>утроение кванта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en-US" sz="4000" i="1" dirty="0"/>
              <a:t>Concurrency </a:t>
            </a:r>
            <a:r>
              <a:rPr lang="en-US" sz="4000" dirty="0"/>
              <a:t>(</a:t>
            </a:r>
            <a:r>
              <a:rPr lang="ru-RU" sz="4000" dirty="0"/>
              <a:t>одновременное выполнение</a:t>
            </a:r>
            <a:r>
              <a:rPr lang="en-US" sz="4000" dirty="0"/>
              <a:t>)</a:t>
            </a:r>
            <a:r>
              <a:rPr lang="ru-RU" sz="4000" dirty="0"/>
              <a:t> – общий термин, означающий </a:t>
            </a:r>
            <a:r>
              <a:rPr lang="ru-RU" sz="4000" b="1" i="1" dirty="0" smtClean="0"/>
              <a:t>одновременное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9328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Планировщик потоков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Прерывание по таймеру инициирует проверку, не закончился ли отведённый потоку квант времени.</a:t>
            </a:r>
          </a:p>
          <a:p>
            <a:endParaRPr lang="en-US" sz="3200" dirty="0"/>
          </a:p>
          <a:p>
            <a:r>
              <a:rPr lang="ru-RU" sz="3200" dirty="0"/>
              <a:t>Если квант закончился, планировщик помещает текущий поток в конец </a:t>
            </a:r>
            <a:r>
              <a:rPr lang="ru-RU" sz="3200" i="1" dirty="0"/>
              <a:t>очереди потоков</a:t>
            </a:r>
            <a:r>
              <a:rPr lang="ru-RU" sz="3200" dirty="0"/>
              <a:t> и переключает выполнение на первый поток в очереди (</a:t>
            </a:r>
            <a:r>
              <a:rPr lang="ru-RU" sz="3200" i="1" dirty="0"/>
              <a:t>алгоритм карусели</a:t>
            </a:r>
            <a:r>
              <a:rPr lang="ru-RU" sz="3200" dirty="0"/>
              <a:t> или </a:t>
            </a:r>
            <a:r>
              <a:rPr lang="en-US" sz="3200" i="1" dirty="0"/>
              <a:t>Round</a:t>
            </a:r>
            <a:r>
              <a:rPr lang="ru-RU" sz="3200" i="1" dirty="0"/>
              <a:t>-</a:t>
            </a:r>
            <a:r>
              <a:rPr lang="en-US" sz="3200" i="1" dirty="0"/>
              <a:t>robin</a:t>
            </a:r>
            <a:r>
              <a:rPr lang="en-US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46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Контекст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2882130"/>
          </a:xfrm>
        </p:spPr>
        <p:txBody>
          <a:bodyPr>
            <a:noAutofit/>
          </a:bodyPr>
          <a:lstStyle/>
          <a:p>
            <a:r>
              <a:rPr lang="ru-RU" sz="3200" dirty="0"/>
              <a:t>Переключение потоков требует замены </a:t>
            </a:r>
            <a:r>
              <a:rPr lang="ru-RU" sz="3200" i="1" dirty="0"/>
              <a:t>контекста потока</a:t>
            </a:r>
            <a:r>
              <a:rPr lang="ru-RU" sz="3200" dirty="0"/>
              <a:t> (70 – 3000 наносекунд).</a:t>
            </a:r>
          </a:p>
          <a:p>
            <a:endParaRPr lang="ru-RU" sz="3200" dirty="0"/>
          </a:p>
          <a:p>
            <a:pPr algn="just"/>
            <a:r>
              <a:rPr lang="ru-RU" sz="3200" dirty="0"/>
              <a:t>Контекст потока хранит состояние регистров процессора, указателей на стек и </a:t>
            </a:r>
            <a:r>
              <a:rPr lang="ru-RU" sz="3200" dirty="0" smtClean="0"/>
              <a:t>другую </a:t>
            </a:r>
            <a:r>
              <a:rPr lang="ru-RU" sz="3200" dirty="0"/>
              <a:t>контекстную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115334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Вытесняющая многозадачность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Так как переключение потоков инициируется внешним</a:t>
            </a:r>
            <a:r>
              <a:rPr lang="ru-RU" sz="3200" b="1" dirty="0"/>
              <a:t> </a:t>
            </a:r>
            <a:r>
              <a:rPr lang="ru-RU" sz="3200" dirty="0"/>
              <a:t>таймером, поток не может </a:t>
            </a:r>
            <a:r>
              <a:rPr lang="ru-RU" sz="3200" dirty="0" smtClean="0"/>
              <a:t>безгранично завладеть </a:t>
            </a:r>
            <a:r>
              <a:rPr lang="ru-RU" sz="3200" dirty="0"/>
              <a:t>ресурсами процессора (даже если начнём выполнять в потоке, например, бесконечный цикл).</a:t>
            </a:r>
          </a:p>
          <a:p>
            <a:endParaRPr lang="ru-RU" sz="3200" dirty="0"/>
          </a:p>
          <a:p>
            <a:r>
              <a:rPr lang="ru-RU" sz="3200" dirty="0"/>
              <a:t>Такое </a:t>
            </a:r>
            <a:r>
              <a:rPr lang="ru-RU" sz="3200" dirty="0" smtClean="0"/>
              <a:t>подход операционной системы называют </a:t>
            </a:r>
            <a:r>
              <a:rPr lang="ru-RU" sz="3200" b="1" i="1" dirty="0" smtClean="0"/>
              <a:t>вытесняющей </a:t>
            </a:r>
            <a:r>
              <a:rPr lang="ru-RU" sz="3200" b="1" i="1" dirty="0"/>
              <a:t>многозадачностью</a:t>
            </a:r>
            <a:r>
              <a:rPr lang="ru-RU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33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Состояния </a:t>
            </a:r>
            <a:r>
              <a:rPr lang="ru-RU" dirty="0"/>
              <a:t>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970425"/>
            <a:ext cx="10058401" cy="3962784"/>
          </a:xfrm>
        </p:spPr>
        <p:txBody>
          <a:bodyPr>
            <a:noAutofit/>
          </a:bodyPr>
          <a:lstStyle/>
          <a:p>
            <a:r>
              <a:rPr lang="ru-RU" sz="3200" dirty="0"/>
              <a:t>Каждый поток может находится в одном из нескольких </a:t>
            </a:r>
            <a:r>
              <a:rPr lang="ru-RU" sz="3200" i="1" dirty="0"/>
              <a:t>состояний</a:t>
            </a:r>
            <a:r>
              <a:rPr lang="ru-RU" sz="3200" dirty="0"/>
              <a:t>.</a:t>
            </a:r>
            <a:endParaRPr lang="en-US" sz="3200" dirty="0"/>
          </a:p>
          <a:p>
            <a:pPr algn="just"/>
            <a:r>
              <a:rPr lang="ru-RU" sz="3200" dirty="0"/>
              <a:t>Планировщик переключает только те потоки, которые готовы к выполнению и не находятся в состоянии ожидания или спячки.</a:t>
            </a:r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200" dirty="0" smtClean="0"/>
              <a:t>В </a:t>
            </a:r>
            <a:r>
              <a:rPr lang="ru-RU" sz="3200" dirty="0"/>
              <a:t>системе могут быть сотни потоков, но реально готовых к выполнению </a:t>
            </a:r>
            <a:r>
              <a:rPr lang="ru-RU" sz="3200" dirty="0" smtClean="0"/>
              <a:t>–единицы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63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Состояния потока (упрощённо)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31" y="2006963"/>
            <a:ext cx="9401698" cy="359597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653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Приоритеты потоков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Приоритет потока</a:t>
            </a:r>
            <a:r>
              <a:rPr lang="ru-RU" sz="3200" dirty="0"/>
              <a:t> – число от 0 до 31.</a:t>
            </a:r>
          </a:p>
          <a:p>
            <a:endParaRPr lang="ru-R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83223"/>
            <a:ext cx="5467350" cy="350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97624" y="4186518"/>
            <a:ext cx="349623" cy="32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Классы приоритетов процесса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5195944" cy="4326466"/>
          </a:xfrm>
        </p:spPr>
        <p:txBody>
          <a:bodyPr>
            <a:noAutofit/>
          </a:bodyPr>
          <a:lstStyle/>
          <a:p>
            <a:r>
              <a:rPr lang="ru-RU" sz="3200" dirty="0"/>
              <a:t>Процесс имеет один из шести </a:t>
            </a:r>
            <a:r>
              <a:rPr lang="ru-RU" sz="3200" i="1" dirty="0"/>
              <a:t>классов приоритета</a:t>
            </a:r>
            <a:r>
              <a:rPr lang="ru-RU" sz="3200" dirty="0"/>
              <a:t>.</a:t>
            </a:r>
          </a:p>
          <a:p>
            <a:endParaRPr lang="ru-RU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20966"/>
              </p:ext>
            </p:extLst>
          </p:nvPr>
        </p:nvGraphicFramePr>
        <p:xfrm>
          <a:off x="3456016" y="2884825"/>
          <a:ext cx="457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Класс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Приоритет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Realtime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24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13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Above 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8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Below 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15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Относительный приоритет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Реальный приоритет потока складывается из приоритета его процесса и </a:t>
            </a:r>
            <a:r>
              <a:rPr lang="ru-RU" sz="3200" i="1" dirty="0"/>
              <a:t>относительного приоритета</a:t>
            </a:r>
            <a:r>
              <a:rPr lang="ru-RU" sz="3200" dirty="0"/>
              <a:t> потока.</a:t>
            </a:r>
            <a:endParaRPr lang="ru-RU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99213"/>
              </p:ext>
            </p:extLst>
          </p:nvPr>
        </p:nvGraphicFramePr>
        <p:xfrm>
          <a:off x="1097278" y="2867710"/>
          <a:ext cx="1005840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8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59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Относительный приоритет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Как 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действует (+\- к приоритету процесса)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Critical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31 для класса </a:t>
                      </a:r>
                      <a:r>
                        <a:rPr lang="ru-RU" sz="2200" dirty="0" err="1"/>
                        <a:t>Realtime</a:t>
                      </a:r>
                      <a:r>
                        <a:rPr lang="ru-RU" sz="2200" dirty="0"/>
                        <a:t>, 15 – для остальных классов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+</a:t>
                      </a:r>
                      <a:r>
                        <a:rPr lang="ru-RU" sz="2200" dirty="0" smtClean="0"/>
                        <a:t>2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Above 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+</a:t>
                      </a:r>
                      <a:r>
                        <a:rPr lang="ru-RU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= Приоритет процесса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Below 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–1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fontAlgn="t" latinLnBrk="0" hangingPunct="1">
                        <a:spcAft>
                          <a:spcPts val="20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–</a:t>
                      </a:r>
                      <a:r>
                        <a:rPr lang="ru-RU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16 для класса </a:t>
                      </a:r>
                      <a:r>
                        <a:rPr lang="ru-RU" sz="2200" dirty="0" err="1"/>
                        <a:t>Realtime</a:t>
                      </a:r>
                      <a:r>
                        <a:rPr lang="ru-RU" sz="2200" dirty="0"/>
                        <a:t>, 1 – для остальных классов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Сложение приоритетов потока и процесса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04652"/>
              </p:ext>
            </p:extLst>
          </p:nvPr>
        </p:nvGraphicFramePr>
        <p:xfrm>
          <a:off x="602673" y="1846263"/>
          <a:ext cx="1055269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30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5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46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12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146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552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Realtime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</a:t>
                      </a:r>
                      <a:r>
                        <a:rPr lang="ru-RU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Below</a:t>
                      </a:r>
                      <a:r>
                        <a:rPr lang="ru-RU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Idle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Critical</a:t>
                      </a:r>
                      <a:endParaRPr lang="en-US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31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  <a:endParaRPr lang="en-US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26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8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6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Above Normal</a:t>
                      </a:r>
                      <a:endParaRPr lang="en-US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25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14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11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9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7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24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13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8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6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Below Normal</a:t>
                      </a:r>
                      <a:endParaRPr lang="en-US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23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9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7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lang="en-US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22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11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8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6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Idle</a:t>
                      </a:r>
                      <a:endParaRPr lang="en-US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16</a:t>
                      </a:r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561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Приоритеты и переключение потоков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При переключении планировщик учитывает приоритеты: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Для каждого приоритета </a:t>
            </a:r>
            <a:r>
              <a:rPr lang="ru-RU" sz="3200" dirty="0" smtClean="0"/>
              <a:t>существует своя </a:t>
            </a:r>
            <a:r>
              <a:rPr lang="ru-RU" sz="3200" dirty="0"/>
              <a:t>очередь потоков.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dirty="0" smtClean="0"/>
              <a:t>В первую очередь рассматриваются потоки из очереди потоков с наивысшим приоритетом</a:t>
            </a:r>
            <a:endParaRPr lang="ru-RU" sz="3200" dirty="0"/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Очереди для более низких приоритетов анализируются, только если потоки высоких приоритетов не активны.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597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</a:t>
            </a:r>
            <a:r>
              <a:rPr lang="ru-RU" dirty="0" smtClean="0"/>
              <a:t>реализации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en-US" dirty="0" smtClean="0"/>
              <a:t>oncurrency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518" lvl="1" indent="-514350">
              <a:buFont typeface="+mj-lt"/>
              <a:buAutoNum type="arabicPeriod"/>
            </a:pPr>
            <a:r>
              <a:rPr lang="ru-RU" sz="3200" dirty="0" smtClean="0"/>
              <a:t>Путём </a:t>
            </a:r>
            <a:r>
              <a:rPr lang="ru-RU" sz="3200" dirty="0"/>
              <a:t>приостановки некоторых вычислительных элементов и их переключение на другую задачу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200" dirty="0" smtClean="0"/>
              <a:t>Путём </a:t>
            </a:r>
            <a:r>
              <a:rPr lang="ru-RU" sz="3200" dirty="0"/>
              <a:t>действительного одновременного исполнения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200" dirty="0" smtClean="0"/>
              <a:t>Путём </a:t>
            </a:r>
            <a:r>
              <a:rPr lang="ru-RU" sz="3200" dirty="0"/>
              <a:t>делегации работы другим устройствам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831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приоритета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3993957"/>
          </a:xfrm>
        </p:spPr>
        <p:txBody>
          <a:bodyPr>
            <a:noAutofit/>
          </a:bodyPr>
          <a:lstStyle/>
          <a:p>
            <a:r>
              <a:rPr lang="ru-RU" sz="3200" dirty="0"/>
              <a:t>Относительный приоритет потока может быть изменён </a:t>
            </a:r>
            <a:r>
              <a:rPr lang="ru-RU" sz="3200" dirty="0" smtClean="0"/>
              <a:t>программным образом. </a:t>
            </a:r>
            <a:r>
              <a:rPr lang="ru-RU" sz="3200" dirty="0"/>
              <a:t>Кроме это, операционная система может </a:t>
            </a:r>
            <a:r>
              <a:rPr lang="ru-RU" sz="3200" u="sng" dirty="0"/>
              <a:t>временно</a:t>
            </a:r>
            <a:r>
              <a:rPr lang="ru-RU" sz="3200" dirty="0"/>
              <a:t> повысить приоритет потока: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 smtClean="0"/>
              <a:t>Окно</a:t>
            </a:r>
            <a:r>
              <a:rPr lang="ru-RU" sz="3000" dirty="0"/>
              <a:t>, которым владеет поток, вышло на передний план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000" dirty="0"/>
              <a:t> </a:t>
            </a:r>
            <a:r>
              <a:rPr lang="ru-RU" sz="3000" dirty="0"/>
              <a:t>Поток получил сообщение от мыши или клавиатуры </a:t>
            </a:r>
            <a:endParaRPr lang="en-US" sz="3000" dirty="0"/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 Поток создан и готов к запуску, но так и не запустился в течение определённого времени</a:t>
            </a:r>
          </a:p>
          <a:p>
            <a:pPr marL="201168" lvl="1" indent="0">
              <a:buNone/>
            </a:pPr>
            <a:endParaRPr lang="ru-RU" sz="3000" dirty="0"/>
          </a:p>
          <a:p>
            <a:pPr lvl="1">
              <a:buFont typeface="Wingdings" panose="05000000000000000000" pitchFamily="2" charset="2"/>
              <a:buChar char="§"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90274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Вытеснение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596630"/>
          </a:xfrm>
        </p:spPr>
        <p:txBody>
          <a:bodyPr>
            <a:noAutofit/>
          </a:bodyPr>
          <a:lstStyle/>
          <a:p>
            <a:r>
              <a:rPr lang="ru-RU" sz="3200" dirty="0"/>
              <a:t>Ранее: Если поток получил процессорное время, то он работает в течение одного кванта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sz="3200" dirty="0"/>
              <a:t>Однако это не всегда верно: иногда поток не отрабатывает свой квант до конца</a:t>
            </a:r>
            <a:r>
              <a:rPr lang="ru-RU" sz="3200" dirty="0" smtClean="0"/>
              <a:t>.</a:t>
            </a:r>
            <a:endParaRPr lang="ru-RU" sz="3200" u="sng" dirty="0" smtClean="0"/>
          </a:p>
          <a:p>
            <a:r>
              <a:rPr lang="ru-RU" sz="3200" u="sng" dirty="0" smtClean="0"/>
              <a:t>Пример:</a:t>
            </a:r>
            <a:r>
              <a:rPr lang="ru-RU" sz="3200" dirty="0" smtClean="0"/>
              <a:t> </a:t>
            </a:r>
            <a:r>
              <a:rPr lang="ru-RU" sz="3200" dirty="0"/>
              <a:t>Был создан (или изменил состояние на </a:t>
            </a:r>
            <a:r>
              <a:rPr lang="en-US" sz="3200" dirty="0"/>
              <a:t>Ready) </a:t>
            </a:r>
            <a:r>
              <a:rPr lang="ru-RU" sz="3200" dirty="0"/>
              <a:t>поток с более высоким приоритетом.</a:t>
            </a:r>
          </a:p>
          <a:p>
            <a:r>
              <a:rPr lang="ru-RU" sz="3200" dirty="0"/>
              <a:t>В этом случае текущий поток вытесняется из кванта и помещается </a:t>
            </a:r>
            <a:r>
              <a:rPr lang="ru-RU" sz="3200" b="1" dirty="0"/>
              <a:t>в начало</a:t>
            </a:r>
            <a:r>
              <a:rPr lang="ru-RU" sz="3200" dirty="0"/>
              <a:t> очереди потоков своего приоритета.</a:t>
            </a:r>
          </a:p>
          <a:p>
            <a:endParaRPr lang="ru-RU" sz="3200" u="sng" dirty="0"/>
          </a:p>
          <a:p>
            <a:r>
              <a:rPr lang="ru-RU" sz="3200" u="sng" dirty="0"/>
              <a:t>Причина 2.</a:t>
            </a:r>
            <a:r>
              <a:rPr lang="ru-RU" sz="3200" dirty="0"/>
              <a:t> Текущий поток сам изменил своё состояние, перейдя в режим ожидания или спячки.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205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Многопроцессорные системы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Если несколько процессоров (несколько ядер):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Прерывания работают независимо на каждом ядре.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В общем, очередь потоков не привязана к ядрам, но:</a:t>
            </a:r>
          </a:p>
          <a:p>
            <a:pPr marL="898398" lvl="2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3000" dirty="0"/>
              <a:t> Планировщик </a:t>
            </a:r>
            <a:r>
              <a:rPr lang="ru-RU" sz="3000" b="1" dirty="0"/>
              <a:t>пытается</a:t>
            </a:r>
            <a:r>
              <a:rPr lang="ru-RU" sz="3000" dirty="0"/>
              <a:t> выполнять поток на том же ядре, на котором он работал в последний раз.</a:t>
            </a:r>
          </a:p>
          <a:p>
            <a:pPr marL="898398" lvl="2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000" i="1" dirty="0" smtClean="0"/>
              <a:t> Processor </a:t>
            </a:r>
            <a:r>
              <a:rPr lang="en-US" sz="3000" i="1" dirty="0"/>
              <a:t>affinity</a:t>
            </a:r>
            <a:r>
              <a:rPr lang="en-US" sz="3000" dirty="0"/>
              <a:t> – </a:t>
            </a:r>
            <a:r>
              <a:rPr lang="ru-RU" sz="3000" dirty="0"/>
              <a:t>процесс (поток) можно жёстко привязать к ядру или набору ядер.</a:t>
            </a:r>
          </a:p>
        </p:txBody>
      </p:sp>
    </p:spTree>
    <p:extLst>
      <p:ext uri="{BB962C8B-B14F-4D97-AF65-F5344CB8AC3E}">
        <p14:creationId xmlns:p14="http://schemas.microsoft.com/office/powerpoint/2010/main" val="1745782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Многопроцессорные системы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44" y="1841269"/>
            <a:ext cx="4048461" cy="4529380"/>
          </a:xfrm>
        </p:spPr>
      </p:pic>
    </p:spTree>
    <p:extLst>
      <p:ext uri="{BB962C8B-B14F-4D97-AF65-F5344CB8AC3E}">
        <p14:creationId xmlns:p14="http://schemas.microsoft.com/office/powerpoint/2010/main" val="4250265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Операции </a:t>
            </a:r>
            <a:r>
              <a:rPr lang="ru-RU" dirty="0" smtClean="0"/>
              <a:t>ввода-вывода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en-US" sz="3200" dirty="0"/>
              <a:t>I/O operations </a:t>
            </a:r>
            <a:r>
              <a:rPr lang="ru-RU" sz="3200" dirty="0"/>
              <a:t>(диск, сеть) </a:t>
            </a:r>
            <a:r>
              <a:rPr lang="ru-RU" sz="3200" dirty="0" smtClean="0"/>
              <a:t>- медленные</a:t>
            </a:r>
            <a:r>
              <a:rPr lang="ru-RU" sz="3200" dirty="0"/>
              <a:t>.</a:t>
            </a:r>
          </a:p>
          <a:p>
            <a:r>
              <a:rPr lang="ru-RU" sz="3200" dirty="0"/>
              <a:t>Если поток хочет выполнить такую операцию: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sz="3000" dirty="0" smtClean="0"/>
              <a:t>Поток </a:t>
            </a:r>
            <a:r>
              <a:rPr lang="ru-RU" sz="3000" dirty="0"/>
              <a:t>обращается к </a:t>
            </a:r>
            <a:r>
              <a:rPr lang="ru-RU" sz="3000" dirty="0" smtClean="0"/>
              <a:t>ОС </a:t>
            </a:r>
            <a:r>
              <a:rPr lang="ru-RU" sz="3000" dirty="0"/>
              <a:t>(вызов системной функции)</a:t>
            </a:r>
          </a:p>
          <a:p>
            <a:pPr marL="715518" lvl="1" indent="-514350" algn="just">
              <a:buFont typeface="+mj-lt"/>
              <a:buAutoNum type="arabicPeriod"/>
            </a:pPr>
            <a:r>
              <a:rPr lang="ru-RU" sz="3000" dirty="0" smtClean="0"/>
              <a:t>ОС </a:t>
            </a:r>
            <a:r>
              <a:rPr lang="ru-RU" sz="3000" dirty="0"/>
              <a:t>направляет запрос драйверу устройства и переводит поток в ждущее состояние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 smtClean="0"/>
              <a:t>Поступает </a:t>
            </a:r>
            <a:r>
              <a:rPr lang="ru-RU" sz="3000" dirty="0"/>
              <a:t>сигнал от </a:t>
            </a:r>
            <a:r>
              <a:rPr lang="ru-RU" sz="3000" dirty="0" smtClean="0"/>
              <a:t>устройства (драйвера) о </a:t>
            </a:r>
            <a:r>
              <a:rPr lang="ru-RU" sz="3000" dirty="0"/>
              <a:t>завершении операции </a:t>
            </a:r>
            <a:r>
              <a:rPr lang="ru-RU" sz="3000" dirty="0" smtClean="0"/>
              <a:t>– ОС пробуждает поток и даёт ему выполниться с высоким приоритетом.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9747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Операции ввода-вывода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Пример: Оконное приложение </a:t>
            </a:r>
            <a:r>
              <a:rPr lang="en-US" sz="3200" dirty="0" smtClean="0"/>
              <a:t>Windows </a:t>
            </a:r>
            <a:r>
              <a:rPr lang="ru-RU" sz="3200" dirty="0" smtClean="0"/>
              <a:t>с одним потоком (потоком управления). Осуществляется чтение с диска – приложение «не отвечает». </a:t>
            </a:r>
            <a:endParaRPr lang="ru-RU" sz="3200" dirty="0"/>
          </a:p>
          <a:p>
            <a:r>
              <a:rPr lang="ru-RU" sz="3200" dirty="0"/>
              <a:t>Вот почему в системе много ожидающих потоков – в основном, для операций ввода-вывода.</a:t>
            </a:r>
          </a:p>
          <a:p>
            <a:endParaRPr lang="ru-RU" sz="1200" dirty="0"/>
          </a:p>
          <a:p>
            <a:r>
              <a:rPr lang="ru-RU" sz="3200" dirty="0"/>
              <a:t>В </a:t>
            </a:r>
            <a:r>
              <a:rPr lang="en-US" sz="3200" dirty="0"/>
              <a:t>Windows </a:t>
            </a:r>
            <a:r>
              <a:rPr lang="ru-RU" sz="3200" dirty="0"/>
              <a:t>предусмотрены внутренние механизмы, чтобы выполнить операцию ввода-вывода асинхронно и уменьшить время простоя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299933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Итог по многозадачности в </a:t>
            </a:r>
            <a:r>
              <a:rPr lang="en-US" dirty="0"/>
              <a:t>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Рассмотрены понятия: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 Планировщик потоков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 Квант времени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 Очередь потоков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 Состояние потока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 Приоритет потока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 Вытеснение потока из кванта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 Выполнение операций ввода-вывода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2628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штуки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.ProcessorCount</a:t>
            </a:r>
            <a:r>
              <a:rPr lang="ru-RU" sz="2800" dirty="0"/>
              <a:t> – число процессорных ядер (статическое свойство).</a:t>
            </a:r>
          </a:p>
          <a:p>
            <a:pPr>
              <a:spcBef>
                <a:spcPts val="2400"/>
              </a:spcBef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.PriorityClass</a:t>
            </a:r>
            <a:r>
              <a:rPr lang="ru-RU" sz="2800" dirty="0"/>
              <a:t> – класс приоритета процесса.</a:t>
            </a:r>
          </a:p>
          <a:p>
            <a:endParaRPr lang="ru-RU" sz="2400" dirty="0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.Threads</a:t>
            </a:r>
            <a:r>
              <a:rPr lang="ru-RU" sz="2800" dirty="0" smtClean="0"/>
              <a:t> </a:t>
            </a:r>
            <a:r>
              <a:rPr lang="ru-RU" sz="2800" dirty="0"/>
              <a:t>– набор потоков системы для процесса (коллекция объектов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ProcessThread</a:t>
            </a:r>
            <a:r>
              <a:rPr lang="ru-RU" sz="2800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356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378143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.ProcessorCount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.GetCurrentProcess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pt.ThreadState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pt.ThreadState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ThreadState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pt.WaitReason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pt.CurrentPriority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все потоки будут выполняться на одном и том же ядре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p.ProcessorAffinity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776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544" y="182693"/>
            <a:ext cx="10058400" cy="1450757"/>
          </a:xfrm>
        </p:spPr>
        <p:txBody>
          <a:bodyPr/>
          <a:lstStyle/>
          <a:p>
            <a:r>
              <a:rPr lang="ru-RU" dirty="0" smtClean="0"/>
              <a:t>Потоки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544" y="2015835"/>
            <a:ext cx="9513916" cy="22236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Common Language Runtime </a:t>
            </a:r>
            <a:r>
              <a:rPr lang="ru-RU" sz="2800" dirty="0" smtClean="0"/>
              <a:t>поддерживает многопоточность   в </a:t>
            </a:r>
            <a:r>
              <a:rPr lang="en-US" sz="2800" dirty="0" smtClean="0"/>
              <a:t>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 smtClean="0"/>
              <a:t>Потоки в </a:t>
            </a:r>
            <a:r>
              <a:rPr lang="en-US" sz="2800" dirty="0" smtClean="0"/>
              <a:t>.NET </a:t>
            </a:r>
            <a:r>
              <a:rPr lang="ru-RU" sz="2800" dirty="0" smtClean="0"/>
              <a:t>опираются на потоки ОС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en-US" sz="2800" dirty="0" smtClean="0"/>
              <a:t>.NET </a:t>
            </a:r>
            <a:r>
              <a:rPr lang="ru-RU" sz="2800" dirty="0" smtClean="0"/>
              <a:t>добавляет некий минимальный уровень абстракции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66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Параллельное исполнение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algn="just"/>
            <a:r>
              <a:rPr lang="ru-RU" sz="3600" i="1" dirty="0"/>
              <a:t>Параллельное исполнение</a:t>
            </a:r>
            <a:r>
              <a:rPr lang="ru-RU" sz="3600" dirty="0"/>
              <a:t> (</a:t>
            </a:r>
            <a:r>
              <a:rPr lang="en-US" sz="3600" i="1" dirty="0"/>
              <a:t>parallel execution</a:t>
            </a:r>
            <a:r>
              <a:rPr lang="en-US" sz="3600" dirty="0"/>
              <a:t>) </a:t>
            </a:r>
            <a:r>
              <a:rPr lang="ru-RU" sz="3600" dirty="0" smtClean="0"/>
              <a:t>– понятие, которое подразумевает </a:t>
            </a:r>
            <a:r>
              <a:rPr lang="ru-RU" sz="3600" dirty="0"/>
              <a:t>наличие нескольких вычислительных устройств </a:t>
            </a:r>
            <a:r>
              <a:rPr lang="ru-RU" sz="3600" dirty="0" smtClean="0"/>
              <a:t>которые одновременно</a:t>
            </a:r>
            <a:r>
              <a:rPr lang="ru-RU" sz="3600" dirty="0"/>
              <a:t> выполняют несколько задач.</a:t>
            </a:r>
          </a:p>
        </p:txBody>
      </p:sp>
    </p:spTree>
    <p:extLst>
      <p:ext uri="{BB962C8B-B14F-4D97-AF65-F5344CB8AC3E}">
        <p14:creationId xmlns:p14="http://schemas.microsoft.com/office/powerpoint/2010/main" val="3743735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System.Threading.Thread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К</a:t>
            </a:r>
            <a:r>
              <a:rPr lang="ru-RU" sz="2800" dirty="0" smtClean="0"/>
              <a:t>ласса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System.Threading.Thread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/>
              <a:t>позволяет: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Создать поток,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Настроить его,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Запустить поток,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Контролировать </a:t>
            </a:r>
            <a:r>
              <a:rPr lang="ru-RU" sz="2800" dirty="0"/>
              <a:t>его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286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Конструкторы класса </a:t>
            </a:r>
            <a:r>
              <a:rPr lang="en-US" dirty="0"/>
              <a:t>Thread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171355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У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/>
              <a:t>четыре конструктора. Их первый параметр – делегат с методом, который надо запустить в потоке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>
              <a:spcAft>
                <a:spcPts val="0"/>
              </a:spcAft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ThreadStart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start);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spc="-1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</a:t>
            </a:r>
            <a:r>
              <a:rPr lang="en-US" sz="24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Thread(</a:t>
            </a:r>
            <a:r>
              <a:rPr lang="en-US" sz="24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ParameterizedThreadStart</a:t>
            </a:r>
            <a:r>
              <a:rPr lang="en-US" sz="24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start</a:t>
            </a:r>
            <a:r>
              <a:rPr lang="en-US" sz="2400" spc="-1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spc="-1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23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Конструкторы класса </a:t>
            </a:r>
            <a:r>
              <a:rPr lang="en-US" dirty="0"/>
              <a:t>Thread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Конструкторы используют два разных делегата: второй позволяет передать данные методу в виде объекта:</a:t>
            </a:r>
          </a:p>
          <a:p>
            <a:pPr>
              <a:spcAft>
                <a:spcPts val="0"/>
              </a:spcAft>
            </a:pPr>
            <a:endParaRPr lang="en-US" sz="3200" dirty="0"/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delegate void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ThreadStart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delegate void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ParameterizedThreadStart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(object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0919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Настройка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Создание объекта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ru-RU" sz="3200" dirty="0"/>
              <a:t> не приводит к запуску </a:t>
            </a:r>
            <a:r>
              <a:rPr lang="ru-RU" sz="3200" dirty="0" smtClean="0"/>
              <a:t>потока.</a:t>
            </a:r>
            <a:endParaRPr lang="ru-RU" sz="3200" dirty="0"/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3200" dirty="0"/>
              <a:t>Программисту даётся возможность настроить поток перед стартом, используя свойства класса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3200" dirty="0"/>
              <a:t>.</a:t>
            </a:r>
          </a:p>
          <a:p>
            <a:pPr>
              <a:spcAft>
                <a:spcPts val="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4424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класса </a:t>
            </a:r>
            <a:r>
              <a:rPr lang="en-US" dirty="0"/>
              <a:t>Thread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476353"/>
              </p:ext>
            </p:extLst>
          </p:nvPr>
        </p:nvGraphicFramePr>
        <p:xfrm>
          <a:off x="1097280" y="1828156"/>
          <a:ext cx="10080798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87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n-lt"/>
                        </a:rPr>
                        <a:t>Свойство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n-lt"/>
                        </a:rPr>
                        <a:t>Описание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CurrentThread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solidFill>
                            <a:srgbClr val="2A2A2A"/>
                          </a:solidFill>
                          <a:effectLst/>
                          <a:latin typeface="+mn-lt"/>
                        </a:rPr>
                        <a:t>Текущий</a:t>
                      </a:r>
                      <a:r>
                        <a:rPr lang="ru-RU" sz="2000" baseline="0" dirty="0">
                          <a:solidFill>
                            <a:srgbClr val="2A2A2A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2000" baseline="0" dirty="0" smtClean="0">
                          <a:solidFill>
                            <a:srgbClr val="2A2A2A"/>
                          </a:solidFill>
                          <a:effectLst/>
                          <a:latin typeface="+mn-lt"/>
                        </a:rPr>
                        <a:t>поток</a:t>
                      </a:r>
                      <a:endParaRPr lang="ru-RU" sz="2000" i="1" dirty="0">
                        <a:solidFill>
                          <a:srgbClr val="2A2A2A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CurrentContext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rgbClr val="2A2A2A"/>
                          </a:solidFill>
                          <a:effectLst/>
                          <a:latin typeface="+mn-lt"/>
                        </a:rPr>
                        <a:t>Контекст, в котором выполняется поток. </a:t>
                      </a:r>
                      <a:r>
                        <a:rPr lang="ru-RU" sz="2000" i="1" dirty="0">
                          <a:solidFill>
                            <a:srgbClr val="2A2A2A"/>
                          </a:solidFill>
                          <a:effectLst/>
                          <a:latin typeface="+mn-lt"/>
                        </a:rPr>
                        <a:t>Статическое. Только для чтения.</a:t>
                      </a:r>
                      <a:endParaRPr lang="ru-RU" sz="2000" dirty="0">
                        <a:solidFill>
                          <a:srgbClr val="2A2A2A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CurrentPrincipal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aseline="0" dirty="0">
                          <a:solidFill>
                            <a:srgbClr val="2A2A2A"/>
                          </a:solidFill>
                          <a:effectLst/>
                          <a:latin typeface="+mn-lt"/>
                        </a:rPr>
                        <a:t>Объект, реализующий интерфейс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IPrincipal</a:t>
                      </a:r>
                      <a:r>
                        <a:rPr lang="ru-RU" sz="2000" dirty="0">
                          <a:solidFill>
                            <a:srgbClr val="2A2A2A"/>
                          </a:solidFill>
                          <a:effectLst/>
                          <a:latin typeface="+mn-lt"/>
                        </a:rPr>
                        <a:t> (для безопасности на основе ролей). </a:t>
                      </a:r>
                      <a:r>
                        <a:rPr lang="ru-RU" sz="2000" i="1" dirty="0">
                          <a:solidFill>
                            <a:srgbClr val="2A2A2A"/>
                          </a:solidFill>
                          <a:effectLst/>
                          <a:latin typeface="+mn-lt"/>
                        </a:rPr>
                        <a:t>Статическое.</a:t>
                      </a:r>
                      <a:endParaRPr lang="ru-RU" sz="2000" dirty="0">
                        <a:solidFill>
                          <a:srgbClr val="2A2A2A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CurrentCulture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+mn-lt"/>
                        </a:rPr>
                        <a:t>Объект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CultureInfo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ru-RU" sz="2000" dirty="0">
                          <a:latin typeface="+mn-lt"/>
                        </a:rPr>
                        <a:t>потока (региональные</a:t>
                      </a:r>
                      <a:r>
                        <a:rPr lang="ru-RU" sz="2000" baseline="0" dirty="0">
                          <a:latin typeface="+mn-lt"/>
                        </a:rPr>
                        <a:t> настройки</a:t>
                      </a:r>
                      <a:r>
                        <a:rPr lang="ru-RU" sz="2000" dirty="0">
                          <a:latin typeface="+mn-lt"/>
                        </a:rPr>
                        <a:t>).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CurrentUICulture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</a:rPr>
                        <a:t>Объект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CultureInfo</a:t>
                      </a:r>
                      <a:r>
                        <a:rPr lang="ru-RU" sz="2000" dirty="0">
                          <a:latin typeface="+mn-lt"/>
                        </a:rPr>
                        <a:t>, используемый диспетчером ресурсов.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07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класса </a:t>
            </a:r>
            <a:r>
              <a:rPr lang="en-US" dirty="0"/>
              <a:t>Thread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960193"/>
              </p:ext>
            </p:extLst>
          </p:nvPr>
        </p:nvGraphicFramePr>
        <p:xfrm>
          <a:off x="1097280" y="1800996"/>
          <a:ext cx="1010769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156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Свойство</a:t>
                      </a:r>
                      <a:endParaRPr lang="en-US" sz="20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20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ManagedThreadId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Уникальный числовой</a:t>
                      </a:r>
                      <a:r>
                        <a:rPr lang="ru-RU" sz="2000" baseline="0" dirty="0">
                          <a:latin typeface="+mn-lt"/>
                          <a:cs typeface="Consolas" panose="020B0609020204030204" pitchFamily="49" charset="0"/>
                        </a:rPr>
                        <a:t> идентификатор потока в рамках процесса. </a:t>
                      </a:r>
                      <a:r>
                        <a:rPr lang="ru-RU" sz="2000" i="1" baseline="0" dirty="0">
                          <a:latin typeface="+mn-lt"/>
                          <a:cs typeface="Consolas" panose="020B0609020204030204" pitchFamily="49" charset="0"/>
                        </a:rPr>
                        <a:t>Только для чтения</a:t>
                      </a:r>
                      <a:r>
                        <a:rPr lang="ru-RU" sz="2000" baseline="0" dirty="0">
                          <a:latin typeface="+mn-lt"/>
                          <a:cs typeface="Consolas" panose="020B0609020204030204" pitchFamily="49" charset="0"/>
                        </a:rPr>
                        <a:t>.</a:t>
                      </a:r>
                      <a:endParaRPr lang="en-US" sz="20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ThreadState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Состояние потока (набор</a:t>
                      </a:r>
                      <a:r>
                        <a:rPr lang="ru-RU" sz="2000" baseline="0" dirty="0"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флагов </a:t>
                      </a:r>
                      <a:r>
                        <a:rPr lang="ru-RU" sz="2000" baseline="0" dirty="0">
                          <a:latin typeface="+mn-lt"/>
                          <a:cs typeface="Consolas" panose="020B0609020204030204" pitchFamily="49" charset="0"/>
                        </a:rPr>
                        <a:t>из перечисления </a:t>
                      </a:r>
                      <a:r>
                        <a:rPr lang="ru-RU" sz="20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ThreadState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). </a:t>
                      </a:r>
                      <a:r>
                        <a:rPr lang="ru-RU" sz="2000" i="1" baseline="0" dirty="0">
                          <a:latin typeface="+mn-lt"/>
                          <a:cs typeface="Consolas" panose="020B0609020204030204" pitchFamily="49" charset="0"/>
                        </a:rPr>
                        <a:t>Только для чтения</a:t>
                      </a:r>
                      <a:r>
                        <a:rPr lang="ru-RU" sz="2000" baseline="0" dirty="0">
                          <a:latin typeface="+mn-lt"/>
                          <a:cs typeface="Consolas" panose="020B0609020204030204" pitchFamily="49" charset="0"/>
                        </a:rPr>
                        <a:t>.</a:t>
                      </a:r>
                      <a:endParaRPr lang="en-US" sz="20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7796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IsAlive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Показывает, что поток ещё не завершился. </a:t>
                      </a:r>
                      <a:r>
                        <a:rPr lang="ru-RU" sz="2000" i="1" baseline="0" dirty="0">
                          <a:latin typeface="+mn-lt"/>
                          <a:cs typeface="Consolas" panose="020B0609020204030204" pitchFamily="49" charset="0"/>
                        </a:rPr>
                        <a:t>Только для чтения.</a:t>
                      </a:r>
                      <a:endParaRPr lang="en-US" sz="2000" i="1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579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IsThreadPoolThread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Поток принадлежит</a:t>
                      </a:r>
                      <a:r>
                        <a:rPr lang="ru-RU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200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пулу потоков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. </a:t>
                      </a:r>
                      <a:r>
                        <a:rPr lang="ru-RU" sz="2000" i="1" baseline="0" dirty="0">
                          <a:latin typeface="+mn-lt"/>
                          <a:cs typeface="Consolas" panose="020B0609020204030204" pitchFamily="49" charset="0"/>
                        </a:rPr>
                        <a:t>Только для чтения.</a:t>
                      </a:r>
                      <a:endParaRPr lang="en-US" sz="2000" i="1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340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ExecutionContext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latin typeface="+mn-lt"/>
                          <a:cs typeface="Consolas" panose="020B0609020204030204" pitchFamily="49" charset="0"/>
                        </a:rPr>
                        <a:t>Контексты выполнения потока.</a:t>
                      </a:r>
                      <a:r>
                        <a:rPr lang="ru-RU" sz="2000" i="0" baseline="0" dirty="0"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2000" i="1" baseline="0" dirty="0">
                          <a:latin typeface="+mn-lt"/>
                          <a:cs typeface="Consolas" panose="020B0609020204030204" pitchFamily="49" charset="0"/>
                        </a:rPr>
                        <a:t>Только для чтения.</a:t>
                      </a:r>
                      <a:endParaRPr lang="en-US" sz="2000" i="1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387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Строковое имя потока</a:t>
                      </a:r>
                      <a:r>
                        <a:rPr lang="ru-RU" sz="2000" baseline="0" dirty="0">
                          <a:latin typeface="+mn-lt"/>
                          <a:cs typeface="Consolas" panose="020B0609020204030204" pitchFamily="49" charset="0"/>
                        </a:rPr>
                        <a:t> (для отладки). </a:t>
                      </a:r>
                      <a:r>
                        <a:rPr lang="ru-RU" sz="2000" i="1" baseline="0" dirty="0">
                          <a:latin typeface="+mn-lt"/>
                          <a:cs typeface="Consolas" panose="020B0609020204030204" pitchFamily="49" charset="0"/>
                        </a:rPr>
                        <a:t>Устанавливается единожды.</a:t>
                      </a:r>
                      <a:endParaRPr lang="en-US" sz="2000" i="1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Priority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Приоритет</a:t>
                      </a:r>
                      <a:r>
                        <a:rPr lang="ru-RU" sz="2000" baseline="0" dirty="0">
                          <a:latin typeface="+mn-lt"/>
                          <a:cs typeface="Consolas" panose="020B0609020204030204" pitchFamily="49" charset="0"/>
                        </a:rPr>
                        <a:t> потока (из перечисления </a:t>
                      </a:r>
                      <a:r>
                        <a:rPr lang="en-US" sz="20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ThreadPriority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): 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Lowest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BelowNormal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Normal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AboveNormal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Highest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.</a:t>
                      </a:r>
                      <a:endParaRPr lang="en-US" sz="20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IsBackground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Указывает,</a:t>
                      </a:r>
                      <a:r>
                        <a:rPr lang="ru-RU" sz="2000" baseline="0" dirty="0">
                          <a:latin typeface="+mn-lt"/>
                          <a:cs typeface="Consolas" panose="020B0609020204030204" pitchFamily="49" charset="0"/>
                        </a:rPr>
                        <a:t> что поток является фоновым.</a:t>
                      </a:r>
                      <a:endParaRPr lang="en-US" sz="20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66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ru-RU" dirty="0" smtClean="0"/>
              <a:t>свойств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.CurrentThread.CurrentCulture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CultureInfo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-RU"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.Today.ToLongDateString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18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ru-RU" dirty="0" smtClean="0"/>
              <a:t>свойств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26533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th.Priority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ThreadPriority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.Lowest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th.IsBackground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"Background Thread"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th.IsAlive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th.ThreadState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Background,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969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Старт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Запуск потока выполняется методом </a:t>
            </a:r>
            <a:r>
              <a:rPr lang="ru-RU" sz="2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(перегруженная версия метода получает объект – аргумент для метода потока):</a:t>
            </a:r>
          </a:p>
          <a:p>
            <a:pPr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2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DelegateMethod</a:t>
            </a:r>
            <a:r>
              <a:rPr lang="en-US" sz="2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2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99705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считаем факториал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n * 10;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(Calculate);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th.Start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 calculation"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6102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Асинхронное выполнение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1024" y="1814561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b="1" i="1" dirty="0"/>
              <a:t>Асинхронность</a:t>
            </a:r>
            <a:r>
              <a:rPr lang="ru-RU" sz="3200" dirty="0"/>
              <a:t> (</a:t>
            </a:r>
            <a:r>
              <a:rPr lang="en-US" sz="3200" i="1" dirty="0"/>
              <a:t>asynchrony</a:t>
            </a:r>
            <a:r>
              <a:rPr lang="ru-RU" sz="3200" dirty="0"/>
              <a:t>) – выполнение операции за пределами текущего вычислительного устройства.</a:t>
            </a:r>
          </a:p>
          <a:p>
            <a:endParaRPr lang="ru-RU" dirty="0"/>
          </a:p>
          <a:p>
            <a:r>
              <a:rPr lang="ru-RU" sz="3200" b="1" i="1" dirty="0" smtClean="0"/>
              <a:t>Синхронные</a:t>
            </a:r>
            <a:r>
              <a:rPr lang="ru-RU" sz="3200" i="1" dirty="0" smtClean="0"/>
              <a:t> </a:t>
            </a:r>
            <a:r>
              <a:rPr lang="ru-RU" sz="3200" b="1" i="1" dirty="0"/>
              <a:t>процессы</a:t>
            </a:r>
            <a:r>
              <a:rPr lang="ru-RU" sz="3200" dirty="0"/>
              <a:t> – процессы, каким-либо образом связанные между собой, синхронизированные по некоторым ключевым точкам.</a:t>
            </a:r>
          </a:p>
          <a:p>
            <a:pPr algn="just"/>
            <a:r>
              <a:rPr lang="ru-RU" sz="2400" i="1" dirty="0" smtClean="0"/>
              <a:t>Понятие «асинхронный</a:t>
            </a:r>
            <a:r>
              <a:rPr lang="ru-RU" sz="2400" i="1" dirty="0"/>
              <a:t>» происходит из цифровой электроники, где означает «не подчиняющийся генератору синхроимпульсов».</a:t>
            </a:r>
          </a:p>
        </p:txBody>
      </p:sp>
    </p:spTree>
    <p:extLst>
      <p:ext uri="{BB962C8B-B14F-4D97-AF65-F5344CB8AC3E}">
        <p14:creationId xmlns:p14="http://schemas.microsoft.com/office/powerpoint/2010/main" val="2751008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для управления </a:t>
            </a:r>
            <a:r>
              <a:rPr lang="ru-RU" dirty="0" smtClean="0"/>
              <a:t>потоком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приостанавливает выполнение текущего потока на указанное количество миллисекунд или значение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lang="ru-RU" sz="3200" dirty="0"/>
              <a:t>. </a:t>
            </a:r>
            <a:endParaRPr lang="en-US" sz="3200" dirty="0" smtClean="0"/>
          </a:p>
          <a:p>
            <a:pPr marL="0" indent="0">
              <a:spcAft>
                <a:spcPts val="0"/>
              </a:spcAft>
              <a:buNone/>
            </a:pPr>
            <a:endParaRPr lang="ru-RU" sz="3200" dirty="0"/>
          </a:p>
          <a:p>
            <a:pPr marL="0" indent="0">
              <a:spcAft>
                <a:spcPts val="0"/>
              </a:spcAft>
              <a:buNone/>
            </a:pP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Yield()</a:t>
            </a:r>
            <a:r>
              <a:rPr lang="ru-RU" sz="3200" dirty="0"/>
              <a:t> – передаёт управление другому потоку, готовому к использованию на текущем процессоре.</a:t>
            </a:r>
            <a:r>
              <a:rPr lang="en-US" sz="3200" dirty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674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для управления </a:t>
            </a:r>
            <a:r>
              <a:rPr lang="ru-RU" dirty="0" smtClean="0"/>
              <a:t>потоком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SpinWait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– приостанавливает выполнение текущего потока при помощи запуска холостого цикла на указанное количество итераций. </a:t>
            </a:r>
            <a:r>
              <a:rPr lang="ru-RU" sz="3200" i="1" dirty="0"/>
              <a:t>Статический</a:t>
            </a:r>
            <a:r>
              <a:rPr lang="ru-RU" sz="3200" dirty="0"/>
              <a:t>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3200" dirty="0"/>
              <a:t>Длительность выполнения цикла зависит от процессора. Другим потокам управление </a:t>
            </a:r>
            <a:r>
              <a:rPr lang="en-US" sz="3200" dirty="0"/>
              <a:t>(</a:t>
            </a:r>
            <a:r>
              <a:rPr lang="ru-RU" sz="3200" dirty="0"/>
              <a:t>добровольно</a:t>
            </a:r>
            <a:r>
              <a:rPr lang="en-US" sz="3200" dirty="0"/>
              <a:t>)</a:t>
            </a:r>
            <a:r>
              <a:rPr lang="ru-RU" sz="3200" dirty="0"/>
              <a:t> не передаётся.</a:t>
            </a:r>
          </a:p>
        </p:txBody>
      </p:sp>
    </p:spTree>
    <p:extLst>
      <p:ext uri="{BB962C8B-B14F-4D97-AF65-F5344CB8AC3E}">
        <p14:creationId xmlns:p14="http://schemas.microsoft.com/office/powerpoint/2010/main" val="3024619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для управления потоком –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останавливает выполнение текущего потока, чтобы дождаться завершения того потока, у которого вызывается. Перегруженная версия блокирует текущий поток не более чем на указанное время.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Suspend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и </a:t>
            </a: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приостановка и возобновление работы потока. Оба помечены как устаревшие.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43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для управления потоком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создали и запустили поток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спим 3 секунды, давая возможность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выполниться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ждём ещё, но не более 2 секунд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 ?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Done"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850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Временная диаграмма работы потоков</a:t>
            </a:r>
            <a:endParaRPr lang="en-US" dirty="0"/>
          </a:p>
        </p:txBody>
      </p:sp>
      <p:pic>
        <p:nvPicPr>
          <p:cNvPr id="4" name="Рисунок 1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15" y="1737360"/>
            <a:ext cx="3980330" cy="45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4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Принудительная остановка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Запущенный поток может быть прерван при помощи вызова метода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Abort()</a:t>
            </a:r>
            <a:r>
              <a:rPr lang="en-US" sz="3200" dirty="0"/>
              <a:t>.</a:t>
            </a: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3200" dirty="0"/>
              <a:t>Метод генерирует в потоке специальное исключение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ThreadAbortException</a:t>
            </a:r>
            <a:r>
              <a:rPr lang="ru-RU" sz="3200" dirty="0"/>
              <a:t>.</a:t>
            </a:r>
          </a:p>
          <a:p>
            <a:pPr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3200" dirty="0"/>
              <a:t>-</a:t>
            </a:r>
            <a:r>
              <a:rPr lang="ru-RU" sz="3200" dirty="0"/>
              <a:t>блок такое исключение подавить не может, но вызов статического метода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ResetAbort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запрос на уничтожение потока отклоняет.</a:t>
            </a:r>
          </a:p>
        </p:txBody>
      </p:sp>
    </p:spTree>
    <p:extLst>
      <p:ext uri="{BB962C8B-B14F-4D97-AF65-F5344CB8AC3E}">
        <p14:creationId xmlns:p14="http://schemas.microsoft.com/office/powerpoint/2010/main" val="391854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Остановка потока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09520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 some work..."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ThreadAbortException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отлавливаем попытку уничтожения и отменяем её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"Trying to kill.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ex.ExceptionState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.ResetAbort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04352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Остановка – продолжение примера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запускаем поток и ждём три секунды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пытаемся прервать работу потока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 безрезультатно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th.Abort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"Die!!!"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6841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Принудительная остановка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 err="1"/>
              <a:t>Экземплярный</a:t>
            </a:r>
            <a:r>
              <a:rPr lang="ru-RU" sz="3200" dirty="0"/>
              <a:t> метод 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Interrupt()</a:t>
            </a:r>
            <a:r>
              <a:rPr lang="en-US" sz="3200" dirty="0"/>
              <a:t> </a:t>
            </a:r>
            <a:r>
              <a:rPr lang="ru-RU" sz="3200" dirty="0"/>
              <a:t>прерывает поток, находящийся в состоянии ожидания или «спячки», генерируя в потоке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Interruped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ru-RU" sz="3200" dirty="0"/>
              <a:t>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 lvl="0">
              <a:spcAft>
                <a:spcPts val="0"/>
              </a:spcAft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Если метод вызван для активного потока, то исключение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Interruped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будет сгенерировано при переходе этого потока в состояние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388994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/>
              <a:t>Interrupt()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имитация работы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.SpinWait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(10000000);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"Going to sleep..."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ThreadInterrupedException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was interrupted"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3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Многозадачность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2147070"/>
            <a:ext cx="10058401" cy="1926166"/>
          </a:xfrm>
        </p:spPr>
        <p:txBody>
          <a:bodyPr>
            <a:noAutofit/>
          </a:bodyPr>
          <a:lstStyle/>
          <a:p>
            <a:pPr algn="just"/>
            <a:r>
              <a:rPr lang="ru-RU" sz="3200" b="1" i="1" dirty="0"/>
              <a:t>Многозадачность</a:t>
            </a:r>
            <a:r>
              <a:rPr lang="ru-RU" sz="3200" b="1" dirty="0"/>
              <a:t> (</a:t>
            </a:r>
            <a:r>
              <a:rPr lang="en-US" sz="3200" b="1" i="1" dirty="0"/>
              <a:t>multitasking</a:t>
            </a:r>
            <a:r>
              <a:rPr lang="ru-RU" sz="3200" b="1" dirty="0"/>
              <a:t>) </a:t>
            </a:r>
            <a:r>
              <a:rPr lang="ru-RU" sz="3200" dirty="0"/>
              <a:t>– свойство </a:t>
            </a:r>
            <a:r>
              <a:rPr lang="ru-RU" sz="3200" b="1" i="1" u="sng" dirty="0"/>
              <a:t>операционной системы </a:t>
            </a:r>
            <a:r>
              <a:rPr lang="ru-RU" sz="3200" dirty="0"/>
              <a:t>обеспечивать возможность параллельного (или </a:t>
            </a:r>
            <a:r>
              <a:rPr lang="ru-RU" sz="3200" dirty="0" smtClean="0"/>
              <a:t>его имитации) </a:t>
            </a:r>
            <a:r>
              <a:rPr lang="ru-RU" sz="3200" dirty="0"/>
              <a:t>выполнения нескольких вычислительных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7877744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/>
              <a:t>Interrupt()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th.Interrupt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когда поток дойдёт до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Sleep()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914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</a:t>
            </a:r>
            <a:r>
              <a:rPr lang="ru-RU" dirty="0" smtClean="0"/>
              <a:t>сключения </a:t>
            </a:r>
            <a:r>
              <a:rPr lang="ru-RU" dirty="0"/>
              <a:t>в потоке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b="1" i="1" u="sng" dirty="0"/>
              <a:t>Н</a:t>
            </a:r>
            <a:r>
              <a:rPr lang="ru-RU" sz="3200" b="1" i="1" u="sng" dirty="0" smtClean="0"/>
              <a:t>еотловленное </a:t>
            </a:r>
            <a:r>
              <a:rPr lang="ru-RU" sz="3200" b="1" i="1" u="sng" dirty="0"/>
              <a:t>исключение в потоке ведёт к остановке всего приложения: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здесь наше приложение перестанет работать!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5847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Исключения </a:t>
            </a:r>
            <a:r>
              <a:rPr lang="ru-RU" dirty="0"/>
              <a:t>в потоке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 smtClean="0"/>
              <a:t>Так делать нельзя!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25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выполнения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Жёстка внешняя остановка потока с помощью методов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Abort()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не всегда допустима (и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не приветствуется).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0"/>
              </a:spcAft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0"/>
              </a:spcAft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Как надо? Поток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периодически проверяет некий флаг (который может быть установлен извне), сигнализирующий о необходимости остановки.</a:t>
            </a:r>
          </a:p>
        </p:txBody>
      </p:sp>
    </p:spTree>
    <p:extLst>
      <p:ext uri="{BB962C8B-B14F-4D97-AF65-F5344CB8AC3E}">
        <p14:creationId xmlns:p14="http://schemas.microsoft.com/office/powerpoint/2010/main" val="1954464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выполнения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.NET Framework 4 появилась универсальная модель отмены, базирующаяся на простом объекте,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называемом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Cancellation Token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0"/>
              </a:spcAft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0"/>
              </a:spcAft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Достоинство модели – возможность совместной отмены выполнения нескольких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36533855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выполнения потока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Общая схема: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Создать объект </a:t>
            </a:r>
            <a:r>
              <a:rPr lang="ru-RU" sz="2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CancellationTokenSource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который передаёт уведомления об отмене отдельным </a:t>
            </a:r>
            <a:r>
              <a:rPr lang="ru-RU" sz="30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токенам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отмены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Передать в поток </a:t>
            </a:r>
            <a:r>
              <a:rPr lang="ru-RU" sz="3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токен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возвращённый свойством </a:t>
            </a:r>
            <a:r>
              <a:rPr lang="ru-RU" sz="2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CancellationTokenSource</a:t>
            </a:r>
            <a:r>
              <a:rPr lang="ru-RU" sz="2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.Token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Настроить реакцию потока на отмену.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Вызов метода </a:t>
            </a:r>
            <a:r>
              <a:rPr lang="ru-RU" sz="2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CancellationTokenSource</a:t>
            </a:r>
            <a:r>
              <a:rPr lang="ru-RU" sz="2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.Cancel</a:t>
            </a:r>
            <a:r>
              <a:rPr lang="ru-RU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уведомляет об отмене.</a:t>
            </a:r>
          </a:p>
        </p:txBody>
      </p:sp>
    </p:spTree>
    <p:extLst>
      <p:ext uri="{BB962C8B-B14F-4D97-AF65-F5344CB8AC3E}">
        <p14:creationId xmlns:p14="http://schemas.microsoft.com/office/powerpoint/2010/main" val="677225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token = 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.SpinWait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(100000);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token.IsCancellationRequested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32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Токены</a:t>
            </a:r>
            <a:r>
              <a:rPr lang="ru-RU" dirty="0"/>
              <a:t> отмены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token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cts.Token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).Start(token);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).Start(token);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cts.Cancel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597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Фоновые и основные потоки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Среда исполнения .NET разделяет все потоки на </a:t>
            </a:r>
            <a:r>
              <a:rPr lang="ru-RU" sz="3200" i="1" dirty="0"/>
              <a:t>фоновые</a:t>
            </a:r>
            <a:r>
              <a:rPr lang="ru-RU" sz="3200" dirty="0"/>
              <a:t> 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IsBackground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=true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ru-RU" sz="3200" i="1" dirty="0"/>
              <a:t>основные</a:t>
            </a:r>
            <a:r>
              <a:rPr lang="ru-RU" sz="3200" dirty="0"/>
              <a:t>:</a:t>
            </a:r>
          </a:p>
          <a:p>
            <a:pPr marL="715518" lvl="1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000" dirty="0"/>
              <a:t>Процесс не может завершиться, пока не завершены все его основные потоки.</a:t>
            </a:r>
            <a:endParaRPr lang="en-US" sz="3000" dirty="0"/>
          </a:p>
          <a:p>
            <a:pPr marL="715518" lvl="1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000" dirty="0"/>
              <a:t>Завершение процесса автоматически прерывает все фоновые потоки, причём в произвольном месте выполнения</a:t>
            </a:r>
            <a:r>
              <a:rPr lang="en-US" sz="3000" dirty="0"/>
              <a:t>.</a:t>
            </a:r>
            <a:endParaRPr lang="ru-RU" sz="3000" dirty="0"/>
          </a:p>
          <a:p>
            <a:pPr marL="201168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-RU" sz="3200" dirty="0" smtClean="0"/>
              <a:t>Прекращение </a:t>
            </a:r>
            <a:r>
              <a:rPr lang="ru-RU" sz="3200" dirty="0"/>
              <a:t>работы фонового потока </a:t>
            </a:r>
            <a:r>
              <a:rPr lang="ru-RU" sz="3200" u="sng" dirty="0"/>
              <a:t>не гарантирует</a:t>
            </a:r>
            <a:r>
              <a:rPr lang="ru-RU" sz="3200" dirty="0"/>
              <a:t> выполнение его блоков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6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 с потоками в </a:t>
            </a:r>
            <a:r>
              <a:rPr lang="en-US" dirty="0" err="1" smtClean="0"/>
              <a:t>WinAPI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потока используется следующая </a:t>
            </a:r>
            <a:r>
              <a:rPr lang="en-US" dirty="0" smtClean="0"/>
              <a:t>Windows </a:t>
            </a:r>
            <a:r>
              <a:rPr lang="ru-RU" dirty="0" smtClean="0"/>
              <a:t>функция –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HANDLE WINAPI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CreateThread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LPSECURITY_ATTRIBUTES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lpThreadAttributes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SIZE_T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dwStackSize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LPTHREAD_START_ROUTINE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lpStartAddress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LPVOID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lpParameter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DWORD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dwCreationFlags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LPDWORD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Многопоточность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38071" cy="4326466"/>
          </a:xfrm>
        </p:spPr>
        <p:txBody>
          <a:bodyPr>
            <a:noAutofit/>
          </a:bodyPr>
          <a:lstStyle/>
          <a:p>
            <a:pPr algn="just"/>
            <a:r>
              <a:rPr lang="ru-RU" sz="3200" b="1" i="1" dirty="0"/>
              <a:t>Многопоточность</a:t>
            </a:r>
            <a:r>
              <a:rPr lang="ru-RU" sz="3200" b="1" dirty="0"/>
              <a:t> (</a:t>
            </a:r>
            <a:r>
              <a:rPr lang="en-US" sz="3200" b="1" i="1" dirty="0"/>
              <a:t>multithreading</a:t>
            </a:r>
            <a:r>
              <a:rPr lang="ru-RU" sz="3200" b="1" dirty="0"/>
              <a:t>) </a:t>
            </a:r>
            <a:r>
              <a:rPr lang="ru-RU" sz="3200" dirty="0"/>
              <a:t>– способ реализации многозадачности путём выделения абстракции «</a:t>
            </a:r>
            <a:r>
              <a:rPr lang="ru-RU" sz="3200" i="1" dirty="0"/>
              <a:t>рабочего потока</a:t>
            </a:r>
            <a:r>
              <a:rPr lang="ru-RU" sz="3200" dirty="0"/>
              <a:t>» (</a:t>
            </a:r>
            <a:r>
              <a:rPr lang="en-US" sz="3200" i="1" dirty="0"/>
              <a:t>worker thread</a:t>
            </a:r>
            <a:r>
              <a:rPr lang="ru-RU" sz="3200" dirty="0"/>
              <a:t>).</a:t>
            </a:r>
          </a:p>
          <a:p>
            <a:endParaRPr lang="ru-RU" sz="3200" dirty="0"/>
          </a:p>
          <a:p>
            <a:pPr algn="just"/>
            <a:r>
              <a:rPr lang="ru-RU" sz="3200" b="1" i="1" dirty="0"/>
              <a:t>Многопоточность</a:t>
            </a:r>
            <a:r>
              <a:rPr lang="ru-RU" sz="3200" dirty="0"/>
              <a:t> скрывает от пользователя детали реализации конкурентного исполнения за фасадом операционной системы (среды исполнения, библиотеки).</a:t>
            </a:r>
          </a:p>
        </p:txBody>
      </p:sp>
    </p:spTree>
    <p:extLst>
      <p:ext uri="{BB962C8B-B14F-4D97-AF65-F5344CB8AC3E}">
        <p14:creationId xmlns:p14="http://schemas.microsoft.com/office/powerpoint/2010/main" val="408119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1.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lpThreadAttributes</a:t>
            </a:r>
            <a:r>
              <a:rPr lang="ru-RU" dirty="0"/>
              <a:t> - данный аргумент определяет, может ли создаваемый поток быть унаследован дочерним процессом. Мы не будем создавать дочерние процессы, поэтому ставим NULL.</a:t>
            </a:r>
          </a:p>
          <a:p>
            <a:r>
              <a:rPr lang="ru-RU" dirty="0"/>
              <a:t>2.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dwStackSize</a:t>
            </a:r>
            <a:r>
              <a:rPr lang="ru-RU" dirty="0"/>
              <a:t> - размер стека в байтах. Если передать 0, то будет использоваться значение </a:t>
            </a:r>
            <a:r>
              <a:rPr lang="ru-RU" dirty="0" err="1"/>
              <a:t>по-умолчанию</a:t>
            </a:r>
            <a:r>
              <a:rPr lang="ru-RU" dirty="0"/>
              <a:t> (1 мегабайт).</a:t>
            </a:r>
          </a:p>
          <a:p>
            <a:r>
              <a:rPr lang="ru-RU" dirty="0"/>
              <a:t>3.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lpStartAddress</a:t>
            </a:r>
            <a:r>
              <a:rPr lang="ru-RU" dirty="0"/>
              <a:t> - адрес функции, которая будет выполняться потоком. Т.е. можно сказать, что функция, адрес которой передаётся в этот аргумент, является создаваемым потоком. Данная функция должна соответствовать определённому </a:t>
            </a:r>
            <a:r>
              <a:rPr lang="ru-RU" dirty="0" smtClean="0"/>
              <a:t>прототипу. </a:t>
            </a:r>
            <a:r>
              <a:rPr lang="ru-RU" dirty="0"/>
              <a:t>Имя функции может быть любым - вы сами его выбираете.</a:t>
            </a:r>
          </a:p>
          <a:p>
            <a:r>
              <a:rPr lang="ru-RU" dirty="0"/>
              <a:t>4.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lpParameter</a:t>
            </a:r>
            <a:r>
              <a:rPr lang="ru-RU" dirty="0"/>
              <a:t> - указатель на переменную, которая будет передана в поток.</a:t>
            </a:r>
          </a:p>
          <a:p>
            <a:r>
              <a:rPr lang="ru-RU" dirty="0"/>
              <a:t>5.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dwCreationFlags</a:t>
            </a:r>
            <a:r>
              <a:rPr lang="ru-RU" dirty="0"/>
              <a:t> - флаги создания. Здесь можно отложить запуск выполнения потока. </a:t>
            </a:r>
            <a:r>
              <a:rPr lang="ru-RU" dirty="0" smtClean="0"/>
              <a:t>Если необходимо запускать </a:t>
            </a:r>
            <a:r>
              <a:rPr lang="ru-RU" dirty="0"/>
              <a:t>поток сразу же, передаём 0.</a:t>
            </a:r>
          </a:p>
          <a:p>
            <a:r>
              <a:rPr lang="ru-RU" dirty="0"/>
              <a:t>6.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lpThreadId</a:t>
            </a:r>
            <a:r>
              <a:rPr lang="ru-RU" dirty="0"/>
              <a:t> - указатель на переменную, куда будет сохранён идентификатор потока. </a:t>
            </a:r>
            <a:r>
              <a:rPr lang="ru-RU" dirty="0" smtClean="0"/>
              <a:t>Если идентификатор </a:t>
            </a:r>
            <a:r>
              <a:rPr lang="ru-RU" dirty="0"/>
              <a:t>не нужен, передаём NULL.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1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создания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HANDLE thread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CreateThread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(NULL,0,thread2,NULL, 0, NULL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DWORD WINAPI thread2(LPVOID t)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Код второго потока */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0;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Блокировка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Sleep(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dwMilliseconds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Блокирует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текущий поток на заданное количество миллисекунд.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Если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 качестве параметра передать INFINITE, поток будет заблокирован навсегда.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Если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передать ноль, поток уступает оставшуюся часть своей доли процессорного времени любой другой нити с таким же приоритетом.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Нет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возвращаемого значения (VOID).</a:t>
            </a:r>
          </a:p>
        </p:txBody>
      </p:sp>
    </p:spTree>
    <p:extLst>
      <p:ext uri="{BB962C8B-B14F-4D97-AF65-F5344CB8AC3E}">
        <p14:creationId xmlns:p14="http://schemas.microsoft.com/office/powerpoint/2010/main" val="32534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ExitThread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dwCode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ExitThread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завершает текущий поток с заданным кодом возврата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Если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это был последний поток в текущем процессе, процесс завершается.</a:t>
            </a:r>
          </a:p>
        </p:txBody>
      </p:sp>
    </p:spTree>
    <p:extLst>
      <p:ext uri="{BB962C8B-B14F-4D97-AF65-F5344CB8AC3E}">
        <p14:creationId xmlns:p14="http://schemas.microsoft.com/office/powerpoint/2010/main" val="4720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Создание потока – затратная операция с точки зрения расхода времени и памяти. </a:t>
            </a:r>
            <a:endParaRPr lang="ru-RU" sz="3200" dirty="0" smtClean="0"/>
          </a:p>
          <a:p>
            <a:pPr>
              <a:spcAft>
                <a:spcPts val="0"/>
              </a:spcAft>
            </a:pPr>
            <a:r>
              <a:rPr lang="ru-RU" sz="3200" dirty="0" smtClean="0"/>
              <a:t>Для </a:t>
            </a:r>
            <a:r>
              <a:rPr lang="ru-RU" sz="3200" dirty="0"/>
              <a:t>уменьшения издержек платформа .NET поддерживает специальный механизм, </a:t>
            </a:r>
            <a:r>
              <a:rPr lang="ru-RU" sz="3200" dirty="0" smtClean="0"/>
              <a:t>называемый </a:t>
            </a:r>
            <a:r>
              <a:rPr lang="en-US" sz="3200" b="1" dirty="0" smtClean="0"/>
              <a:t>Thread Pool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82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Пул потоков – принцип работы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Пул поддерживает два набора потоков</a:t>
            </a:r>
          </a:p>
          <a:p>
            <a:pPr lvl="1">
              <a:spcAft>
                <a:spcPts val="0"/>
              </a:spcAft>
            </a:pPr>
            <a:r>
              <a:rPr lang="ru-RU" sz="3200" i="1" dirty="0"/>
              <a:t>Рабочие потоки</a:t>
            </a:r>
          </a:p>
          <a:p>
            <a:pPr lvl="1">
              <a:spcAft>
                <a:spcPts val="0"/>
              </a:spcAft>
            </a:pPr>
            <a:r>
              <a:rPr lang="ru-RU" sz="3200" i="1" dirty="0"/>
              <a:t>Потоки асинхронного ввода-вывода</a:t>
            </a:r>
          </a:p>
          <a:p>
            <a:pPr>
              <a:spcAft>
                <a:spcPts val="0"/>
              </a:spcAft>
            </a:pPr>
            <a:r>
              <a:rPr lang="ru-RU" sz="3200" dirty="0"/>
              <a:t>Настраиваемой характеристикой пула является максимальное количество </a:t>
            </a:r>
            <a:r>
              <a:rPr lang="ru-RU" sz="3200" dirty="0" smtClean="0"/>
              <a:t>потоков </a:t>
            </a:r>
            <a:r>
              <a:rPr lang="ru-RU" sz="3200" dirty="0"/>
              <a:t>в наборах.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3200" dirty="0"/>
              <a:t>Кроме потоков, пул содержит </a:t>
            </a:r>
            <a:r>
              <a:rPr lang="ru-RU" sz="3200" i="1" dirty="0"/>
              <a:t>очередь методов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Пул потоков – принцип работы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При работе с пулом метод помещается в очередь.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3200" dirty="0"/>
              <a:t>Если у пула есть свободные простаивающие потоки, метод извлекается из очереди и направляется «разбуженному» рабочему потоку для выполнения.</a:t>
            </a:r>
          </a:p>
          <a:p>
            <a:pPr>
              <a:spcAft>
                <a:spcPts val="0"/>
              </a:spcAft>
            </a:pPr>
            <a:r>
              <a:rPr lang="ru-RU" sz="3200" dirty="0"/>
              <a:t>Если свободных потоков нет, но ёмкость пула ещё не достигнута, для обслуживания метода создаётся новый рабочий поток.</a:t>
            </a:r>
          </a:p>
        </p:txBody>
      </p:sp>
    </p:spTree>
    <p:extLst>
      <p:ext uri="{BB962C8B-B14F-4D97-AF65-F5344CB8AC3E}">
        <p14:creationId xmlns:p14="http://schemas.microsoft.com/office/powerpoint/2010/main" val="10272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Пул потоков – принцип работы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Новый поток создаётся с </a:t>
            </a:r>
            <a:r>
              <a:rPr lang="ru-RU" sz="3200" dirty="0" smtClean="0"/>
              <a:t>задержкой.</a:t>
            </a:r>
            <a:r>
              <a:rPr lang="en-US" sz="3200" dirty="0" smtClean="0"/>
              <a:t> </a:t>
            </a:r>
          </a:p>
          <a:p>
            <a:pPr>
              <a:spcAft>
                <a:spcPts val="0"/>
              </a:spcAft>
            </a:pPr>
            <a:r>
              <a:rPr lang="ru-RU" sz="3200" dirty="0" smtClean="0"/>
              <a:t>Если </a:t>
            </a:r>
            <a:r>
              <a:rPr lang="ru-RU" sz="3200" dirty="0"/>
              <a:t>за это время освободится какой-либо из рабочих потоков, то он будет назначен на выполнение метода, а новый поток создан не будет.</a:t>
            </a:r>
          </a:p>
          <a:p>
            <a:pPr>
              <a:spcAft>
                <a:spcPts val="0"/>
              </a:spcAft>
            </a:pPr>
            <a:r>
              <a:rPr lang="ru-RU" sz="3200" dirty="0"/>
              <a:t>Н</a:t>
            </a:r>
            <a:r>
              <a:rPr lang="ru-RU" sz="3200" dirty="0" smtClean="0"/>
              <a:t>есколько </a:t>
            </a:r>
            <a:r>
              <a:rPr lang="ru-RU" sz="3200" dirty="0"/>
              <a:t>первых рабочих потоков в пуле создаётся без задержки.</a:t>
            </a:r>
            <a:endParaRPr lang="en-US" sz="3200" dirty="0"/>
          </a:p>
          <a:p>
            <a:pPr>
              <a:spcAft>
                <a:spcPts val="0"/>
              </a:spcAft>
            </a:pPr>
            <a:endParaRPr lang="en-US" sz="32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/>
              <a:t> </a:t>
            </a:r>
            <a:r>
              <a:rPr lang="ru-RU" sz="3200" dirty="0" smtClean="0"/>
              <a:t>Величина </a:t>
            </a:r>
            <a:r>
              <a:rPr lang="ru-RU" sz="3200" dirty="0"/>
              <a:t>задержки </a:t>
            </a:r>
            <a:r>
              <a:rPr lang="en-US" sz="3200" dirty="0"/>
              <a:t>T – </a:t>
            </a:r>
            <a:r>
              <a:rPr lang="ru-RU" sz="3200" dirty="0"/>
              <a:t>от 0.5 до 1 секунды.</a:t>
            </a:r>
          </a:p>
        </p:txBody>
      </p:sp>
    </p:spTree>
    <p:extLst>
      <p:ext uri="{BB962C8B-B14F-4D97-AF65-F5344CB8AC3E}">
        <p14:creationId xmlns:p14="http://schemas.microsoft.com/office/powerpoint/2010/main" val="32245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1664" y="2202872"/>
            <a:ext cx="10314016" cy="3860953"/>
          </a:xfrm>
        </p:spPr>
        <p:txBody>
          <a:bodyPr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z="3600" dirty="0"/>
              <a:t>Статический класс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</a:t>
            </a:r>
            <a:r>
              <a:rPr lang="ru-RU" sz="3600" dirty="0"/>
              <a:t> используется для работы с пулом потоков </a:t>
            </a:r>
            <a:r>
              <a:rPr lang="ru-RU" sz="3600" dirty="0" smtClean="0"/>
              <a:t>(</a:t>
            </a:r>
            <a:r>
              <a:rPr lang="ru-RU" sz="3600" b="1" dirty="0" smtClean="0"/>
              <a:t>один </a:t>
            </a:r>
            <a:r>
              <a:rPr lang="ru-RU" sz="3600" b="1" dirty="0"/>
              <a:t>на</a:t>
            </a:r>
            <a:r>
              <a:rPr lang="ru-RU" sz="3600" dirty="0"/>
              <a:t> управляемый </a:t>
            </a:r>
            <a:r>
              <a:rPr lang="ru-RU" sz="3600" b="1" dirty="0"/>
              <a:t>процесс</a:t>
            </a:r>
            <a:r>
              <a:rPr lang="ru-RU" sz="3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602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MaxThreads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/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SetMaxThreads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</a:t>
            </a:r>
            <a:r>
              <a:rPr lang="en-US" sz="3200" dirty="0"/>
              <a:t>– </a:t>
            </a:r>
            <a:r>
              <a:rPr lang="ru-RU" sz="3200" dirty="0"/>
              <a:t>чтение и установка </a:t>
            </a:r>
            <a:r>
              <a:rPr lang="ru-RU" sz="3200" i="1" dirty="0"/>
              <a:t>ёмкости пула</a:t>
            </a:r>
            <a:r>
              <a:rPr lang="ru-RU" sz="3200" dirty="0"/>
              <a:t>.</a:t>
            </a:r>
            <a:endParaRPr lang="en-US" sz="3200" dirty="0"/>
          </a:p>
          <a:p>
            <a:pPr>
              <a:spcAft>
                <a:spcPts val="0"/>
              </a:spcAft>
            </a:pPr>
            <a:endParaRPr lang="ru-RU" sz="3200" dirty="0"/>
          </a:p>
          <a:p>
            <a:pPr marL="0" indent="0"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/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</a:t>
            </a:r>
            <a:r>
              <a:rPr lang="en-US" sz="3200" dirty="0"/>
              <a:t>– </a:t>
            </a:r>
            <a:r>
              <a:rPr lang="ru-RU" sz="3200" dirty="0"/>
              <a:t>чтение и установка количества потоков, создаваемых пулом без задержек.</a:t>
            </a:r>
          </a:p>
        </p:txBody>
      </p:sp>
    </p:spTree>
    <p:extLst>
      <p:ext uri="{BB962C8B-B14F-4D97-AF65-F5344CB8AC3E}">
        <p14:creationId xmlns:p14="http://schemas.microsoft.com/office/powerpoint/2010/main" val="36437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626" y="256221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 smtClean="0"/>
              <a:t>Факты о многозадачности в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2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r>
              <a:rPr lang="ru-RU" dirty="0"/>
              <a:t>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minwt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.GetMinThreads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minwt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мин. рабочих потоков =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– зависит от машины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мин. потоков ввода-вывода = 8 – зависит от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машины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maxwt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.GetMaxThreads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maxwt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макс. рабочих потоков =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1023 – зависит от машины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макс. потоков ввода-вывода = 1000 – зависит от машины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.SetMinThreads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(100, 100);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GetAvailable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возвращает количество доступных потоков (рабочих, ввода-вывода).</a:t>
            </a:r>
          </a:p>
          <a:p>
            <a:pPr>
              <a:spcAft>
                <a:spcPts val="0"/>
              </a:spcAft>
            </a:pP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QueueUserWorkItem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помещает метод в очередь для выполнения на рабочем потоке.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698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r>
              <a:rPr lang="ru-RU" dirty="0"/>
              <a:t>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Go(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th.IsBackground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th.IsThreadPoolThread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где-то в коде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(Go, 123);</a:t>
            </a:r>
          </a:p>
        </p:txBody>
      </p:sp>
    </p:spTree>
    <p:extLst>
      <p:ext uri="{BB962C8B-B14F-4D97-AF65-F5344CB8AC3E}">
        <p14:creationId xmlns:p14="http://schemas.microsoft.com/office/powerpoint/2010/main" val="24004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использования пула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Пул потоков управляет потоками эффективно, уменьшая количество создаваемых, запускаемых и останавливаемых потоков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Используя пул потоков, можно сосредоточиться на решении задачи, а не на инфраструктуре потоков приложения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потоки в пуле потоков являются фоновыми. В случае завершения работы всех приоритетных потоков в процессе работа всех фоновых потоков тоже останавливается. Сделать поток из пула приоритетным не удастся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Потоки в пуле подходят для выполнения только коротких задач. Если необходимо, чтобы поток функционировал все время (как, например, поток средства проверки орфографии в </a:t>
            </a:r>
            <a:r>
              <a:rPr lang="ru-RU" dirty="0" err="1"/>
              <a:t>Word</a:t>
            </a:r>
            <a:r>
              <a:rPr lang="ru-RU" dirty="0"/>
              <a:t>), его следует создавать с помощью класса </a:t>
            </a:r>
            <a:r>
              <a:rPr lang="ru-RU" dirty="0" err="1"/>
              <a:t>Thread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Нельзя создать поток с фиксированной идентичностью, чтобы можно было прерывать его или находить по имени.</a:t>
            </a:r>
          </a:p>
        </p:txBody>
      </p:sp>
    </p:spTree>
    <p:extLst>
      <p:ext uri="{BB962C8B-B14F-4D97-AF65-F5344CB8AC3E}">
        <p14:creationId xmlns:p14="http://schemas.microsoft.com/office/powerpoint/2010/main" val="1633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Timer</a:t>
            </a:r>
            <a:r>
              <a:rPr lang="ru-RU" dirty="0"/>
              <a:t> (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System.Threading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.Timer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Для выполнения в отдельном потоке </a:t>
            </a:r>
            <a:r>
              <a:rPr lang="ru-RU" sz="3200" i="1" dirty="0"/>
              <a:t>повторяющегося метода</a:t>
            </a:r>
            <a:r>
              <a:rPr lang="ru-RU" sz="3200" dirty="0"/>
              <a:t> можно применить класс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Timer</a:t>
            </a:r>
            <a:r>
              <a:rPr lang="ru-RU" sz="3200" dirty="0"/>
              <a:t>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3200" dirty="0"/>
              <a:t>Конструктор таймера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endParaRPr lang="en-US" sz="3200" dirty="0" smtClean="0"/>
          </a:p>
          <a:p>
            <a:pPr>
              <a:spcAft>
                <a:spcPts val="0"/>
              </a:spcAft>
            </a:pPr>
            <a:r>
              <a:rPr lang="ru-RU" sz="3200" dirty="0" smtClean="0"/>
              <a:t>1</a:t>
            </a:r>
            <a:r>
              <a:rPr lang="ru-RU" sz="3200" dirty="0"/>
              <a:t>) метод; 2) объект-аргумент метода; 3) время перед стартом метода; 4) период.</a:t>
            </a:r>
          </a:p>
          <a:p>
            <a:pPr>
              <a:spcAft>
                <a:spcPts val="0"/>
              </a:spcAft>
            </a:pPr>
            <a:r>
              <a:rPr lang="ru-RU" sz="3200" dirty="0"/>
              <a:t>(3 и 4 можно изменить при помощи метода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236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Timer</a:t>
            </a:r>
            <a:r>
              <a:rPr lang="ru-RU" dirty="0"/>
              <a:t> – пример использования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Tick(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"Tick"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"Tock"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где-то в коде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(Tick,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dueTime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1000, period: 2000);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timer.Dispose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515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Асинхронный вызов методов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Начиная с</a:t>
            </a:r>
            <a:r>
              <a:rPr lang="en-US" sz="3200" dirty="0"/>
              <a:t> </a:t>
            </a:r>
            <a:r>
              <a:rPr lang="ru-RU" sz="3200" dirty="0"/>
              <a:t>самой первой версии, платформа</a:t>
            </a:r>
            <a:r>
              <a:rPr lang="en-US" sz="3200" dirty="0"/>
              <a:t>.NET </a:t>
            </a:r>
            <a:r>
              <a:rPr lang="ru-RU" sz="3200" dirty="0"/>
              <a:t>имеет средства для </a:t>
            </a:r>
            <a:r>
              <a:rPr lang="ru-RU" sz="3200" i="1" dirty="0"/>
              <a:t>асинхронного вызова методов</a:t>
            </a:r>
            <a:r>
              <a:rPr lang="ru-RU" sz="3200" dirty="0"/>
              <a:t>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3200" dirty="0"/>
              <a:t>Технически, асинхронный вызов базируется на использовании пула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38475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Асинхронный вызов методов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Выполняется всегда с помощью объекта делегата.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r>
              <a:rPr lang="ru-RU" sz="3200" dirty="0"/>
              <a:t>Любой такой объект содержит два специальных метода: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BeginInvoke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EndInvoke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. Эти методы генерируются во время компиляции (их сигнатура зависит от делегата). </a:t>
            </a:r>
          </a:p>
          <a:p>
            <a:pPr>
              <a:spcAft>
                <a:spcPts val="0"/>
              </a:spcAft>
            </a:pPr>
            <a:endParaRPr lang="ru-RU" sz="3200" dirty="0"/>
          </a:p>
          <a:p>
            <a:pPr>
              <a:spcAft>
                <a:spcPts val="0"/>
              </a:spcAft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75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BeginInvoke</a:t>
            </a:r>
            <a:r>
              <a:rPr lang="ru-RU" dirty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46109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BeginInvoke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200" dirty="0"/>
              <a:t> обеспечивает асинхронный запуск. Его параметры: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/>
              <a:t> Все параметры делегата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/>
              <a:t> Затем </a:t>
            </a:r>
            <a:r>
              <a:rPr lang="ru-RU" sz="3000" i="1" dirty="0"/>
              <a:t>функция завершения</a:t>
            </a:r>
            <a:r>
              <a:rPr lang="ru-RU" sz="3000" dirty="0"/>
              <a:t>, она выполняется после окончания асинхронного метода.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/>
              <a:t> Затем объект, передаваемый функции завершения.</a:t>
            </a:r>
          </a:p>
          <a:p>
            <a:pPr lvl="0">
              <a:spcBef>
                <a:spcPts val="30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Если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дополнительные параметры не нужны, просто передайте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1592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BeginInvoke</a:t>
            </a:r>
            <a:r>
              <a:rPr lang="ru-RU" dirty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Метод возвращает объект, реализующий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 последний аргумент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BeginInvoke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для ожидания завершения асинхронного вызова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AsyncWaitHandle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 завершился синхронно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CompletedSynchronously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работа метода завершилась?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IsCompleted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41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Скорость вычислительных процессов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en-US" sz="3200" dirty="0" smtClean="0"/>
              <a:t>Core i7</a:t>
            </a:r>
            <a:r>
              <a:rPr lang="ru-RU" sz="3200" dirty="0" smtClean="0"/>
              <a:t> </a:t>
            </a:r>
            <a:r>
              <a:rPr lang="ru-RU" sz="3200" dirty="0"/>
              <a:t>– 3,4 гигагерца частота.</a:t>
            </a:r>
          </a:p>
          <a:p>
            <a:r>
              <a:rPr lang="ru-RU" sz="3200" dirty="0"/>
              <a:t>Что происходит за 1 </a:t>
            </a:r>
            <a:r>
              <a:rPr lang="ru-RU" sz="3200" b="1" dirty="0"/>
              <a:t>миллисекунду</a:t>
            </a:r>
            <a:r>
              <a:rPr lang="ru-RU" sz="3200" dirty="0"/>
              <a:t> (0,001 секунды):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en-US" sz="3000" dirty="0"/>
              <a:t> </a:t>
            </a:r>
            <a:r>
              <a:rPr lang="ru-RU" sz="3000" dirty="0"/>
              <a:t>3 400 000 – 85 000 процессорных команд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en-US" sz="3000" dirty="0"/>
              <a:t> </a:t>
            </a:r>
            <a:r>
              <a:rPr lang="ru-RU" sz="3000" dirty="0"/>
              <a:t>160 000 обращений к кэшу </a:t>
            </a:r>
            <a:r>
              <a:rPr lang="en-US" sz="3000" dirty="0"/>
              <a:t>L3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en-US" sz="3000" dirty="0"/>
              <a:t> 45 000 </a:t>
            </a:r>
            <a:r>
              <a:rPr lang="ru-RU" sz="3000" dirty="0"/>
              <a:t>обращений к </a:t>
            </a:r>
            <a:r>
              <a:rPr lang="en-US" sz="3000" dirty="0"/>
              <a:t>DDR3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en-US" sz="3000" dirty="0"/>
              <a:t> 12 </a:t>
            </a:r>
            <a:r>
              <a:rPr lang="ru-RU" sz="3000" dirty="0"/>
              <a:t>обращений к </a:t>
            </a:r>
            <a:r>
              <a:rPr lang="en-US" sz="3000" dirty="0"/>
              <a:t>SSD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lphaUcPeriod"/>
            </a:pPr>
            <a:r>
              <a:rPr lang="en-US" sz="3000" dirty="0"/>
              <a:t> 0,23 </a:t>
            </a:r>
            <a:r>
              <a:rPr lang="ru-RU" sz="3000" dirty="0"/>
              <a:t>обращения к </a:t>
            </a:r>
            <a:r>
              <a:rPr lang="en-US" sz="3000" dirty="0"/>
              <a:t>HDD</a:t>
            </a:r>
            <a:endParaRPr lang="ru-RU" sz="30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792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BeginInvoke</a:t>
            </a:r>
            <a:r>
              <a:rPr lang="ru-RU" dirty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Делегат для функции завершения</a:t>
            </a:r>
            <a:r>
              <a:rPr lang="en-US" sz="3200" dirty="0"/>
              <a:t>, </a:t>
            </a:r>
            <a:r>
              <a:rPr lang="ru-RU" sz="3200" dirty="0"/>
              <a:t>передаваемой в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BeginInvoke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: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AsyncCallback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7204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BeginInvoke</a:t>
            </a:r>
            <a:r>
              <a:rPr lang="ru-RU" dirty="0"/>
              <a:t>()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этот метод завернём в делегат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 будем вызывать асинхронно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BigInteger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2; i &lt;= n; i++)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factorial *=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(factorial);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91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BeginInvoke</a:t>
            </a:r>
            <a:r>
              <a:rPr lang="ru-RU" dirty="0"/>
              <a:t>()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наша функция завершения,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она считает время выполнения метода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TrackTime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ar.AsyncState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"Time: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594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BeginInvoke</a:t>
            </a:r>
            <a:r>
              <a:rPr lang="ru-RU" dirty="0"/>
              <a:t>()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делаем делегат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 = Factorial;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асинхронно вызываем метод,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результат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игнорируем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d.BeginInvoke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(1000,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TrackTime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320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Асинхронный вызов методов-функций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Если нужно асинхронно вызвать функцию и получить результат, используем метод делегата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EndInvoke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. Это функция, тип которой совпадает с типом метода.</a:t>
            </a:r>
          </a:p>
          <a:p>
            <a:pPr>
              <a:spcAft>
                <a:spcPts val="0"/>
              </a:spcAft>
            </a:pPr>
            <a:r>
              <a:rPr lang="ru-RU" sz="3200" dirty="0"/>
              <a:t>Параметры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EndInvoke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/>
              <a:t> все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3000" dirty="0"/>
              <a:t> и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ru-RU" sz="3000" dirty="0"/>
              <a:t> параметры делегата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000" dirty="0"/>
              <a:t> последний параметр имеет тип 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ru-RU" sz="3000" dirty="0"/>
              <a:t>.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ru-RU" sz="3200" dirty="0"/>
              <a:t>Вызов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EndInvoke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</a:t>
            </a:r>
            <a:r>
              <a:rPr lang="ru-RU" sz="3200" dirty="0" smtClean="0"/>
              <a:t>приостанавливает </a:t>
            </a:r>
            <a:r>
              <a:rPr lang="ru-RU" sz="3200" dirty="0"/>
              <a:t>основной поток до завершения работы асинхронного метода.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6476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/>
              <a:t>End</a:t>
            </a:r>
            <a:r>
              <a:rPr lang="ru-RU" dirty="0" err="1"/>
              <a:t>Invoke</a:t>
            </a:r>
            <a:r>
              <a:rPr lang="ru-RU" dirty="0"/>
              <a:t>()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сделали функцию для факториала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BigInteger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BigInteger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2; i &lt;= n; i++)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nn-NO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factorial *=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865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/>
              <a:t>End</a:t>
            </a:r>
            <a:r>
              <a:rPr lang="ru-RU" dirty="0" err="1"/>
              <a:t>Invoke</a:t>
            </a:r>
            <a:r>
              <a:rPr lang="ru-RU" dirty="0"/>
              <a:t>()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BigInteger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 = Factorial;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d.BeginInvoke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делаем что-то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полезное...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можем в это время проверять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ar.IsCompleted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вспомнили про асинхронный вызов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d.EndInvoke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064700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Это шаблон для выполнения асинхронных операций,</a:t>
            </a:r>
            <a:r>
              <a:rPr lang="en-US" sz="3200" dirty="0"/>
              <a:t> </a:t>
            </a:r>
            <a:r>
              <a:rPr lang="ru-RU" sz="3200" dirty="0"/>
              <a:t>использующий пару методов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и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(например, асинхронные операции записи в поток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BeginWrite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и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EndWrite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).</a:t>
            </a:r>
            <a:endParaRPr lang="en-US" sz="3200" dirty="0"/>
          </a:p>
          <a:p>
            <a:pPr>
              <a:spcAft>
                <a:spcPts val="0"/>
              </a:spcAft>
            </a:pPr>
            <a:endParaRPr lang="en-US" sz="3200" dirty="0"/>
          </a:p>
          <a:p>
            <a:pPr>
              <a:spcAft>
                <a:spcPts val="0"/>
              </a:spcAft>
            </a:pPr>
            <a:r>
              <a:rPr lang="ru-RU" sz="3200" dirty="0"/>
              <a:t>Сигнатуры методов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обычно следуют сигнатурами асинхронных вызовов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BeginInvoke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EndInvoke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552253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Домашняя работа: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которая копирует файл блоками по 4096 байт в указанное место. Должна отображать прогресс копирования с помощью </a:t>
            </a:r>
            <a:r>
              <a:rPr lang="ru-RU" dirty="0" err="1"/>
              <a:t>ProgressBar</a:t>
            </a:r>
            <a:r>
              <a:rPr lang="ru-RU" dirty="0"/>
              <a:t>. Пользователь может указать пути к файлам с помощью клавиатуры или с помощью диалогового окна, которое отображается при нажатии кнопок “Файл”. Запуск копирования происходит при нажатии кнопки “Копировать” или клавиши </a:t>
            </a:r>
            <a:r>
              <a:rPr lang="ru-RU" dirty="0" err="1"/>
              <a:t>Enter</a:t>
            </a:r>
            <a:r>
              <a:rPr lang="ru-RU" dirty="0"/>
              <a:t> в текстовом поле, где указывается путь куда копировать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Решить задачу двумя способами: с помощью классов </a:t>
            </a:r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GUI должен отвечать на действия пользователя в момент работы.</a:t>
            </a:r>
          </a:p>
          <a:p>
            <a:r>
              <a:rPr lang="ru-RU" dirty="0"/>
              <a:t>Пример интерфейса: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23" y="4488440"/>
            <a:ext cx="42386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09933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</TotalTime>
  <Words>4381</Words>
  <Application>Microsoft Office PowerPoint</Application>
  <PresentationFormat>Произвольный</PresentationFormat>
  <Paragraphs>748</Paragraphs>
  <Slides>98</Slides>
  <Notes>31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98</vt:i4>
      </vt:variant>
    </vt:vector>
  </HeadingPairs>
  <TitlesOfParts>
    <vt:vector size="99" baseType="lpstr">
      <vt:lpstr>Ретро</vt:lpstr>
      <vt:lpstr>Системное программирование </vt:lpstr>
      <vt:lpstr>Concurrency</vt:lpstr>
      <vt:lpstr>Способы реализации Concurrency</vt:lpstr>
      <vt:lpstr>Параллельное исполнение</vt:lpstr>
      <vt:lpstr>Асинхронное выполнение</vt:lpstr>
      <vt:lpstr>Многозадачность</vt:lpstr>
      <vt:lpstr>Многопоточность</vt:lpstr>
      <vt:lpstr>Факты о многозадачности в Windows</vt:lpstr>
      <vt:lpstr>Скорость вычислительных процессов</vt:lpstr>
      <vt:lpstr>Пусть один такт = 1 секунде, тогда</vt:lpstr>
      <vt:lpstr>Прерывание</vt:lpstr>
      <vt:lpstr>Виды прерываний</vt:lpstr>
      <vt:lpstr>Прерывания по таймеру</vt:lpstr>
      <vt:lpstr>Процессы и потоки</vt:lpstr>
      <vt:lpstr>Планировщик потоков</vt:lpstr>
      <vt:lpstr>Принципы работы планировщика</vt:lpstr>
      <vt:lpstr>Квант для потока</vt:lpstr>
      <vt:lpstr>Квант для потока</vt:lpstr>
      <vt:lpstr>Квант для потока</vt:lpstr>
      <vt:lpstr>Планировщик потоков</vt:lpstr>
      <vt:lpstr>Контекст потока</vt:lpstr>
      <vt:lpstr>Вытесняющая многозадачность</vt:lpstr>
      <vt:lpstr>Состояния потока</vt:lpstr>
      <vt:lpstr>Состояния потока (упрощённо)</vt:lpstr>
      <vt:lpstr>Приоритеты потоков</vt:lpstr>
      <vt:lpstr>Классы приоритетов процесса</vt:lpstr>
      <vt:lpstr>Относительный приоритет потока</vt:lpstr>
      <vt:lpstr>Сложение приоритетов потока и процесса</vt:lpstr>
      <vt:lpstr>Приоритеты и переключение потоков</vt:lpstr>
      <vt:lpstr>Изменение приоритета потока</vt:lpstr>
      <vt:lpstr>Вытеснение потока</vt:lpstr>
      <vt:lpstr>Многопроцессорные системы</vt:lpstr>
      <vt:lpstr>Многопроцессорные системы</vt:lpstr>
      <vt:lpstr>Операции ввода-вывода</vt:lpstr>
      <vt:lpstr>Операции ввода-вывода</vt:lpstr>
      <vt:lpstr>Итог по многозадачности в Windows</vt:lpstr>
      <vt:lpstr>Полезные штуки </vt:lpstr>
      <vt:lpstr>Презентация PowerPoint</vt:lpstr>
      <vt:lpstr>Потоки в .NET</vt:lpstr>
      <vt:lpstr>System.Threading.Thread</vt:lpstr>
      <vt:lpstr>Конструкторы класса Thread</vt:lpstr>
      <vt:lpstr>Конструкторы класса Thread</vt:lpstr>
      <vt:lpstr>Настройка потока</vt:lpstr>
      <vt:lpstr>Свойства класса Thread</vt:lpstr>
      <vt:lpstr>Свойства класса Thread</vt:lpstr>
      <vt:lpstr>Использование свойств</vt:lpstr>
      <vt:lpstr>Использование свойств</vt:lpstr>
      <vt:lpstr>Старт потока</vt:lpstr>
      <vt:lpstr>Пример – считаем факториал</vt:lpstr>
      <vt:lpstr>Методы для управления потоком</vt:lpstr>
      <vt:lpstr>Методы для управления потоком</vt:lpstr>
      <vt:lpstr>Методы для управления потоком – 3</vt:lpstr>
      <vt:lpstr>Методы для управления потоком</vt:lpstr>
      <vt:lpstr>Временная диаграмма работы потоков</vt:lpstr>
      <vt:lpstr>Принудительная остановка потока</vt:lpstr>
      <vt:lpstr>Остановка потока – пример</vt:lpstr>
      <vt:lpstr>Остановка – продолжение примера</vt:lpstr>
      <vt:lpstr>Принудительная остановка потока</vt:lpstr>
      <vt:lpstr>Метод Interrupt() – пример</vt:lpstr>
      <vt:lpstr>Метод Interrupt() – пример</vt:lpstr>
      <vt:lpstr>Исключения в потоке</vt:lpstr>
      <vt:lpstr>Исключения в потоке</vt:lpstr>
      <vt:lpstr>Отмена выполнения потока</vt:lpstr>
      <vt:lpstr>Отмена выполнения потока</vt:lpstr>
      <vt:lpstr>Отмена выполнения потока</vt:lpstr>
      <vt:lpstr>Пример</vt:lpstr>
      <vt:lpstr>Токены отмены – пример</vt:lpstr>
      <vt:lpstr>Фоновые и основные потоки</vt:lpstr>
      <vt:lpstr>Примеры работы с потоками в WinAPI</vt:lpstr>
      <vt:lpstr>Параметры функции</vt:lpstr>
      <vt:lpstr>Пример создания потока</vt:lpstr>
      <vt:lpstr>Блокировка потока</vt:lpstr>
      <vt:lpstr>Завершение потока</vt:lpstr>
      <vt:lpstr>Thread Pool</vt:lpstr>
      <vt:lpstr>Пул потоков – принцип работы</vt:lpstr>
      <vt:lpstr>Пул потоков – принцип работы</vt:lpstr>
      <vt:lpstr>Пул потоков – принцип работы</vt:lpstr>
      <vt:lpstr>Класс ThreadPool</vt:lpstr>
      <vt:lpstr>Класс ThreadPool</vt:lpstr>
      <vt:lpstr>Класс ThreadPool – пример</vt:lpstr>
      <vt:lpstr>Класс ThreadPool</vt:lpstr>
      <vt:lpstr>Класс ThreadPool – пример</vt:lpstr>
      <vt:lpstr>Преимущества использования пула</vt:lpstr>
      <vt:lpstr>Класс Timer (System.Threading.Timer)</vt:lpstr>
      <vt:lpstr>Класс Timer – пример использования</vt:lpstr>
      <vt:lpstr>Асинхронный вызов методов</vt:lpstr>
      <vt:lpstr>Асинхронный вызов методов</vt:lpstr>
      <vt:lpstr>Метод BeginInvoke()</vt:lpstr>
      <vt:lpstr>Метод BeginInvoke()</vt:lpstr>
      <vt:lpstr>Метод BeginInvoke()</vt:lpstr>
      <vt:lpstr>Метод BeginInvoke() – пример</vt:lpstr>
      <vt:lpstr>Метод BeginInvoke() – пример</vt:lpstr>
      <vt:lpstr>Метод BeginInvoke() – пример</vt:lpstr>
      <vt:lpstr>Асинхронный вызов методов-функций</vt:lpstr>
      <vt:lpstr>Метод EndInvoke() – пример</vt:lpstr>
      <vt:lpstr>Метод EndInvoke() – пример</vt:lpstr>
      <vt:lpstr>Asynchronous Programming Model</vt:lpstr>
      <vt:lpstr>Домашняя работа: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программирование</dc:title>
  <dc:creator>Our</dc:creator>
  <cp:lastModifiedBy>группы стационара</cp:lastModifiedBy>
  <cp:revision>47</cp:revision>
  <dcterms:created xsi:type="dcterms:W3CDTF">2017-04-04T17:47:11Z</dcterms:created>
  <dcterms:modified xsi:type="dcterms:W3CDTF">2017-04-10T17:12:32Z</dcterms:modified>
</cp:coreProperties>
</file>