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82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im Nikitin" initials="M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>
        <p:scale>
          <a:sx n="75" d="100"/>
          <a:sy n="75" d="100"/>
        </p:scale>
        <p:origin x="-120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2T16:09:00.88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7-04-12T16:09:09.481" idx="2">
    <p:pos x="106" y="106"/>
    <p:text>http://www.codenet.ru/progr/cpp/process-threads-sync.php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548F-B5F6-4B54-B848-1B44B663DF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F673-5AE7-4692-BA21-077BA20E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 </a:t>
            </a:r>
            <a:r>
              <a:rPr lang="en-US" dirty="0"/>
              <a:t>Drop()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Monitor.IsEntered</a:t>
            </a:r>
            <a:r>
              <a:rPr lang="en-US" dirty="0"/>
              <a:t>(</a:t>
            </a:r>
            <a:r>
              <a:rPr lang="en-US" dirty="0" err="1"/>
              <a:t>syncRoot</a:t>
            </a:r>
            <a:r>
              <a:rPr lang="en-US" dirty="0"/>
              <a:t>))</a:t>
            </a:r>
          </a:p>
          <a:p>
            <a:r>
              <a:rPr lang="en-US" dirty="0"/>
              <a:t>  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</a:t>
            </a:r>
            <a:r>
              <a:rPr lang="en-US" dirty="0" err="1"/>
              <a:t>Monitor.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dirty="0"/>
              <a:t>(</a:t>
            </a:r>
            <a:r>
              <a:rPr lang="en-US" dirty="0" err="1"/>
              <a:t>syncRoot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1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Потому что «упаковка» - и на входе и выходе будут разные объекты</a:t>
            </a:r>
          </a:p>
          <a:p>
            <a:pPr marL="228600" indent="-228600">
              <a:buAutoNum type="arabicParenR"/>
            </a:pPr>
            <a:r>
              <a:rPr lang="ru-RU" dirty="0"/>
              <a:t>Потому</a:t>
            </a:r>
            <a:r>
              <a:rPr lang="ru-RU" baseline="0" dirty="0"/>
              <a:t> что кто-то другой может взять </a:t>
            </a:r>
            <a:r>
              <a:rPr lang="en-US" baseline="0" dirty="0"/>
              <a:t>lock </a:t>
            </a:r>
            <a:r>
              <a:rPr lang="ru-RU" baseline="0" dirty="0"/>
              <a:t>на объекте – и велик получить шанс </a:t>
            </a:r>
            <a:r>
              <a:rPr lang="en-US" baseline="0" dirty="0"/>
              <a:t>deadlock-</a:t>
            </a:r>
            <a:r>
              <a:rPr lang="ru-RU" baseline="0" dirty="0"/>
              <a:t>а</a:t>
            </a:r>
            <a:endParaRPr lang="ru-RU" dirty="0"/>
          </a:p>
          <a:p>
            <a:pPr marL="228600" indent="-228600">
              <a:buAutoNum type="arabicParenR"/>
            </a:pPr>
            <a:r>
              <a:rPr lang="ru-RU" dirty="0"/>
              <a:t>Потому что можно неожиданно создать «размазанную» критическую секцию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Реальное время</a:t>
            </a:r>
            <a:r>
              <a:rPr lang="ru-RU" baseline="0" dirty="0"/>
              <a:t>, естественно, зависит от процессора!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/>
              <a:t>1. Префикс </a:t>
            </a:r>
            <a:r>
              <a:rPr lang="en-US" sz="1200" baseline="0" dirty="0"/>
              <a:t>LOCK </a:t>
            </a:r>
            <a:r>
              <a:rPr lang="ru-RU" sz="1200" baseline="0" dirty="0"/>
              <a:t>для команды процессора</a:t>
            </a:r>
          </a:p>
          <a:p>
            <a:r>
              <a:rPr lang="ru-RU" sz="1200" baseline="0" dirty="0"/>
              <a:t>2. </a:t>
            </a:r>
            <a:r>
              <a:rPr lang="en-US" dirty="0"/>
              <a:t>https://blogs.msdn.microsoft.com/oldnewthing/20130913-00/?p=3243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7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9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8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EE49A4-2850-40E6-ABBC-2524B7D3B85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41D7A6-5B65-4B64-A45F-F91FF9C56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Системное программирование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7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Критические секции в </a:t>
            </a:r>
            <a:r>
              <a:rPr lang="en-US" dirty="0"/>
              <a:t>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Для организации критических секций </a:t>
            </a:r>
            <a:r>
              <a:rPr lang="ru-RU" sz="3200" i="1" dirty="0"/>
              <a:t>в рамках одного процесса</a:t>
            </a:r>
            <a:r>
              <a:rPr lang="ru-RU" sz="3200" dirty="0"/>
              <a:t> платформа .NET предлагает статический класс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System.Threading.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ru-RU" sz="3200" dirty="0"/>
              <a:t>.</a:t>
            </a:r>
            <a:endParaRPr lang="en-US" sz="3200" dirty="0"/>
          </a:p>
          <a:p>
            <a:r>
              <a:rPr lang="ru-RU" sz="3200" dirty="0"/>
              <a:t>Метод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.Enter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определяет вход в критическую секцию, а метод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.Exit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– выход из секции.</a:t>
            </a:r>
            <a:r>
              <a:rPr lang="en-US" sz="3200" dirty="0"/>
              <a:t> </a:t>
            </a:r>
            <a:r>
              <a:rPr lang="ru-RU" sz="3200" dirty="0"/>
              <a:t>Параметр методов: объект-идентификатор секции.</a:t>
            </a:r>
            <a:endParaRPr lang="en-US" sz="3200" dirty="0"/>
          </a:p>
          <a:p>
            <a:endParaRPr lang="en-US" dirty="0"/>
          </a:p>
          <a:p>
            <a:r>
              <a:rPr lang="en-US" sz="3200" dirty="0"/>
              <a:t>*) </a:t>
            </a:r>
            <a:r>
              <a:rPr lang="ru-RU" sz="3200" dirty="0"/>
              <a:t>Вход в критическую секцию и выход из неё должны выполняться в одном и том же потоке.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219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Критические секции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ThreadSafeGo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объект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locker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идентификатором критической секции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static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locker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object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static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x, y;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Go()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.Enter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(locker);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вход в критическую секцию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(y != 0)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(x/y);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y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locker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выход из критической секции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Критические секции – диаграмма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endParaRPr lang="en-US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71" y="1737360"/>
            <a:ext cx="652081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Monitor – </a:t>
            </a:r>
            <a:r>
              <a:rPr lang="ru-RU" dirty="0"/>
              <a:t>избранные методы</a:t>
            </a:r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828800"/>
          <a:ext cx="10076789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="" xmlns:a16="http://schemas.microsoft.com/office/drawing/2014/main" val="91673252"/>
                    </a:ext>
                  </a:extLst>
                </a:gridCol>
                <a:gridCol w="8348789">
                  <a:extLst>
                    <a:ext uri="{9D8B030D-6E8A-4147-A177-3AD203B41FA5}">
                      <a16:colId xmlns="" xmlns:a16="http://schemas.microsoft.com/office/drawing/2014/main" val="13277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Метод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7884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Enter()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Вход</a:t>
                      </a:r>
                      <a:r>
                        <a:rPr lang="ru-RU" sz="2000" baseline="0" dirty="0"/>
                        <a:t> в критическую секцию. Есть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перегруженная версия с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ref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-параметром типа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вход был выполнен успешно, этот параметр возвращается как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организовать критическую секцию не удалось (например, по причине недостатка памяти), параметр возвращается как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а метод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Enter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выбрасывает исключение.</a:t>
                      </a:r>
                      <a:endParaRPr lang="ru-RU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53600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Выход из</a:t>
                      </a:r>
                      <a:r>
                        <a:rPr lang="ru-RU" sz="2000" baseline="0" dirty="0"/>
                        <a:t> критической секции.</a:t>
                      </a:r>
                      <a:endParaRPr lang="ru-RU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2043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IsEntered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Определяет,</a:t>
                      </a:r>
                      <a:r>
                        <a:rPr lang="ru-RU" sz="2000" baseline="0" dirty="0"/>
                        <a:t> вошёл ли текущий поток в критическую секцию.</a:t>
                      </a:r>
                      <a:endParaRPr lang="ru-RU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395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TryEnter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Пытается войти в критическую секцию.</a:t>
                      </a:r>
                      <a:r>
                        <a:rPr lang="ru-RU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Перегруженная версия получает количество миллисекунд или </a:t>
                      </a:r>
                      <a:r>
                        <a:rPr lang="en-US" sz="20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TimeSpan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времени ожидания входа. В случае успеха возвращает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95734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 </a:t>
                      </a:r>
                      <a:r>
                        <a:rPr lang="ru-RU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методы принимают в качестве аргумента объект-идентификатор критической секции.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00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4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Язык C# содержит оператор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ru-RU" sz="3200" dirty="0"/>
              <a:t>, маскирующий вызовы методов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.Enter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.Exit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. Синтаксис:</a:t>
            </a:r>
          </a:p>
          <a:p>
            <a:pPr>
              <a:lnSpc>
                <a:spcPct val="100000"/>
              </a:lnSpc>
            </a:pP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выражение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вложенный-оператор</a:t>
            </a:r>
          </a:p>
          <a:p>
            <a:endParaRPr lang="ru-RU" sz="3200" dirty="0"/>
          </a:p>
          <a:p>
            <a:r>
              <a:rPr lang="ru-RU" sz="3200" dirty="0"/>
              <a:t>Здесь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выражение</a:t>
            </a:r>
            <a:r>
              <a:rPr lang="ru-RU" sz="3200" dirty="0"/>
              <a:t> должно иметь ссылочный тип и задаёт идентификатор критической секции.</a:t>
            </a:r>
          </a:p>
        </p:txBody>
      </p:sp>
    </p:spTree>
    <p:extLst>
      <p:ext uri="{BB962C8B-B14F-4D97-AF65-F5344CB8AC3E}">
        <p14:creationId xmlns:p14="http://schemas.microsoft.com/office/powerpoint/2010/main" val="100219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 что компилятор транслирует </a:t>
            </a:r>
            <a:r>
              <a:rPr lang="en-US" dirty="0"/>
              <a:t>lock(x)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такой паттерн рекомендуется и для использования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без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lockWasTaken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.Enter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lockWasTaken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здесь размещается вложенный оператор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lockWasTaken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.Exit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12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Идентификатор критической секции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Часто</a:t>
            </a:r>
            <a:r>
              <a:rPr lang="ru-RU" sz="3200" dirty="0"/>
              <a:t> в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</a:t>
            </a:r>
            <a:r>
              <a:rPr lang="ru-RU" sz="3200" dirty="0"/>
              <a:t>в качестве выражения записывают ресурс, на который накладывается блокировка (в принципе, ОК).</a:t>
            </a:r>
          </a:p>
          <a:p>
            <a:r>
              <a:rPr lang="ru-RU" sz="3200" dirty="0"/>
              <a:t>Рекомендация: специальное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ru-RU" sz="3200" dirty="0"/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ru-RU" sz="3200" dirty="0"/>
              <a:t>поле.</a:t>
            </a:r>
          </a:p>
          <a:p>
            <a:endParaRPr lang="ru-RU" sz="3200" b="1" dirty="0"/>
          </a:p>
          <a:p>
            <a:r>
              <a:rPr lang="ru-RU" sz="3200" b="1" dirty="0"/>
              <a:t>Не использовать: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Переменная (поле) типа-значения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sz="3000" dirty="0"/>
              <a:t> (или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3000" dirty="0"/>
              <a:t> </a:t>
            </a:r>
            <a:r>
              <a:rPr lang="ru-RU" sz="3000" dirty="0"/>
              <a:t>в</a:t>
            </a:r>
            <a:r>
              <a:rPr lang="en-US" sz="3000" dirty="0"/>
              <a:t> </a:t>
            </a:r>
            <a:r>
              <a:rPr lang="ru-RU" sz="3000" dirty="0"/>
              <a:t>статических метода)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строки (ибо </a:t>
            </a:r>
            <a:r>
              <a:rPr lang="ru-RU" sz="3000" i="1" dirty="0"/>
              <a:t>интернирование строк</a:t>
            </a:r>
            <a:r>
              <a:rPr lang="ru-R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19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Взаимоблокировки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Взаимоблокировка</a:t>
            </a:r>
            <a:r>
              <a:rPr lang="ru-RU" sz="3200" dirty="0"/>
              <a:t> (</a:t>
            </a:r>
            <a:r>
              <a:rPr lang="en-US" sz="3200" dirty="0"/>
              <a:t>deadlock</a:t>
            </a:r>
            <a:r>
              <a:rPr lang="ru-RU" sz="3200" dirty="0"/>
              <a:t>) –</a:t>
            </a:r>
            <a:r>
              <a:rPr lang="en-US" sz="3200" dirty="0"/>
              <a:t> </a:t>
            </a:r>
            <a:r>
              <a:rPr lang="ru-RU" sz="3200" dirty="0"/>
              <a:t>каждый из (двух) потоков ожидает входа в критическую секцию, в которую уже вошёл другой поток. Поэтому ни один из потоков не может продолжить работу.</a:t>
            </a:r>
          </a:p>
        </p:txBody>
      </p:sp>
    </p:spTree>
    <p:extLst>
      <p:ext uri="{BB962C8B-B14F-4D97-AF65-F5344CB8AC3E}">
        <p14:creationId xmlns:p14="http://schemas.microsoft.com/office/powerpoint/2010/main" val="200829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Взаимоблокировки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6047592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locker1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locker2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(locker1)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(locker2) 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}).Start();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(locker2)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(locker1) 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37" y="1845734"/>
            <a:ext cx="3878243" cy="38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Взаимоблокировки – как бороться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Закрытые объекты-идентификаторы критических секций.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Короткие критические секции.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Другие методы синхронизации (кроме критических секций).</a:t>
            </a:r>
          </a:p>
        </p:txBody>
      </p:sp>
    </p:spTree>
    <p:extLst>
      <p:ext uri="{BB962C8B-B14F-4D97-AF65-F5344CB8AC3E}">
        <p14:creationId xmlns:p14="http://schemas.microsoft.com/office/powerpoint/2010/main" val="282945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синхронизации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работе двух и более потоков с одними и теми же ресурсами могут возникнуть неприятные ситуации.</a:t>
            </a:r>
          </a:p>
          <a:p>
            <a:r>
              <a:rPr lang="ru-RU" dirty="0" smtClean="0"/>
              <a:t>Например, пусть поток А работает с файлом на диске. Т. к. </a:t>
            </a:r>
            <a:r>
              <a:rPr lang="en-US" dirty="0" smtClean="0"/>
              <a:t>Windows </a:t>
            </a:r>
            <a:r>
              <a:rPr lang="ru-RU" dirty="0" smtClean="0"/>
              <a:t>с помощью планировщика потоков может менять последовательность выполнения, может возникунть ситуация, когда поток случайным, неожиданным способом для нас приостанавливает свою работу. </a:t>
            </a:r>
          </a:p>
          <a:p>
            <a:r>
              <a:rPr lang="ru-RU" dirty="0" smtClean="0"/>
              <a:t>Если поток А в это время записывал данные в файл, а поток В будет пробовать прочитать их, то поток В получит нестабильные, ложные, неверные данные.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4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Реентерабельность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Допускается многократность вложенных входов в одну критическую секцию (при наличии синхронного количества выходов).</a:t>
            </a:r>
          </a:p>
          <a:p>
            <a:endParaRPr lang="ru-RU" sz="3200" dirty="0"/>
          </a:p>
          <a:p>
            <a:r>
              <a:rPr lang="ru-RU" sz="3200" dirty="0"/>
              <a:t>При этом работа потока блокируется на первом (самом внешнем) входе.</a:t>
            </a:r>
          </a:p>
        </p:txBody>
      </p:sp>
    </p:spTree>
    <p:extLst>
      <p:ext uri="{BB962C8B-B14F-4D97-AF65-F5344CB8AC3E}">
        <p14:creationId xmlns:p14="http://schemas.microsoft.com/office/powerpoint/2010/main" val="239288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Реентерабельность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09520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(locker)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"Done"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DoSomeWork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(locker)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"Working..."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6024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Мьютексы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i="1" dirty="0" err="1"/>
              <a:t>Мью́текс</a:t>
            </a:r>
            <a:r>
              <a:rPr lang="ru-RU" sz="3200" dirty="0"/>
              <a:t> (</a:t>
            </a:r>
            <a:r>
              <a:rPr lang="ru-RU" sz="3200" dirty="0" err="1"/>
              <a:t>mutex</a:t>
            </a:r>
            <a:r>
              <a:rPr lang="ru-RU" sz="3200" dirty="0"/>
              <a:t>, от </a:t>
            </a:r>
            <a:r>
              <a:rPr lang="ru-RU" sz="3200" dirty="0" err="1"/>
              <a:t>mutual</a:t>
            </a:r>
            <a:r>
              <a:rPr lang="ru-RU" sz="3200" dirty="0"/>
              <a:t> </a:t>
            </a:r>
            <a:r>
              <a:rPr lang="ru-RU" sz="3200" dirty="0" err="1"/>
              <a:t>exclusion</a:t>
            </a:r>
            <a:r>
              <a:rPr lang="ru-RU" sz="3200" dirty="0"/>
              <a:t>) – системный объект синхронизации, позволяющий войти в заданный участок кода не более чем одному потоку, и </a:t>
            </a:r>
            <a:r>
              <a:rPr lang="ru-RU" sz="3200" b="1" dirty="0"/>
              <a:t>работающий для потоков разных процессов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53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Мютекс – отличие от критической секции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Терминология: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Захват мьютекса = Вход в критическую секцию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Снятию </a:t>
            </a:r>
            <a:r>
              <a:rPr lang="ru-RU" sz="2400" dirty="0"/>
              <a:t>блокировки мьютекса =</a:t>
            </a:r>
            <a:r>
              <a:rPr lang="ru-RU" sz="2400" dirty="0" smtClean="0"/>
              <a:t> Выход </a:t>
            </a:r>
            <a:r>
              <a:rPr lang="ru-RU" sz="2400" dirty="0"/>
              <a:t>из критической секции 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Мьютекс </a:t>
            </a:r>
            <a:r>
              <a:rPr lang="ru-RU" sz="2400" dirty="0"/>
              <a:t>является объектом ядра и может быть использован несколькими процессами </a:t>
            </a:r>
            <a:r>
              <a:rPr lang="ru-RU" sz="2400" dirty="0" smtClean="0"/>
              <a:t>одновременно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Критическая </a:t>
            </a:r>
            <a:r>
              <a:rPr lang="ru-RU" sz="2400" dirty="0"/>
              <a:t>секция же принадлежит процессу и служит для синхронизации только его потоков.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90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Мьютексы в </a:t>
            </a:r>
            <a:r>
              <a:rPr lang="en-US" dirty="0"/>
              <a:t>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Мьютексы в </a:t>
            </a:r>
            <a:r>
              <a:rPr lang="en-US" sz="3200" dirty="0"/>
              <a:t>.NET </a:t>
            </a:r>
            <a:r>
              <a:rPr lang="ru-RU" sz="3200" dirty="0"/>
              <a:t>представлены объектами класса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System.Threading.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Mutex</a:t>
            </a:r>
            <a:r>
              <a:rPr lang="ru-RU" sz="3200" dirty="0"/>
              <a:t>. </a:t>
            </a:r>
          </a:p>
          <a:p>
            <a:r>
              <a:rPr lang="ru-RU" sz="3200" dirty="0"/>
              <a:t>Типовой сценарий использования: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Создаём объект </a:t>
            </a:r>
            <a:r>
              <a:rPr lang="ru-RU" sz="2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Mutex</a:t>
            </a:r>
            <a:r>
              <a:rPr lang="ru-RU" sz="3000" dirty="0"/>
              <a:t> (перегруженные конструкторы).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Вызов у объекта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WaitOne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блокирует поток до освобождения </a:t>
            </a:r>
            <a:r>
              <a:rPr lang="ru-RU" sz="3000" dirty="0" err="1"/>
              <a:t>мьютекса</a:t>
            </a:r>
            <a:r>
              <a:rPr lang="ru-RU" sz="3000" dirty="0"/>
              <a:t> (или не блокирует, если </a:t>
            </a:r>
            <a:r>
              <a:rPr lang="ru-RU" sz="3000" dirty="0" err="1"/>
              <a:t>мьютекс</a:t>
            </a:r>
            <a:r>
              <a:rPr lang="ru-RU" sz="3000" dirty="0"/>
              <a:t> свободен).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Вызов метода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ReleaseMutex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освобождает </a:t>
            </a:r>
            <a:r>
              <a:rPr lang="ru-RU" sz="3000" dirty="0" err="1"/>
              <a:t>мьютекс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47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</a:t>
            </a:r>
            <a:r>
              <a:rPr lang="en-US" dirty="0" err="1" smtClean="0">
                <a:latin typeface="Consolas" panose="020B0609020204030204" pitchFamily="49" charset="0"/>
              </a:rPr>
              <a:t>Mutex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F8F8F8"/>
                </a:solidFill>
                <a:effectLst/>
                <a:latin typeface="inherit"/>
              </a:rPr>
              <a:t>public Mutex() public Mutex(bool initiallyOwned)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F8F8F8"/>
                </a:solidFill>
                <a:effectLst/>
                <a:latin typeface="inherit"/>
              </a:rPr>
              <a:t>public Mutex() public Mutex(bool initiallyOwned)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public </a:t>
            </a:r>
            <a:r>
              <a:rPr lang="en-US" sz="2800" dirty="0" err="1" smtClean="0">
                <a:latin typeface="Consolas" panose="020B0609020204030204" pitchFamily="49" charset="0"/>
              </a:rPr>
              <a:t>Mutex</a:t>
            </a:r>
            <a:r>
              <a:rPr lang="en-US" sz="2800" dirty="0" smtClean="0">
                <a:latin typeface="Consolas" panose="020B0609020204030204" pitchFamily="49" charset="0"/>
              </a:rPr>
              <a:t>() - </a:t>
            </a:r>
            <a:r>
              <a:rPr lang="ru-RU" sz="2800" dirty="0"/>
              <a:t> создается мьютекс, которым первоначально никто не владеет.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pulic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Mutex</a:t>
            </a:r>
            <a:r>
              <a:rPr lang="en-US" sz="2800" dirty="0" smtClean="0">
                <a:latin typeface="Consolas" panose="020B0609020204030204" pitchFamily="49" charset="0"/>
              </a:rPr>
              <a:t>(bool </a:t>
            </a:r>
            <a:r>
              <a:rPr lang="en-US" sz="2800" dirty="0" err="1" smtClean="0">
                <a:latin typeface="Consolas" panose="020B0609020204030204" pitchFamily="49" charset="0"/>
              </a:rPr>
              <a:t>initiallyOwned</a:t>
            </a:r>
            <a:r>
              <a:rPr lang="en-US" sz="2800" dirty="0" smtClean="0">
                <a:latin typeface="Consolas" panose="020B0609020204030204" pitchFamily="49" charset="0"/>
              </a:rPr>
              <a:t>) - </a:t>
            </a:r>
            <a:r>
              <a:rPr lang="ru-RU" sz="2800" dirty="0"/>
              <a:t>исходным состоянием мьютекса завладевает вызывающий поток, если параметр </a:t>
            </a:r>
            <a:r>
              <a:rPr lang="ru-RU" sz="2800" dirty="0" smtClean="0"/>
              <a:t>имеет значение </a:t>
            </a:r>
            <a:r>
              <a:rPr lang="ru-RU" sz="2800" dirty="0">
                <a:latin typeface="Consolas" panose="020B0609020204030204" pitchFamily="49" charset="0"/>
              </a:rPr>
              <a:t>true</a:t>
            </a:r>
            <a:r>
              <a:rPr lang="ru-RU" sz="2800" dirty="0"/>
              <a:t>.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3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Мьютексы в </a:t>
            </a:r>
            <a:r>
              <a:rPr lang="en-US" dirty="0"/>
              <a:t>.NET</a:t>
            </a:r>
            <a:r>
              <a:rPr lang="ru-RU" dirty="0"/>
              <a:t> –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905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_state;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запускаем пять потоков</a:t>
            </a:r>
            <a:endParaRPr lang="nn-NO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{Name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$"Thread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продолжение на следующем слайде</a:t>
            </a:r>
          </a:p>
        </p:txBody>
      </p:sp>
    </p:spTree>
    <p:extLst>
      <p:ext uri="{BB962C8B-B14F-4D97-AF65-F5344CB8AC3E}">
        <p14:creationId xmlns:p14="http://schemas.microsoft.com/office/powerpoint/2010/main" val="280937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Мьютексы в </a:t>
            </a:r>
            <a:r>
              <a:rPr lang="en-US" dirty="0"/>
              <a:t>.NET</a:t>
            </a:r>
            <a:r>
              <a:rPr lang="ru-RU" dirty="0"/>
              <a:t> –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259569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тут или ждём, или захватываем мьютекс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mutex.WaitOne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_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последовательно меняется только одним потоком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_state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9; i++)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{_state++}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освобождаем мьютекс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mutex.ReleaseMutex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class Program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34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Мьютексы – пример с процессами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.GetEntryAssembly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третий параметр – предоставлено ли потоку изначальное владение мьютексом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instance))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(!instance)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application is already running."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to shut down"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Семафоры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b="1" i="1" dirty="0"/>
              <a:t>Семафор</a:t>
            </a:r>
            <a:r>
              <a:rPr lang="ru-RU" sz="3200" dirty="0"/>
              <a:t> – системный объект синхронизации, позволяющий войти в заданный участок кода не более чем </a:t>
            </a:r>
            <a:r>
              <a:rPr lang="en-US" sz="3200" i="1" dirty="0"/>
              <a:t>N</a:t>
            </a:r>
            <a:r>
              <a:rPr lang="ru-RU" sz="3200" dirty="0"/>
              <a:t> потокам, и работающий для потоков разных процессов 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 </a:t>
            </a:r>
            <a:r>
              <a:rPr lang="en-US" sz="3200" dirty="0" smtClean="0"/>
              <a:t>- </a:t>
            </a:r>
            <a:r>
              <a:rPr lang="ru-RU" sz="3200" i="1" dirty="0" smtClean="0"/>
              <a:t>ёмкость </a:t>
            </a:r>
            <a:r>
              <a:rPr lang="ru-RU" sz="3200" i="1" dirty="0"/>
              <a:t>семафора</a:t>
            </a:r>
            <a:r>
              <a:rPr lang="ru-RU" sz="3200" dirty="0"/>
              <a:t>).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67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синхронизации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Два основных вида конфликтов: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Тупики</a:t>
            </a:r>
            <a:r>
              <a:rPr lang="ru-RU" sz="2400" dirty="0"/>
              <a:t> возникают, когда два или более потоков ожидают один и тот же ресурс и блокируют друг друга, так как не указано, какой поток должен в такой ситуации получить нужный ресурс</a:t>
            </a:r>
            <a:r>
              <a:rPr lang="ru-RU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Гонки</a:t>
            </a:r>
            <a:r>
              <a:rPr lang="ru-RU" sz="2400" dirty="0" smtClean="0"/>
              <a:t> </a:t>
            </a:r>
            <a:r>
              <a:rPr lang="ru-RU" sz="2400" dirty="0"/>
              <a:t>возникают, когда два или более потоков используют один и тот же ресурс и изменяют его в непредусмотренном порядке, поскольку операционная система может поменять очередность работы потоков.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58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Семафоры в </a:t>
            </a:r>
            <a:r>
              <a:rPr lang="en-US" dirty="0"/>
              <a:t>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 smtClean="0"/>
              <a:t>.</a:t>
            </a:r>
            <a:r>
              <a:rPr lang="ru-RU" sz="3200" dirty="0"/>
              <a:t>NET предлагает классы </a:t>
            </a: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</a:t>
            </a:r>
            <a:r>
              <a:rPr lang="ru-RU" sz="3200" dirty="0"/>
              <a:t> и </a:t>
            </a: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SemaphoreSlim</a:t>
            </a:r>
            <a:r>
              <a:rPr lang="ru-RU" sz="3200" dirty="0"/>
              <a:t>.</a:t>
            </a:r>
            <a:endParaRPr lang="en-US" sz="3200" dirty="0"/>
          </a:p>
          <a:p>
            <a:r>
              <a:rPr lang="ru-RU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</a:t>
            </a:r>
            <a:r>
              <a:rPr lang="ru-RU" sz="3600" dirty="0"/>
              <a:t> </a:t>
            </a:r>
            <a:r>
              <a:rPr lang="ru-RU" sz="3200" dirty="0" smtClean="0"/>
              <a:t>применяется </a:t>
            </a:r>
            <a:r>
              <a:rPr lang="ru-RU" sz="3200" dirty="0"/>
              <a:t>для синхронизации между процессами, </a:t>
            </a:r>
            <a:r>
              <a:rPr lang="ru-RU" sz="3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SemaphoreSlim </a:t>
            </a:r>
            <a:r>
              <a:rPr lang="ru-RU" sz="3200" dirty="0" smtClean="0"/>
              <a:t>работает </a:t>
            </a:r>
            <a:r>
              <a:rPr lang="ru-RU" sz="3200" dirty="0"/>
              <a:t>только в рамках одного процесса.</a:t>
            </a:r>
            <a:endParaRPr lang="en-US" sz="3200" dirty="0"/>
          </a:p>
          <a:p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</a:t>
            </a:r>
            <a:r>
              <a:rPr lang="ru-RU" sz="3200" dirty="0" smtClean="0"/>
              <a:t>- получение блокировки 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Release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/>
              <a:t> – снятие блокировки.</a:t>
            </a:r>
          </a:p>
        </p:txBody>
      </p:sp>
    </p:spTree>
    <p:extLst>
      <p:ext uri="{BB962C8B-B14F-4D97-AF65-F5344CB8AC3E}">
        <p14:creationId xmlns:p14="http://schemas.microsoft.com/office/powerpoint/2010/main" val="1666442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Семафоры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SemaphoreExample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SemaphoreSlim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SemaphoreSlim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(Enter).Start(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03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Семафоры в </a:t>
            </a:r>
            <a:r>
              <a:rPr lang="en-US" dirty="0"/>
              <a:t>.NET –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SemaphoreExample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private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void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Enter(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id)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(id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wants to enter"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s.Wait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(id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is in!"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только два потока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 *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могут одновременно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(id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is leaving"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выполнять этот код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s.Release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770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иаграмма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03" y="1829689"/>
            <a:ext cx="8789154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57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получения блокировки</a:t>
            </a:r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088789"/>
              </p:ext>
            </p:extLst>
          </p:nvPr>
        </p:nvGraphicFramePr>
        <p:xfrm>
          <a:off x="2517732" y="2442574"/>
          <a:ext cx="6876789" cy="23569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6747">
                  <a:extLst>
                    <a:ext uri="{9D8B030D-6E8A-4147-A177-3AD203B41FA5}">
                      <a16:colId xmlns:a16="http://schemas.microsoft.com/office/drawing/2014/main" xmlns="" val="3199059252"/>
                    </a:ext>
                  </a:extLst>
                </a:gridCol>
                <a:gridCol w="2610042">
                  <a:extLst>
                    <a:ext uri="{9D8B030D-6E8A-4147-A177-3AD203B41FA5}">
                      <a16:colId xmlns:a16="http://schemas.microsoft.com/office/drawing/2014/main" xmlns="" val="2129030372"/>
                    </a:ext>
                  </a:extLst>
                </a:gridCol>
              </a:tblGrid>
              <a:tr h="589229">
                <a:tc>
                  <a:txBody>
                    <a:bodyPr/>
                    <a:lstStyle/>
                    <a:p>
                      <a:pPr algn="l"/>
                      <a:r>
                        <a:rPr lang="ru-RU" sz="2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Конструкция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lock</a:t>
                      </a: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ru-RU" sz="28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Consolas" panose="020B0609020204030204" pitchFamily="49" charset="0"/>
                        </a:rPr>
                        <a:t>нс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0572243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Mutex</a:t>
                      </a: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ru-RU" sz="28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Consolas" panose="020B0609020204030204" pitchFamily="49" charset="0"/>
                        </a:rPr>
                        <a:t>нс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202574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SemaphoreSlim</a:t>
                      </a: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ru-RU" sz="28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Consolas" panose="020B0609020204030204" pitchFamily="49" charset="0"/>
                        </a:rPr>
                        <a:t>нс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030229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Semaphore</a:t>
                      </a: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ru-RU" sz="28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Consolas" panose="020B0609020204030204" pitchFamily="49" charset="0"/>
                        </a:rPr>
                        <a:t>нс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8100" marR="38100" marT="25400" marB="254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096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93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на основе сигналов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При использовании </a:t>
            </a:r>
            <a:r>
              <a:rPr lang="ru-RU" sz="3200" i="1" dirty="0"/>
              <a:t>синхронизации на основе подачи сигналов</a:t>
            </a:r>
            <a:r>
              <a:rPr lang="ru-RU" sz="3200" dirty="0"/>
              <a:t> один поток получает уведомления от другого потока. Обычно уведомления используются для возобновления работы заблокированного потока.</a:t>
            </a:r>
          </a:p>
          <a:p>
            <a:endParaRPr lang="ru-RU" sz="3200" dirty="0"/>
          </a:p>
          <a:p>
            <a:r>
              <a:rPr lang="ru-RU" sz="3200" dirty="0"/>
              <a:t>Для реализации этого подхода платформа .NET предлагает </a:t>
            </a:r>
            <a:r>
              <a:rPr lang="ru-RU" sz="3200" dirty="0" smtClean="0"/>
              <a:t>несколько классов.</a:t>
            </a:r>
          </a:p>
          <a:p>
            <a:r>
              <a:rPr lang="ru-RU" sz="3200" dirty="0" smtClean="0"/>
              <a:t>Основные: </a:t>
            </a: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AutoResetEvent</a:t>
            </a:r>
            <a:r>
              <a:rPr lang="ru-RU" sz="3200" dirty="0"/>
              <a:t>, </a:t>
            </a:r>
            <a:r>
              <a:rPr lang="ru-RU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ManualResetEvent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3578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на основе сигналов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AutoResetEvent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и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ManualResetEvent</a:t>
            </a:r>
            <a:r>
              <a:rPr lang="ru-RU" sz="3200" dirty="0">
                <a:solidFill>
                  <a:schemeClr val="tx1"/>
                </a:solidFill>
              </a:rPr>
              <a:t> унаследованы от </a:t>
            </a: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EventWaitHandle</a:t>
            </a:r>
            <a:r>
              <a:rPr lang="ru-RU" sz="3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Порядок действий: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smtClean="0"/>
              <a:t>Поток </a:t>
            </a:r>
            <a:r>
              <a:rPr lang="ru-RU" sz="3200" dirty="0"/>
              <a:t>вызывает метод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WaitOne() у  объекта </a:t>
            </a:r>
            <a:r>
              <a:rPr lang="ru-RU" sz="3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EventWaitHandle</a:t>
            </a:r>
            <a:r>
              <a:rPr lang="ru-RU" sz="3200" dirty="0"/>
              <a:t>, чтобы остановиться и ждать сигнала.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Для </a:t>
            </a:r>
            <a:r>
              <a:rPr lang="ru-RU" sz="3200" dirty="0"/>
              <a:t>отправки сигнала применяется вызов метода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Set()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699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 </a:t>
            </a:r>
            <a:r>
              <a:rPr lang="ru-RU" dirty="0" smtClean="0"/>
              <a:t>вызова </a:t>
            </a:r>
            <a:r>
              <a:rPr lang="ru-RU" dirty="0"/>
              <a:t>метода </a:t>
            </a:r>
            <a:r>
              <a:rPr lang="ru-RU" sz="4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Set()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ManualResetEvent</a:t>
            </a:r>
            <a:r>
              <a:rPr lang="ru-RU" sz="3200" dirty="0" smtClean="0"/>
              <a:t>: </a:t>
            </a:r>
            <a:r>
              <a:rPr lang="ru-RU" sz="3200" dirty="0"/>
              <a:t>все ожидающие потоки освобождаются и продолжают выполнение </a:t>
            </a:r>
            <a:r>
              <a:rPr lang="ru-RU" sz="3200" dirty="0" smtClean="0"/>
              <a:t>(прицнип как у ворот</a:t>
            </a:r>
            <a:r>
              <a:rPr lang="en-US" sz="3200" dirty="0" smtClean="0"/>
              <a:t> –</a:t>
            </a:r>
            <a:r>
              <a:rPr lang="ru-RU" sz="3200" dirty="0" smtClean="0"/>
              <a:t> чтобы </a:t>
            </a:r>
            <a:r>
              <a:rPr lang="ru-RU" sz="3200" dirty="0"/>
              <a:t>закрыть, вызывайте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Reset()</a:t>
            </a:r>
            <a:r>
              <a:rPr lang="ru-RU" sz="3200" dirty="0"/>
              <a:t>).</a:t>
            </a:r>
          </a:p>
          <a:p>
            <a:endParaRPr lang="ru-RU" sz="3200" dirty="0"/>
          </a:p>
          <a:p>
            <a:r>
              <a:rPr lang="ru-RU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AutoResetEvent</a:t>
            </a: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3200" dirty="0" smtClean="0"/>
              <a:t> </a:t>
            </a:r>
            <a:r>
              <a:rPr lang="ru-RU" sz="3200" dirty="0"/>
              <a:t>ожидающие потоки освобождаются и запускаются последовательно, на манер очереди (</a:t>
            </a:r>
            <a:r>
              <a:rPr lang="ru-RU" sz="3200" i="1" dirty="0"/>
              <a:t>турникет в метро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180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на основе сигналов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1810512"/>
            <a:ext cx="6547104" cy="4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94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AutoResetEvent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autoReset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AutoResetEvent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{Name = name};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autoReset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Thrd.Start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"Run() in thread #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is completed!"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Уведомление о событии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autoReset.Set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часть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is using method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ThreadNumbers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"Numbers: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2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продолжение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internal 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evtObj</a:t>
            </a:r>
            <a:r>
              <a:rPr lang="en-US" dirty="0"/>
              <a:t> = new </a:t>
            </a:r>
            <a:r>
              <a:rPr lang="en-US" dirty="0" err="1"/>
              <a:t>AutoResetEvent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mt1 = new </a:t>
            </a:r>
            <a:r>
              <a:rPr lang="en-US" dirty="0" err="1"/>
              <a:t>MyThread</a:t>
            </a:r>
            <a:r>
              <a:rPr lang="en-US" dirty="0"/>
              <a:t>("Thread 1", </a:t>
            </a:r>
            <a:r>
              <a:rPr lang="en-US" dirty="0" err="1"/>
              <a:t>evtObj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("The main thread is looking forward for a signal");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evtObj.WaitOne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("The main thread's got signal from the 1st thread");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evtObj.Reset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    mt1 = new </a:t>
            </a:r>
            <a:r>
              <a:rPr lang="en-US" dirty="0" err="1"/>
              <a:t>MyThread</a:t>
            </a:r>
            <a:r>
              <a:rPr lang="en-US" dirty="0"/>
              <a:t>("Thread 2", </a:t>
            </a:r>
            <a:r>
              <a:rPr lang="en-US" dirty="0" err="1"/>
              <a:t>evtObj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evtObj.WaitOne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("The main thread's got signal from the 2st thread");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9405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Неблокирующая синхронизация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Конструкции</a:t>
            </a:r>
            <a:r>
              <a:rPr lang="en-US" sz="3200" dirty="0"/>
              <a:t> </a:t>
            </a:r>
            <a:r>
              <a:rPr lang="ru-RU" sz="3200" dirty="0"/>
              <a:t>платформы .NET</a:t>
            </a:r>
            <a:r>
              <a:rPr lang="en-US" sz="3200" dirty="0"/>
              <a:t> </a:t>
            </a:r>
            <a:r>
              <a:rPr lang="ru-RU" sz="3200" dirty="0"/>
              <a:t>для </a:t>
            </a:r>
            <a:r>
              <a:rPr lang="ru-RU" sz="3200" i="1" dirty="0"/>
              <a:t>неблокирующей синхронизации</a:t>
            </a:r>
            <a:r>
              <a:rPr lang="ru-RU" sz="3200" dirty="0"/>
              <a:t> позволяют выполнить совместный доступ нескольких потоков к простым ресурсам без блокировки, паузы или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21392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Статический класс </a:t>
            </a:r>
            <a:r>
              <a:rPr lang="en-US" dirty="0"/>
              <a:t>Interlocked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Класс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System.Threading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Interlocked</a:t>
            </a:r>
            <a:r>
              <a:rPr lang="en-US" sz="3200" dirty="0"/>
              <a:t> </a:t>
            </a:r>
            <a:r>
              <a:rPr lang="ru-RU" sz="3200" dirty="0"/>
              <a:t>содержит набор методов, выполняющихся без блокировки потока: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33199"/>
              </p:ext>
            </p:extLst>
          </p:nvPr>
        </p:nvGraphicFramePr>
        <p:xfrm>
          <a:off x="1097279" y="2788920"/>
          <a:ext cx="10044000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xmlns="" val="3438096505"/>
                    </a:ext>
                  </a:extLst>
                </a:gridCol>
                <a:gridCol w="7452000">
                  <a:extLst>
                    <a:ext uri="{9D8B030D-6E8A-4147-A177-3AD203B41FA5}">
                      <a16:colId xmlns:a16="http://schemas.microsoft.com/office/drawing/2014/main" xmlns="" val="372602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Увеличивает на единицу значение аргумента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типа </a:t>
                      </a:r>
                      <a:r>
                        <a:rPr lang="en-US" sz="20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или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long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057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Decrement(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Уменьшает на единицу значение аргумента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типа </a:t>
                      </a:r>
                      <a:r>
                        <a:rPr lang="en-US" sz="20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или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long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875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Складывает два аргумента </a:t>
                      </a:r>
                      <a:r>
                        <a:rPr lang="ru-RU" sz="2000" dirty="0"/>
                        <a:t>типа </a:t>
                      </a:r>
                      <a:r>
                        <a:rPr lang="en-US" sz="20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или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заменяет значение</a:t>
                      </a:r>
                      <a:r>
                        <a:rPr lang="ru-RU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первого аргумента на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сумму</a:t>
                      </a:r>
                      <a:endParaRPr lang="ru-RU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763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Exchange()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Присваивает</a:t>
                      </a:r>
                      <a:r>
                        <a:rPr lang="ru-RU" sz="1800" baseline="0" dirty="0"/>
                        <a:t> первому аргументу значение второго аргумента и возвращает исходное значение первого аргумента. Есть перегруженные версии для типов </a:t>
                      </a:r>
                      <a:r>
                        <a:rPr lang="en-US" sz="18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float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и объектов</a:t>
                      </a:r>
                      <a:endParaRPr lang="ru-RU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512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CompareExchange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Сравнивает 1-й и 3-й аргументы. В случае равенства заменяет первый аргумент на значение второго аргумента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931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Атомарное чтение</a:t>
                      </a:r>
                      <a:r>
                        <a:rPr lang="ru-RU" sz="2000" baseline="0" dirty="0"/>
                        <a:t> значения типа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5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28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Interlocked</a:t>
            </a:r>
            <a:r>
              <a:rPr lang="ru-RU" dirty="0"/>
              <a:t> – примеры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Interlocked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.Increment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sum);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Interlocked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3);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сложение (вычитание)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чтение (избыточный метод для 64-битной архитектуры)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Interlocked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sum));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запись 64-битной переменной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Interlocked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.Exchange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10));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обновление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если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равно 10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Interlocked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.CompareExchange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123, 10);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57042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06657"/>
            <a:ext cx="10058400" cy="1450757"/>
          </a:xfrm>
        </p:spPr>
        <p:txBody>
          <a:bodyPr/>
          <a:lstStyle/>
          <a:p>
            <a:r>
              <a:rPr lang="ru-RU" dirty="0" smtClean="0"/>
              <a:t>Примеры синхронизации в </a:t>
            </a:r>
            <a:r>
              <a:rPr lang="en-US" dirty="0" smtClean="0"/>
              <a:t>WinAPI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7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0" y="-725379"/>
            <a:ext cx="10058400" cy="1450757"/>
          </a:xfrm>
        </p:spPr>
        <p:txBody>
          <a:bodyPr/>
          <a:lstStyle/>
          <a:p>
            <a:r>
              <a:rPr lang="ru-RU" dirty="0" smtClean="0"/>
              <a:t>Критические секции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05" y="612644"/>
            <a:ext cx="6869809" cy="64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5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5" y="531395"/>
            <a:ext cx="55816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4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68" y="594009"/>
            <a:ext cx="57054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1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Семафоры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33" y="364506"/>
            <a:ext cx="57245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47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Спровоцировать и пронаблюдать проблемы, возникающие в многопоточных программах при отсутствии синхронизации потоков или неправильном её выполнении. </a:t>
            </a:r>
            <a:endParaRPr lang="ru-RU" dirty="0" smtClean="0"/>
          </a:p>
          <a:p>
            <a:r>
              <a:rPr lang="ru-RU" dirty="0" smtClean="0"/>
              <a:t>1. Создать </a:t>
            </a:r>
            <a:r>
              <a:rPr lang="ru-RU" dirty="0"/>
              <a:t>программу из пяти потоков — основного, А, B, C и D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Основной </a:t>
            </a:r>
            <a:r>
              <a:rPr lang="ru-RU" dirty="0"/>
              <a:t>поток запускает остальные четыре и ожидает их </a:t>
            </a:r>
            <a:r>
              <a:rPr lang="ru-RU" dirty="0" smtClean="0"/>
              <a:t>завершения.</a:t>
            </a:r>
          </a:p>
          <a:p>
            <a:r>
              <a:rPr lang="ru-RU" dirty="0" smtClean="0"/>
              <a:t>Поток </a:t>
            </a:r>
            <a:r>
              <a:rPr lang="ru-RU" dirty="0"/>
              <a:t>A добавляет в список S числа 1, 2, 3 и т. д. </a:t>
            </a:r>
            <a:r>
              <a:rPr lang="ru-RU" dirty="0" smtClean="0"/>
              <a:t>Поток </a:t>
            </a:r>
            <a:r>
              <a:rPr lang="ru-RU" dirty="0"/>
              <a:t>B извлекает из списка S последний элемент, возводит его в квадрат и помещает в список R. Если в списке S нет элементов, поток B ожидает одну секунду функцией </a:t>
            </a:r>
            <a:r>
              <a:rPr lang="ru-RU" dirty="0" err="1"/>
              <a:t>Sleep</a:t>
            </a:r>
            <a:r>
              <a:rPr lang="ru-RU" dirty="0"/>
              <a:t>(). </a:t>
            </a:r>
          </a:p>
          <a:p>
            <a:r>
              <a:rPr lang="ru-RU" dirty="0"/>
              <a:t>Поток C извлекает из списка S последний элемент, делит его на 3 и помещает в список R. Если в списке S нет элементов, поток C ожидает одну </a:t>
            </a:r>
            <a:r>
              <a:rPr lang="ru-RU" dirty="0" smtClean="0"/>
              <a:t>секунду.</a:t>
            </a:r>
          </a:p>
          <a:p>
            <a:r>
              <a:rPr lang="ru-RU" dirty="0"/>
              <a:t>Поток D извлекает из списка R последний элемент и печатает его. Если в списке R нет элементов, поток D печатает сообщение об этом и ожидает одну секунду</a:t>
            </a:r>
            <a:r>
              <a:rPr lang="ru-RU" dirty="0" smtClean="0"/>
              <a:t>.</a:t>
            </a:r>
          </a:p>
          <a:p>
            <a:r>
              <a:rPr lang="ru-RU" dirty="0"/>
              <a:t>Синхронизацию потоков производить на данном этапе не нужно. </a:t>
            </a:r>
            <a:r>
              <a:rPr lang="ru-RU" dirty="0" smtClean="0"/>
              <a:t>Запустите программу несколько раз, </a:t>
            </a:r>
            <a:r>
              <a:rPr lang="ru-RU" dirty="0"/>
              <a:t>проанализируйте проблему (Стабильной работы программы не ожидается</a:t>
            </a:r>
            <a:r>
              <a:rPr lang="ru-RU" dirty="0" smtClean="0"/>
              <a:t>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часть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20 потоков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20;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myClass.Numbers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Name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"Thread #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is working"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threads)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2. Обеспечить корректную синхронизацию потоков</a:t>
            </a:r>
            <a:r>
              <a:rPr lang="ru-RU" dirty="0" smtClean="0"/>
              <a:t>.</a:t>
            </a:r>
          </a:p>
          <a:p>
            <a:r>
              <a:rPr lang="ru-RU" dirty="0"/>
              <a:t>Каждое обращение к спискам S и R из любого потока защитить критической областью (одна КО для списка S, другая — для списка R). </a:t>
            </a:r>
            <a:endParaRPr lang="ru-RU" dirty="0" smtClean="0"/>
          </a:p>
          <a:p>
            <a:r>
              <a:rPr lang="ru-RU" dirty="0"/>
              <a:t>3. Спровоцировать взаимоблокировку вследствие состязания. </a:t>
            </a:r>
            <a:endParaRPr lang="ru-RU" dirty="0" smtClean="0"/>
          </a:p>
          <a:p>
            <a:r>
              <a:rPr lang="ru-RU" dirty="0"/>
              <a:t>3.1 Изменить алгоритм потока B на следующий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Вход </a:t>
            </a:r>
            <a:r>
              <a:rPr lang="ru-RU" dirty="0"/>
              <a:t>в КО для списка S, вход в КО для списка R</a:t>
            </a:r>
            <a:r>
              <a:rPr lang="ru-RU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Извлечение </a:t>
            </a:r>
            <a:r>
              <a:rPr lang="ru-RU" dirty="0"/>
              <a:t>элемента из S, вычисление, добавление элемента в R;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Выход </a:t>
            </a:r>
            <a:r>
              <a:rPr lang="ru-RU" dirty="0"/>
              <a:t>из КО для списка R, выход из КО для списка 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целях наглядности можно между обращениями к КО в обоих потоках вставить задержки функцией </a:t>
            </a:r>
            <a:r>
              <a:rPr lang="ru-RU" dirty="0" err="1"/>
              <a:t>Sleep</a:t>
            </a:r>
            <a:r>
              <a:rPr lang="ru-RU" dirty="0"/>
              <a:t>(). Так можно проверить сценарии с разным порядком входа и выхода из КО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1300" dirty="0"/>
              <a:t>Ожидается «зависание» потоков A, B и С, что будет проявляться в постоянно пустом списке R </a:t>
            </a:r>
          </a:p>
        </p:txBody>
      </p:sp>
    </p:spTree>
    <p:extLst>
      <p:ext uri="{BB962C8B-B14F-4D97-AF65-F5344CB8AC3E}">
        <p14:creationId xmlns:p14="http://schemas.microsoft.com/office/powerpoint/2010/main" val="188208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происходит?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 только каждый поток требует от </a:t>
            </a:r>
            <a:r>
              <a:rPr lang="ru-RU" sz="2800" dirty="0" smtClean="0"/>
              <a:t>My</a:t>
            </a:r>
            <a:r>
              <a:rPr lang="en-US" sz="2800" dirty="0" smtClean="0"/>
              <a:t>Class</a:t>
            </a:r>
            <a:r>
              <a:rPr lang="ru-RU" sz="2800" dirty="0" smtClean="0"/>
              <a:t> </a:t>
            </a:r>
            <a:r>
              <a:rPr lang="ru-RU" sz="2800" dirty="0"/>
              <a:t>печати числовых данных, планировщик потоков меняет их местами в фоновом режиме.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P</a:t>
            </a:r>
            <a:r>
              <a:rPr lang="ru-RU" sz="2800" dirty="0" smtClean="0"/>
              <a:t>езультат</a:t>
            </a:r>
            <a:r>
              <a:rPr lang="en-US" sz="2800" dirty="0" smtClean="0"/>
              <a:t> -</a:t>
            </a:r>
            <a:r>
              <a:rPr lang="ru-RU" sz="2800" dirty="0" smtClean="0"/>
              <a:t> несогласованный </a:t>
            </a:r>
            <a:r>
              <a:rPr lang="ru-RU" sz="2800" dirty="0"/>
              <a:t>вывод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0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 основу </a:t>
            </a:r>
            <a:r>
              <a:rPr lang="ru-RU" sz="2800" b="1" dirty="0"/>
              <a:t>синхронизации</a:t>
            </a:r>
            <a:r>
              <a:rPr lang="ru-RU" sz="2800" dirty="0"/>
              <a:t> положено понятие </a:t>
            </a:r>
            <a:r>
              <a:rPr lang="ru-RU" sz="2800" i="1" dirty="0"/>
              <a:t>блокировки</a:t>
            </a:r>
            <a:r>
              <a:rPr lang="ru-RU" sz="2800" dirty="0"/>
              <a:t>, посредством которой организуется управление доступом к кодовому блоку в объекте. </a:t>
            </a:r>
            <a:endParaRPr lang="en-US" sz="2800" dirty="0"/>
          </a:p>
          <a:p>
            <a:r>
              <a:rPr lang="ru-RU" sz="2800" dirty="0"/>
              <a:t>Когда объект заблокирован одним потоком, остальные потоки не могут получить доступ к заблокированному кодовому блоку. </a:t>
            </a:r>
            <a:endParaRPr lang="ru-RU" sz="2800" dirty="0" smtClean="0"/>
          </a:p>
          <a:p>
            <a:r>
              <a:rPr lang="ru-RU" sz="2800" dirty="0" smtClean="0"/>
              <a:t>Когда блокировка </a:t>
            </a:r>
            <a:r>
              <a:rPr lang="ru-RU" sz="2800" dirty="0"/>
              <a:t>снимается одним потоком, объект становится доступным для использования в другом потоке.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4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объектов синхронизации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Критические секции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Мьютексы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Семафоры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smtClean="0"/>
              <a:t>Взаимоисключающий доступ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0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Критическая секция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Критическая секция (англ. critical section) — объект синхронизации потоков, позволяющий предотвратить одновременное выполнение некоторого набора операций (обычно связанных с доступом к данным) несколькими потоками.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3200" dirty="0"/>
              <a:t>Терминология:</a:t>
            </a:r>
          </a:p>
          <a:p>
            <a:pPr lvl="1"/>
            <a:r>
              <a:rPr lang="ru-RU" sz="3000" i="1" dirty="0"/>
              <a:t>Вход в критическую секцию</a:t>
            </a:r>
            <a:r>
              <a:rPr lang="ru-RU" sz="3000" dirty="0"/>
              <a:t> или </a:t>
            </a:r>
            <a:r>
              <a:rPr lang="ru-RU" sz="3000" i="1" dirty="0"/>
              <a:t>блокировка ресурса</a:t>
            </a:r>
          </a:p>
          <a:p>
            <a:pPr lvl="1"/>
            <a:r>
              <a:rPr lang="ru-RU" sz="3000" i="1" dirty="0"/>
              <a:t>Выход из секции</a:t>
            </a:r>
            <a:r>
              <a:rPr lang="ru-RU" sz="3000" dirty="0"/>
              <a:t> или </a:t>
            </a:r>
            <a:r>
              <a:rPr lang="ru-RU" sz="3000" i="1" dirty="0"/>
              <a:t>разблокировка</a:t>
            </a:r>
            <a:r>
              <a:rPr lang="en-US" sz="3000" dirty="0"/>
              <a:t> (</a:t>
            </a:r>
            <a:r>
              <a:rPr lang="ru-RU" sz="3000" i="1" dirty="0"/>
              <a:t>освобождение</a:t>
            </a:r>
            <a:r>
              <a:rPr lang="en-US" sz="3000" dirty="0"/>
              <a:t>)</a:t>
            </a:r>
            <a:r>
              <a:rPr lang="ru-RU" sz="3000" i="1" dirty="0"/>
              <a:t> </a:t>
            </a:r>
            <a:r>
              <a:rPr lang="ru-RU" sz="3000" i="1" dirty="0" smtClean="0"/>
              <a:t>ресурса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89151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2516</Words>
  <Application>Microsoft Office PowerPoint</Application>
  <PresentationFormat>Произвольный</PresentationFormat>
  <Paragraphs>425</Paragraphs>
  <Slides>50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Retrospect</vt:lpstr>
      <vt:lpstr>Системное программирование</vt:lpstr>
      <vt:lpstr>Проблемы синхронизации</vt:lpstr>
      <vt:lpstr>Проблемы синхронизации</vt:lpstr>
      <vt:lpstr>Пример – часть 1</vt:lpstr>
      <vt:lpstr>Пример – часть 2</vt:lpstr>
      <vt:lpstr>Что происходит?</vt:lpstr>
      <vt:lpstr>Синхронизация</vt:lpstr>
      <vt:lpstr>Виды объектов синхронизации</vt:lpstr>
      <vt:lpstr>Критическая секция</vt:lpstr>
      <vt:lpstr>Критические секции в .NET</vt:lpstr>
      <vt:lpstr>Критические секции – пример</vt:lpstr>
      <vt:lpstr>Критические секции – диаграмма</vt:lpstr>
      <vt:lpstr>Класс Monitor – избранные методы</vt:lpstr>
      <vt:lpstr>Оператор lock</vt:lpstr>
      <vt:lpstr>Во что компилятор транслирует lock(x)</vt:lpstr>
      <vt:lpstr>Идентификатор критической секции</vt:lpstr>
      <vt:lpstr>Взаимоблокировки</vt:lpstr>
      <vt:lpstr>Взаимоблокировки – пример</vt:lpstr>
      <vt:lpstr>Взаимоблокировки – как бороться</vt:lpstr>
      <vt:lpstr>Реентерабельность</vt:lpstr>
      <vt:lpstr>Реентерабельность – пример</vt:lpstr>
      <vt:lpstr>Мьютексы</vt:lpstr>
      <vt:lpstr>Мютекс – отличие от критической секции</vt:lpstr>
      <vt:lpstr>Мьютексы в .NET</vt:lpstr>
      <vt:lpstr>Конструкторы Mutex</vt:lpstr>
      <vt:lpstr>Мьютексы в .NET – пример</vt:lpstr>
      <vt:lpstr>Мьютексы в .NET – пример</vt:lpstr>
      <vt:lpstr>Мьютексы – пример с процессами</vt:lpstr>
      <vt:lpstr>Семафоры</vt:lpstr>
      <vt:lpstr>Семафоры в .NET</vt:lpstr>
      <vt:lpstr>Семафоры</vt:lpstr>
      <vt:lpstr>Семафоры в .NET – пример</vt:lpstr>
      <vt:lpstr>Диаграмма</vt:lpstr>
      <vt:lpstr>Время получения блокировки</vt:lpstr>
      <vt:lpstr>Синхронизация на основе сигналов</vt:lpstr>
      <vt:lpstr>Синхронизация на основе сигналов</vt:lpstr>
      <vt:lpstr>После вызова метода Set().</vt:lpstr>
      <vt:lpstr>Синхронизация на основе сигналов</vt:lpstr>
      <vt:lpstr>Пример</vt:lpstr>
      <vt:lpstr>Пример - продолжение</vt:lpstr>
      <vt:lpstr>Неблокирующая синхронизация</vt:lpstr>
      <vt:lpstr>Статический класс Interlocked</vt:lpstr>
      <vt:lpstr>Класс Interlocked – примеры</vt:lpstr>
      <vt:lpstr>Примеры синхронизации в WinAPI</vt:lpstr>
      <vt:lpstr>Критические секции</vt:lpstr>
      <vt:lpstr>Mutex</vt:lpstr>
      <vt:lpstr>События</vt:lpstr>
      <vt:lpstr>Семафоры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программирование</dc:title>
  <dc:creator>Maksim Nikitin</dc:creator>
  <cp:lastModifiedBy>группы стационара</cp:lastModifiedBy>
  <cp:revision>16</cp:revision>
  <dcterms:created xsi:type="dcterms:W3CDTF">2017-04-11T11:40:42Z</dcterms:created>
  <dcterms:modified xsi:type="dcterms:W3CDTF">2017-04-12T16:55:32Z</dcterms:modified>
</cp:coreProperties>
</file>