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-114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66DF3-0D14-4E1A-8EF6-9EECE1C1B99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B5824-5CD4-43A7-A349-5DA071CB4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Метод </a:t>
            </a:r>
            <a:r>
              <a:rPr lang="en-US" baseline="0" dirty="0"/>
              <a:t>Run() </a:t>
            </a:r>
            <a:r>
              <a:rPr lang="ru-RU" baseline="0" dirty="0"/>
              <a:t>создаёт и запускает задачу («горячие» задачи)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4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Часть флагов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ru-RU" sz="1400" dirty="0"/>
              <a:t> дублирует элементы из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ru-R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</a:t>
            </a:r>
            <a:r>
              <a:rPr lang="ru-RU" sz="1200" baseline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это не удивительно, ведь для продолжения нужно СОЗДАТЬ задачу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7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перегруженные</a:t>
            </a:r>
            <a:r>
              <a:rPr lang="ru-RU" baseline="0" dirty="0"/>
              <a:t> версии данных методов. Принимают </a:t>
            </a:r>
            <a:r>
              <a:rPr lang="en-US" baseline="0" dirty="0" err="1"/>
              <a:t>params</a:t>
            </a:r>
            <a:r>
              <a:rPr lang="en-US" baseline="0" dirty="0"/>
              <a:t> </a:t>
            </a:r>
            <a:r>
              <a:rPr lang="ru-RU" baseline="0" dirty="0"/>
              <a:t>массив</a:t>
            </a:r>
            <a:r>
              <a:rPr lang="en-US" baseline="0" dirty="0"/>
              <a:t>, </a:t>
            </a:r>
            <a:r>
              <a:rPr lang="en-US" baseline="0" dirty="0" err="1"/>
              <a:t>IEnumerable</a:t>
            </a:r>
            <a:r>
              <a:rPr lang="en-US" baseline="0" dirty="0"/>
              <a:t>. </a:t>
            </a:r>
            <a:r>
              <a:rPr lang="ru-RU" baseline="0" dirty="0"/>
              <a:t>Есть версии для </a:t>
            </a:r>
            <a:r>
              <a:rPr lang="en-US" baseline="0" dirty="0"/>
              <a:t>Task&lt;Result&gt;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INotifyCompletion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INotifyCompletion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1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 из причин </a:t>
            </a:r>
            <a:r>
              <a:rPr lang="ru-RU" sz="1200" dirty="0"/>
              <a:t>параллельного возникновения нескольких исключений – то, что у нас есть дочерние</a:t>
            </a:r>
            <a:r>
              <a:rPr lang="ru-RU" sz="1200" baseline="0" dirty="0"/>
              <a:t> задачи.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2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(*)</a:t>
            </a:r>
            <a:r>
              <a:rPr lang="ru-RU" baseline="0" dirty="0"/>
              <a:t> Не только конструктору – любому методы, который создаёт задачи (</a:t>
            </a:r>
            <a:r>
              <a:rPr lang="en-US" baseline="0" dirty="0" err="1"/>
              <a:t>ContinueWith</a:t>
            </a:r>
            <a:r>
              <a:rPr lang="en-US" baseline="0" dirty="0"/>
              <a:t>(), </a:t>
            </a:r>
            <a:r>
              <a:rPr lang="en-US" baseline="0" dirty="0" err="1"/>
              <a:t>StartNew</a:t>
            </a:r>
            <a:r>
              <a:rPr lang="en-US" baseline="0" dirty="0"/>
              <a:t>() </a:t>
            </a:r>
            <a:r>
              <a:rPr lang="ru-RU" baseline="0" dirty="0"/>
              <a:t>у фабрики)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</a:t>
            </a:r>
            <a:r>
              <a:rPr lang="en-US" dirty="0" err="1"/>
              <a:t>TaskFactory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- </a:t>
            </a:r>
            <a:r>
              <a:rPr lang="ru-RU" dirty="0"/>
              <a:t>это для класса</a:t>
            </a:r>
            <a:r>
              <a:rPr lang="ru-RU" baseline="0" dirty="0"/>
              <a:t> </a:t>
            </a:r>
            <a:r>
              <a:rPr lang="en-US" baseline="0" dirty="0"/>
              <a:t>Task&lt;</a:t>
            </a:r>
            <a:r>
              <a:rPr lang="en-US" baseline="0" dirty="0" err="1"/>
              <a:t>TResult</a:t>
            </a:r>
            <a:r>
              <a:rPr lang="en-US" baseline="0" dirty="0"/>
              <a:t>&gt;.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6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8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9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1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99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9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6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en-US" baseline="0" dirty="0"/>
              <a:t> </a:t>
            </a:r>
            <a:r>
              <a:rPr lang="en-US" baseline="0" dirty="0" err="1"/>
              <a:t>Task.Wait</a:t>
            </a:r>
            <a:r>
              <a:rPr lang="en-US" baseline="0" dirty="0"/>
              <a:t>() </a:t>
            </a:r>
            <a:r>
              <a:rPr lang="ru-RU" baseline="0" dirty="0"/>
              <a:t>является аналогом </a:t>
            </a:r>
            <a:r>
              <a:rPr lang="en-US" baseline="0" dirty="0" err="1"/>
              <a:t>Thread.Join</a:t>
            </a:r>
            <a:r>
              <a:rPr lang="en-US" baseline="0" dirty="0"/>
              <a:t>().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</a:t>
            </a:r>
            <a:r>
              <a:rPr lang="ru-RU" baseline="0" dirty="0"/>
              <a:t> перечисленные свойства – только для чтения!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E2D1D-25A5-45DC-B24F-AC401B916F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4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9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6990B7-87F1-4594-8F03-336054EBC24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E8CA04-823D-46FC-9559-164066C353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7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Системное программирование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Задачи*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и запуск задачи – </a:t>
            </a:r>
            <a:r>
              <a:rPr lang="en-US" dirty="0" err="1"/>
              <a:t>TaskFactory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Экземпляр класса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TaskFactory</a:t>
            </a:r>
            <a:r>
              <a:rPr lang="ru-RU" sz="3200" dirty="0"/>
              <a:t> – фабрика задач, порождаемых с определёнными настройками:</a:t>
            </a:r>
          </a:p>
          <a:p>
            <a:pPr lvl="1"/>
            <a:r>
              <a:rPr lang="en-US" sz="3000" dirty="0"/>
              <a:t> </a:t>
            </a:r>
            <a:r>
              <a:rPr lang="ru-RU" sz="3000" dirty="0"/>
              <a:t>заданный </a:t>
            </a:r>
            <a:r>
              <a:rPr lang="ru-RU" sz="3000" dirty="0" err="1"/>
              <a:t>токен</a:t>
            </a:r>
            <a:r>
              <a:rPr lang="ru-RU" sz="3000" dirty="0"/>
              <a:t> отмены</a:t>
            </a:r>
          </a:p>
          <a:p>
            <a:pPr lvl="1"/>
            <a:r>
              <a:rPr lang="en-US" sz="3000" dirty="0"/>
              <a:t> </a:t>
            </a:r>
            <a:r>
              <a:rPr lang="ru-RU" sz="3000" dirty="0"/>
              <a:t>флаги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endParaRPr lang="ru-RU" sz="2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3000" dirty="0"/>
              <a:t> </a:t>
            </a:r>
            <a:r>
              <a:rPr lang="ru-RU" sz="3000" dirty="0"/>
              <a:t>флаги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endParaRPr lang="ru-RU" sz="2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3000" dirty="0"/>
              <a:t> </a:t>
            </a:r>
            <a:r>
              <a:rPr lang="ru-RU" sz="3000" dirty="0"/>
              <a:t>используемый экземпляр планировщика задач</a:t>
            </a:r>
          </a:p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TaskFactory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/>
              <a:t>содержит методы для разных сценариев использования задач: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StartNew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FromAsync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ContinueWhenAll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,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ContinueWhenAny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97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TaskFactory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369297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создание и запуск задачи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(используем экземпляр фабрики по умолчанию)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.StartNew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(method, 25);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создадим свою фабрику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TaskFactory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.LongRunning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 используем её для создания и запуска задачи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t2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f.StartNew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(method, 25);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7621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и запуск задачи – </a:t>
            </a:r>
            <a:r>
              <a:rPr lang="en-US" dirty="0"/>
              <a:t>Run()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Статический метод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принимает в качестве аргумента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создаёт </a:t>
            </a:r>
            <a:r>
              <a:rPr lang="ru-RU" sz="3200" b="1" dirty="0"/>
              <a:t>и запускает</a:t>
            </a:r>
            <a:r>
              <a:rPr lang="ru-RU" sz="3200" dirty="0"/>
              <a:t> задачу:</a:t>
            </a:r>
            <a:endParaRPr lang="en-US" sz="3200" dirty="0"/>
          </a:p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task =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Перегруженные версии метода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Run()</a:t>
            </a:r>
            <a:r>
              <a:rPr lang="en-US" sz="3200" dirty="0"/>
              <a:t> </a:t>
            </a:r>
            <a:r>
              <a:rPr lang="ru-RU" sz="3200" dirty="0"/>
              <a:t>работают с делегатами-функциями и позволяют указывать </a:t>
            </a:r>
            <a:r>
              <a:rPr lang="ru-RU" sz="3200" dirty="0" err="1"/>
              <a:t>токен</a:t>
            </a:r>
            <a:r>
              <a:rPr lang="ru-RU" sz="3200" dirty="0"/>
              <a:t> отмены.</a:t>
            </a:r>
          </a:p>
        </p:txBody>
      </p:sp>
    </p:spTree>
    <p:extLst>
      <p:ext uri="{BB962C8B-B14F-4D97-AF65-F5344CB8AC3E}">
        <p14:creationId xmlns:p14="http://schemas.microsoft.com/office/powerpoint/2010/main" val="52538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Ожидание завершения задач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Метод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Wait()</a:t>
            </a:r>
            <a:r>
              <a:rPr lang="ru-RU" sz="3200" dirty="0"/>
              <a:t> класса </a:t>
            </a:r>
            <a:r>
              <a:rPr lang="ru-RU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ru-RU" sz="3200" dirty="0"/>
              <a:t> и статические методы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WaitAll()</a:t>
            </a:r>
            <a:r>
              <a:rPr lang="ru-RU" sz="3200" dirty="0"/>
              <a:t> и 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WaitAny()</a:t>
            </a:r>
            <a:r>
              <a:rPr lang="ru-RU" sz="3200" dirty="0"/>
              <a:t> останавливают основной поток до завершения задачи (или задач).</a:t>
            </a:r>
          </a:p>
          <a:p>
            <a:r>
              <a:rPr lang="ru-RU" sz="3200" dirty="0"/>
              <a:t>Перегруженные версии методов позволяют указать период </a:t>
            </a:r>
            <a:r>
              <a:rPr lang="ru-RU" sz="3200" dirty="0" smtClean="0"/>
              <a:t>ожидания завершения.</a:t>
            </a:r>
            <a:endParaRPr lang="ru-RU" sz="1200" dirty="0" smtClean="0"/>
          </a:p>
          <a:p>
            <a:r>
              <a:rPr lang="ru-RU" sz="3200" b="1" i="1" u="sng" dirty="0" smtClean="0"/>
              <a:t>Обращение </a:t>
            </a:r>
            <a:r>
              <a:rPr lang="ru-RU" sz="3200" b="1" i="1" u="sng" dirty="0"/>
              <a:t>к </a:t>
            </a:r>
            <a:r>
              <a:rPr lang="en-US" sz="2800" b="1" i="1" u="sng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3200" b="1" i="1" u="sng" dirty="0" smtClean="0"/>
              <a:t> </a:t>
            </a:r>
            <a:r>
              <a:rPr lang="ru-RU" sz="3200" b="1" i="1" u="sng" dirty="0"/>
              <a:t>класса </a:t>
            </a:r>
            <a:r>
              <a:rPr lang="en-US" sz="2800" b="1" i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800" b="1" i="1" u="sng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b="1" i="1" u="sng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TResult</a:t>
            </a:r>
            <a:r>
              <a:rPr lang="en-US" sz="2800" b="1" i="1" u="sng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3200" b="1" i="1" u="sng" dirty="0"/>
              <a:t> </a:t>
            </a:r>
            <a:r>
              <a:rPr lang="ru-RU" sz="3200" b="1" i="1" u="sng" dirty="0"/>
              <a:t>автоматически означает ожидание завершения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59454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Ожидание завершения – 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task1, task2 - некие задачи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completed =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task.Wait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ждем завершения двух задач не более 1 секунды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completed =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.WaitAll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(task1, task2, 1000);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ждем завершения хотя бы одной из задач</a:t>
            </a:r>
            <a:endParaRPr lang="ru-RU" sz="2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.WaitAny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(task1, task2);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61517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 задачи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Эти свойства объекта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/>
              <a:t> </a:t>
            </a:r>
            <a:r>
              <a:rPr lang="ru-RU" sz="3200" dirty="0"/>
              <a:t>описывают состояние задачи: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09612"/>
              </p:ext>
            </p:extLst>
          </p:nvPr>
        </p:nvGraphicFramePr>
        <p:xfrm>
          <a:off x="1097279" y="2476038"/>
          <a:ext cx="10080000" cy="3322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3837048926"/>
                    </a:ext>
                  </a:extLst>
                </a:gridCol>
                <a:gridCol w="8280000">
                  <a:extLst>
                    <a:ext uri="{9D8B030D-6E8A-4147-A177-3AD203B41FA5}">
                      <a16:colId xmlns="" xmlns:a16="http://schemas.microsoft.com/office/drawing/2014/main" val="2858503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AsyncState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Объект, заданный при создании задачи (аргумент </a:t>
                      </a:r>
                      <a:r>
                        <a:rPr lang="en-US" sz="2000" kern="12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Action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ru-RU" sz="22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622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Целочисленный идентификатор задачи (для отладки)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6647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CurrentId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Статическое свойство типа </a:t>
                      </a:r>
                      <a:r>
                        <a:rPr lang="en-US" sz="2000" kern="12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</a:t>
                      </a:r>
                      <a:r>
                        <a:rPr lang="ru-RU" sz="2200" dirty="0"/>
                        <a:t>, которое возвращает идентификатор текущей задачи или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</a:t>
                      </a:r>
                      <a:endParaRPr lang="ru-RU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995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IsCanceled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/>
                        <a:t>Булево свойство, указывающее, была ли задача отменена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243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IsCompleted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Свойство равно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ru-RU" sz="2200" dirty="0"/>
                        <a:t>, если задача успешно завершилась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768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IsFaulted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Свойство равно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r>
                        <a:rPr lang="ru-RU" sz="2200" dirty="0"/>
                        <a:t>, если задача завершилась</a:t>
                      </a:r>
                      <a:r>
                        <a:rPr lang="ru-RU" sz="2200" baseline="0" dirty="0"/>
                        <a:t> из-за исключения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042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/>
                        <a:t>Возвращает текущий статус задачи</a:t>
                      </a:r>
                      <a:r>
                        <a:rPr lang="en-US" sz="2200" dirty="0"/>
                        <a:t> (</a:t>
                      </a:r>
                      <a:r>
                        <a:rPr lang="ru-RU" sz="2200" dirty="0"/>
                        <a:t>перечисление</a:t>
                      </a:r>
                      <a:r>
                        <a:rPr lang="ru-RU" sz="2200" baseline="0" dirty="0"/>
                        <a:t> </a:t>
                      </a:r>
                      <a:r>
                        <a:rPr lang="en-US" sz="2000" kern="12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TaskStatus</a:t>
                      </a:r>
                      <a:r>
                        <a:rPr lang="en-US" sz="2200" dirty="0"/>
                        <a:t>)</a:t>
                      </a:r>
                      <a:endParaRPr lang="ru-RU" sz="2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630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3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TaskStatus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77350"/>
              </p:ext>
            </p:extLst>
          </p:nvPr>
        </p:nvGraphicFramePr>
        <p:xfrm>
          <a:off x="1097280" y="1844380"/>
          <a:ext cx="10149840" cy="417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="" xmlns:a16="http://schemas.microsoft.com/office/drawing/2014/main" val="3837048926"/>
                    </a:ext>
                  </a:extLst>
                </a:gridCol>
                <a:gridCol w="6400800">
                  <a:extLst>
                    <a:ext uri="{9D8B030D-6E8A-4147-A177-3AD203B41FA5}">
                      <a16:colId xmlns="" xmlns:a16="http://schemas.microsoft.com/office/drawing/2014/main" val="2858503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Created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Задача создана в явном виде и может быть запущена вручную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622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WaitingForActivation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Задача создана неявно, запускается автоматически.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Вызов у такой задачи </a:t>
                      </a:r>
                      <a:r>
                        <a:rPr lang="en-US" sz="2000" u="sng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Start()</a:t>
                      </a:r>
                      <a:r>
                        <a:rPr lang="en-US" sz="22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20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ведёт к исключению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6647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WaitingToRun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Задача запланирована, но ещё не запущена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995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Running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Задача выполняется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243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spc="-1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WaitingForChildrenToComplete</a:t>
                      </a:r>
                      <a:endParaRPr lang="ru-RU" sz="2000" kern="1200" spc="-1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Задача ждёт завершения дочерних задач, чтобы завершиться самой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768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RanToCompletion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Canceled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Faulted</a:t>
                      </a:r>
                      <a:endParaRPr lang="ru-RU" sz="2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Возможные окончательные состояния задачи. Во всех этих состояниях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IsCompleted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2000" kern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true</a:t>
                      </a:r>
                      <a:endParaRPr lang="ru-RU" sz="2000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042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 задачи – 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&gt;(x =&gt;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x*2;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10);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task.AsyncState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WaitingToRun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Running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RanToCompletion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task.IsCompleted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42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TaskFactory.FromAsync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Этот метод предназначен для преобразования </a:t>
            </a:r>
            <a:r>
              <a:rPr lang="en-US" sz="3200" dirty="0"/>
              <a:t>APM-</a:t>
            </a:r>
            <a:r>
              <a:rPr lang="ru-RU" sz="3200" dirty="0"/>
              <a:t>модели (методы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28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8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в задачи</a:t>
            </a:r>
            <a:r>
              <a:rPr lang="en-US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Различные перегрузки</a:t>
            </a:r>
            <a:r>
              <a:rPr lang="en-US" sz="3200" dirty="0"/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FromAsync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 служат для пар методов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28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и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8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200" dirty="0"/>
              <a:t>, имеющих разное число входных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139342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TaskFactory.FromAsync</a:t>
            </a:r>
            <a:r>
              <a:rPr lang="en-US" dirty="0"/>
              <a:t>()</a:t>
            </a:r>
            <a:r>
              <a:rPr lang="ru-RU" dirty="0"/>
              <a:t> – 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этот класс был создан нами ранее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 . 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BeginFactorial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AsyncCallback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callback,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 .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EndFactorial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IAsyncResult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 .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36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Parallel Library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i="1" dirty="0"/>
              <a:t>Библиотека параллельных задач</a:t>
            </a:r>
            <a:r>
              <a:rPr lang="ru-RU" sz="3200" dirty="0"/>
              <a:t> (TPL) разработана, чтобы облегчить создание </a:t>
            </a:r>
            <a:r>
              <a:rPr lang="en-US" sz="3200" dirty="0"/>
              <a:t>concurrent</a:t>
            </a:r>
            <a:r>
              <a:rPr lang="ru-RU" sz="3200" dirty="0"/>
              <a:t>-приложений за счёт повышения уровня абстракции при разработке.</a:t>
            </a:r>
          </a:p>
          <a:p>
            <a:endParaRPr lang="ru-RU" sz="3200" dirty="0"/>
          </a:p>
          <a:p>
            <a:r>
              <a:rPr lang="ru-RU" sz="3200" dirty="0"/>
              <a:t>Технические, </a:t>
            </a:r>
            <a:r>
              <a:rPr lang="en-US" sz="3200" dirty="0"/>
              <a:t>TPL – </a:t>
            </a:r>
            <a:r>
              <a:rPr lang="ru-RU" sz="3200" dirty="0"/>
              <a:t>это набор типов в пространствах имён </a:t>
            </a:r>
            <a:r>
              <a:rPr lang="ru-RU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System.Threading</a:t>
            </a:r>
            <a:r>
              <a:rPr lang="ru-RU" sz="3200" dirty="0"/>
              <a:t> и </a:t>
            </a:r>
            <a:r>
              <a:rPr lang="ru-RU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System.Threading.Tasks</a:t>
            </a:r>
            <a:r>
              <a:rPr lang="ru-RU" sz="3200" dirty="0"/>
              <a:t>.</a:t>
            </a:r>
          </a:p>
          <a:p>
            <a:r>
              <a:rPr lang="en-US" sz="3200" dirty="0"/>
              <a:t>TPL </a:t>
            </a:r>
            <a:r>
              <a:rPr lang="ru-RU" sz="3200" dirty="0"/>
              <a:t>была представлена в 2007 году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ru-RU" sz="3200" dirty="0"/>
              <a:t>Часть платформы </a:t>
            </a:r>
            <a:r>
              <a:rPr lang="en-US" sz="3200" dirty="0"/>
              <a:t>.NET, </a:t>
            </a:r>
            <a:r>
              <a:rPr lang="ru-RU" sz="3200" dirty="0"/>
              <a:t>начиная с </a:t>
            </a:r>
            <a:r>
              <a:rPr lang="en-US" sz="3200" dirty="0"/>
              <a:t>.NET Framework</a:t>
            </a:r>
            <a:r>
              <a:rPr lang="ru-RU" sz="3200" dirty="0"/>
              <a:t> 4.0.</a:t>
            </a:r>
          </a:p>
        </p:txBody>
      </p:sp>
    </p:spTree>
    <p:extLst>
      <p:ext uri="{BB962C8B-B14F-4D97-AF65-F5344CB8AC3E}">
        <p14:creationId xmlns:p14="http://schemas.microsoft.com/office/powerpoint/2010/main" val="358431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TaskFactory.FromAsync</a:t>
            </a:r>
            <a:r>
              <a:rPr lang="en-US" dirty="0"/>
              <a:t>()</a:t>
            </a:r>
            <a:r>
              <a:rPr lang="ru-RU" dirty="0"/>
              <a:t> – 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00911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создали фабрику</a:t>
            </a:r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TaskFactory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порождаем и запускаем задачу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параметры: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методы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+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аргументы для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 state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tf.FromAsync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calc.BeginFactorial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calc.EndFactorial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799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При помощи </a:t>
            </a:r>
            <a:r>
              <a:rPr lang="ru-RU" sz="3200" i="1" dirty="0"/>
              <a:t>продолжений</a:t>
            </a:r>
            <a:r>
              <a:rPr lang="ru-RU" sz="3200" dirty="0"/>
              <a:t> (</a:t>
            </a:r>
            <a:r>
              <a:rPr lang="en-US" sz="3200" dirty="0"/>
              <a:t>continuation) </a:t>
            </a:r>
            <a:r>
              <a:rPr lang="ru-RU" sz="3200" dirty="0"/>
              <a:t>мы сообщаем задаче, что после её завершения должна выполняться новая </a:t>
            </a:r>
            <a:r>
              <a:rPr lang="ru-RU" sz="3200" dirty="0" smtClean="0"/>
              <a:t>задача(-и).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Один из способов организации продолжений – вызов у задачи </a:t>
            </a:r>
            <a:r>
              <a:rPr lang="ru-RU" sz="3200" dirty="0" err="1"/>
              <a:t>экземплярного</a:t>
            </a:r>
            <a:r>
              <a:rPr lang="ru-RU" sz="3200" dirty="0"/>
              <a:t> метода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.</a:t>
            </a:r>
          </a:p>
          <a:p>
            <a:r>
              <a:rPr lang="ru-RU" sz="3200" dirty="0"/>
              <a:t>Методу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передаётся объект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r>
              <a:rPr lang="en-US" sz="3200" dirty="0"/>
              <a:t>, </a:t>
            </a:r>
            <a:r>
              <a:rPr lang="ru-RU" sz="3200" dirty="0"/>
              <a:t>где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/>
              <a:t> – </a:t>
            </a:r>
            <a:r>
              <a:rPr lang="ru-RU" sz="3200" dirty="0"/>
              <a:t>класс задачи-предшественника.</a:t>
            </a:r>
          </a:p>
        </p:txBody>
      </p:sp>
    </p:spTree>
    <p:extLst>
      <p:ext uri="{BB962C8B-B14F-4D97-AF65-F5344CB8AC3E}">
        <p14:creationId xmlns:p14="http://schemas.microsoft.com/office/powerpoint/2010/main" val="401973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Продолжения – 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62392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Factory.StartNew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10);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t2 = t1.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/>
              <a:t>После того как задача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ru-RU" sz="3200" dirty="0"/>
              <a:t> (</a:t>
            </a:r>
            <a:r>
              <a:rPr lang="ru-RU" sz="3200" i="1" dirty="0"/>
              <a:t>предшественник</a:t>
            </a:r>
            <a:r>
              <a:rPr lang="ru-RU" sz="3200" dirty="0"/>
              <a:t>) нормально завершается, генерирует исключение или отменяется, задача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ru-RU" sz="3200" dirty="0"/>
              <a:t> (</a:t>
            </a:r>
            <a:r>
              <a:rPr lang="ru-RU" sz="3200" i="1" dirty="0"/>
              <a:t>продолжение</a:t>
            </a:r>
            <a:r>
              <a:rPr lang="ru-RU" sz="3200" dirty="0"/>
              <a:t>) запускается.</a:t>
            </a:r>
            <a:r>
              <a:rPr lang="en-US" sz="3200" dirty="0"/>
              <a:t> </a:t>
            </a:r>
          </a:p>
          <a:p>
            <a:r>
              <a:rPr lang="ru-RU" sz="3200" dirty="0"/>
              <a:t>Аргумент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3200" dirty="0"/>
              <a:t> – это задача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2002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Аргументы </a:t>
            </a:r>
            <a:r>
              <a:rPr lang="en-US" dirty="0" err="1"/>
              <a:t>ContinueWith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endParaRPr lang="ru-RU" sz="3200" dirty="0" smtClean="0"/>
          </a:p>
          <a:p>
            <a:r>
              <a:rPr lang="ru-RU" sz="3200" dirty="0" smtClean="0"/>
              <a:t>Методу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ContinueWith()</a:t>
            </a:r>
            <a:r>
              <a:rPr lang="ru-RU" sz="3200" dirty="0"/>
              <a:t> можно дополнительно передать токен отмены, планировщик задач и флаги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ru-RU" sz="3200" dirty="0"/>
              <a:t>.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3493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Некоторые флаги </a:t>
            </a:r>
            <a:r>
              <a:rPr lang="en-US" dirty="0" err="1"/>
              <a:t>TaskContinuationOptions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79158"/>
              </p:ext>
            </p:extLst>
          </p:nvPr>
        </p:nvGraphicFramePr>
        <p:xfrm>
          <a:off x="1097279" y="1845734"/>
          <a:ext cx="10058400" cy="3886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961131785"/>
                    </a:ext>
                  </a:extLst>
                </a:gridCol>
                <a:gridCol w="7315200">
                  <a:extLst>
                    <a:ext uri="{9D8B030D-6E8A-4147-A177-3AD203B41FA5}">
                      <a16:colId xmlns="" xmlns:a16="http://schemas.microsoft.com/office/drawing/2014/main" val="23476685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ExecuteSynchronously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Продолжение должно выполняться синхронно, в том же потоке, который привёл предшественника в конечное состояние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31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LazyCancellation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Запрещает отмену продолжения до окончания предшественника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267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NotOnCanceled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Продолжение не выполняется, если предшественник отменён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779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NotOnFaulted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Продолжение не выполняется, если предшественник создал необработанное исключение</a:t>
                      </a:r>
                    </a:p>
                  </a:txBody>
                  <a:tcPr marL="76200" marR="76200" marT="95250" marB="952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7477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NotOnRanToCompletion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Продолжение не выполняется, если предшественник завершился</a:t>
                      </a:r>
                    </a:p>
                  </a:txBody>
                  <a:tcPr marL="76200" marR="76200" marT="95250" marB="952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214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OnlyOnCanceled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NotOnFaulted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NotOnRanToCompletion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5567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OnlyOnFaulted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NotOnCanceled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NotOnRanToCompletion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8299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spc="-1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OnlyOnRanToCompletion</a:t>
                      </a:r>
                      <a:endParaRPr lang="ru-RU" sz="1800" b="0" i="0" kern="1200" spc="-1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NotOnCanceled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NotOnFaulted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276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10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Продолжения – пример (</a:t>
            </a:r>
            <a:r>
              <a:rPr lang="en-US" dirty="0"/>
              <a:t>a)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этот метод мы поместим в задачу</a:t>
            </a:r>
            <a:endParaRPr lang="en-US" sz="2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counter;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возможно генерирование исключения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result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34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Продолжения – пример (</a:t>
            </a:r>
            <a:r>
              <a:rPr lang="en-US" dirty="0"/>
              <a:t>b)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запуск задачи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попробуйте разные аргументы для </a:t>
            </a:r>
            <a:r>
              <a:rPr lang="en-US" sz="2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ru-RU" sz="21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 =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&gt;(() =&gt;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(35));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формирование НЕСКОЛЬКИХ продолжений (разные сценарии)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task.ContinueWith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</a:t>
            </a:r>
            <a:r>
              <a:rPr lang="ru-RU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is: "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OnlyOnRanToCompletion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task.ContinueWith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threw: "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t.Exception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OnlyOnFaulted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task.ContinueWith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was canceled"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sz="2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OnlyOnCanceled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643279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Продолжения</a:t>
            </a:r>
            <a:r>
              <a:rPr lang="en-US" dirty="0"/>
              <a:t> – </a:t>
            </a:r>
            <a:r>
              <a:rPr lang="ru-RU" dirty="0"/>
              <a:t>некоторые нюансы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Для одной задачи можно несколько раз вызывать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формируя </a:t>
            </a:r>
            <a:r>
              <a:rPr lang="ru-RU" sz="3200" i="1" dirty="0"/>
              <a:t>набор продолжений</a:t>
            </a:r>
            <a:r>
              <a:rPr lang="ru-RU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У продолжения можно вызвать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формируя </a:t>
            </a:r>
            <a:r>
              <a:rPr lang="ru-RU" sz="3200" i="1" dirty="0"/>
              <a:t>цепочки продолжений</a:t>
            </a:r>
            <a:r>
              <a:rPr lang="ru-RU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Задачи-продолжения нельзя запускать вручную.</a:t>
            </a:r>
          </a:p>
        </p:txBody>
      </p:sp>
    </p:spTree>
    <p:extLst>
      <p:ext uri="{BB962C8B-B14F-4D97-AF65-F5344CB8AC3E}">
        <p14:creationId xmlns:p14="http://schemas.microsoft.com/office/powerpoint/2010/main" val="140222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Task.WhenAll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Task.WhenAny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Статические методы, получают набор задач. Создают задачу, завершающуюся, когда все задачи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WhenAll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) или какая-то из задач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WhenAny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ru-RU" sz="3200" dirty="0"/>
              <a:t> завершится. Основное назначение: продолжения для </a:t>
            </a:r>
            <a:r>
              <a:rPr lang="ru-RU" sz="3200" i="1" dirty="0"/>
              <a:t>группы задач</a:t>
            </a:r>
            <a:r>
              <a:rPr lang="ru-RU" sz="3200" dirty="0"/>
              <a:t>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59824"/>
              </p:ext>
            </p:extLst>
          </p:nvPr>
        </p:nvGraphicFramePr>
        <p:xfrm>
          <a:off x="1097280" y="3825240"/>
          <a:ext cx="100584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7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7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774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WhenAll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WhenAny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Задачи набора</a:t>
                      </a:r>
                      <a:endParaRPr lang="en-US" sz="20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Созданная задача</a:t>
                      </a:r>
                      <a:endParaRPr lang="en-US" sz="20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Задачи набора</a:t>
                      </a:r>
                      <a:endParaRPr lang="en-US" sz="20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Созданная задача</a:t>
                      </a:r>
                      <a:endParaRPr lang="en-US" sz="20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>
                          <a:latin typeface="+mn-lt"/>
                        </a:rPr>
                        <a:t>Все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RanToCompletion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RanToCompletion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RanToCompletion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RanToCompletion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>
                          <a:latin typeface="+mn-lt"/>
                        </a:rPr>
                        <a:t>Хотя бы одна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Faulted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Faulted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Faulted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Хотя бы одна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Canceled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нет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Faulted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Canceled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Canceled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0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Task.WhenAll</a:t>
            </a:r>
            <a:r>
              <a:rPr lang="en-US" dirty="0"/>
              <a:t>()</a:t>
            </a:r>
            <a:r>
              <a:rPr lang="ru-RU" dirty="0"/>
              <a:t> – 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task1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task2 = </a:t>
            </a:r>
            <a:r>
              <a:rPr lang="es-E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s-E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"Y"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all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.WhenAll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(task1, task2);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используем результат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WhenAll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для продолжения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all.ContinueWith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871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потоков (</a:t>
            </a:r>
            <a:r>
              <a:rPr lang="en-US" dirty="0"/>
              <a:t>Thread)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 Слишком низкоуровневые</a:t>
            </a:r>
            <a:r>
              <a:rPr lang="ru-RU" sz="3000" dirty="0" smtClean="0"/>
              <a:t>.</a:t>
            </a:r>
            <a:endParaRPr lang="ru-RU" sz="3000" dirty="0"/>
          </a:p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 Затруднена передача данных </a:t>
            </a:r>
            <a:r>
              <a:rPr lang="ru-RU" sz="3000" dirty="0" smtClean="0"/>
              <a:t>и </a:t>
            </a:r>
            <a:r>
              <a:rPr lang="ru-RU" sz="3000" dirty="0"/>
              <a:t>возврат </a:t>
            </a:r>
            <a:r>
              <a:rPr lang="ru-RU" sz="3000" dirty="0" smtClean="0"/>
              <a:t>значений.</a:t>
            </a:r>
            <a:endParaRPr lang="ru-RU" sz="3000" dirty="0"/>
          </a:p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 </a:t>
            </a:r>
            <a:r>
              <a:rPr lang="ru-RU" sz="3000" dirty="0" smtClean="0"/>
              <a:t>Нет механизма </a:t>
            </a:r>
            <a:r>
              <a:rPr lang="ru-RU" sz="3000" i="1" dirty="0"/>
              <a:t>продолжений</a:t>
            </a:r>
            <a:r>
              <a:rPr lang="ru-RU" sz="3000" dirty="0"/>
              <a:t> (чтобы после завершения потока запускался другой заданный метод).</a:t>
            </a:r>
          </a:p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 Проблемы с обработкой исключений и отменой.</a:t>
            </a:r>
          </a:p>
          <a:p>
            <a:pPr lv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000" dirty="0"/>
              <a:t> Много потоков – большие </a:t>
            </a:r>
            <a:r>
              <a:rPr lang="ru-RU" sz="3000" dirty="0" smtClean="0"/>
              <a:t>расходы на ресурсы.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753735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ожидания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Ещё один (нестандартный) способ организации продолжений – использование </a:t>
            </a:r>
            <a:r>
              <a:rPr lang="ru-RU" sz="3200" i="1" dirty="0"/>
              <a:t>объекта ожидания</a:t>
            </a:r>
            <a:r>
              <a:rPr lang="ru-RU" sz="3200" dirty="0"/>
              <a:t>.</a:t>
            </a:r>
          </a:p>
          <a:p>
            <a:r>
              <a:rPr lang="ru-RU" sz="3200" dirty="0"/>
              <a:t>Конкретный тип объекта ожидания не определён. Существует ряд требований к этому объекту: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000" dirty="0"/>
              <a:t> содержит метод без параметров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GetResult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000" dirty="0"/>
              <a:t> имеет метод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continuation)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000" dirty="0"/>
              <a:t> содержит булево свойство для чтения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IsCompleted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000" dirty="0"/>
              <a:t> реализует интерфейс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INotifyCompletion</a:t>
            </a:r>
            <a:r>
              <a:rPr lang="ru-RU" sz="3000" dirty="0"/>
              <a:t> (там объявлен метод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6582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ожидания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У класса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/>
              <a:t> </a:t>
            </a:r>
            <a:r>
              <a:rPr lang="ru-RU" sz="3200" dirty="0"/>
              <a:t>есть </a:t>
            </a:r>
            <a:r>
              <a:rPr lang="ru-RU" sz="3200" dirty="0" err="1"/>
              <a:t>экземплярный</a:t>
            </a:r>
            <a:r>
              <a:rPr lang="ru-RU" sz="3200" dirty="0"/>
              <a:t> метод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GetAwaiter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. Вызов этого метода возвращает объект ожидания.</a:t>
            </a:r>
          </a:p>
          <a:p>
            <a:endParaRPr lang="ru-RU" sz="3200" dirty="0"/>
          </a:p>
          <a:p>
            <a:r>
              <a:rPr lang="ru-RU" sz="3200" dirty="0"/>
              <a:t>Для организации продолжения нужно вызвать у объекта ожидания 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OnCompleted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, предав делегат, который будет выполняться в продолжении.</a:t>
            </a:r>
          </a:p>
        </p:txBody>
      </p:sp>
    </p:spTree>
    <p:extLst>
      <p:ext uri="{BB962C8B-B14F-4D97-AF65-F5344CB8AC3E}">
        <p14:creationId xmlns:p14="http://schemas.microsoft.com/office/powerpoint/2010/main" val="234059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ожидания – 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09520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(3000);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100;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получаем объект ожидания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task.GetAwaiter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указываем, что делать после окончания предшественника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awaiter.OnCompleted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получаем результат вычислений предшественника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awaiter.GetResult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line is before we see the result"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6003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Дочерние задачи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62392" cy="4326466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Задача во время своей работы может запустить другие задачи. Если они созданы с флагом </a:t>
            </a:r>
            <a:r>
              <a:rPr lang="en-US" sz="2800" spc="-3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sz="2800" spc="-3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.AttachedToParent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это будут </a:t>
            </a:r>
            <a:r>
              <a:rPr lang="ru-RU" sz="3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присоединённые дочерние задачи</a:t>
            </a: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1CADE4"/>
              </a:buClr>
            </a:pPr>
            <a:r>
              <a:rPr lang="ru-RU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Особенности дочерних задач: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родительская задача ждёт завершения всех дочерних задач</a:t>
            </a:r>
          </a:p>
          <a:p>
            <a:pPr lvl="1">
              <a:buClr>
                <a:srgbClr val="1CADE4"/>
              </a:buClr>
            </a:pP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статус родительской задачи зависит от статуса дочерних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родительская задача распространяет исключения, созданные дочерними задачами</a:t>
            </a:r>
          </a:p>
        </p:txBody>
      </p:sp>
    </p:spTree>
    <p:extLst>
      <p:ext uri="{BB962C8B-B14F-4D97-AF65-F5344CB8AC3E}">
        <p14:creationId xmlns:p14="http://schemas.microsoft.com/office/powerpoint/2010/main" val="235870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дочерних задач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parent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никакой полезной работы – только создание дочерних задач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&gt;(() =&gt;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.AttachedToParent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).Start();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(5000);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"Child"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.AttachedToParent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).Start();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ждём завершения родителя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 увидим это только через 5 секунд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235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Продолжения, дочерние задачи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839" y="1809787"/>
            <a:ext cx="5215282" cy="45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исключениями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62392" cy="4326466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Задачи </a:t>
            </a:r>
            <a:r>
              <a:rPr lang="ru-RU" sz="3200" i="1" dirty="0"/>
              <a:t>распространяют</a:t>
            </a:r>
            <a:r>
              <a:rPr lang="ru-RU" sz="3200" dirty="0"/>
              <a:t> исключения – если код внутри задачи генерирует необработанное исключение (задача </a:t>
            </a:r>
            <a:r>
              <a:rPr lang="ru-RU" sz="3200" i="1" dirty="0"/>
              <a:t>отказывает</a:t>
            </a:r>
            <a:r>
              <a:rPr lang="ru-RU" sz="3200" dirty="0"/>
              <a:t>), это исключение повторно генерируется в основном потоке при вызове метода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sz="3200" dirty="0"/>
              <a:t> </a:t>
            </a:r>
            <a:r>
              <a:rPr lang="ru-RU" sz="3200" dirty="0"/>
              <a:t>или при обращении к свойству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4924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AggregateException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62392" cy="4326466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При работе с задачами возможны сценарии параллельного возникновения нескольких исключений.</a:t>
            </a:r>
          </a:p>
          <a:p>
            <a:pPr lvl="0">
              <a:buClr>
                <a:srgbClr val="1CADE4"/>
              </a:buClr>
            </a:pPr>
            <a:r>
              <a:rPr lang="ru-RU" sz="3200" dirty="0"/>
              <a:t>Поэтому CLR помещает все исключения задач в оболочку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ru-RU" sz="3200" dirty="0"/>
              <a:t>. Элементы этого класса:</a:t>
            </a:r>
          </a:p>
          <a:p>
            <a:pPr lvl="1">
              <a:spcBef>
                <a:spcPts val="600"/>
              </a:spcBef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InnerExceptions</a:t>
            </a:r>
            <a:r>
              <a:rPr lang="ru-RU" sz="3000" dirty="0"/>
              <a:t> – коллекция исключений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InnerException</a:t>
            </a:r>
            <a:r>
              <a:rPr lang="ru-RU" sz="3000" dirty="0"/>
              <a:t> – первое возникшее исключение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Flatten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– убирает внутренние </a:t>
            </a:r>
            <a:r>
              <a:rPr lang="ru-RU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ru-RU" sz="3000" dirty="0"/>
              <a:t> (делает дерево исключений плоским)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725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исключениями – пример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737360"/>
            <a:ext cx="10391568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parent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.Factory.StartNew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{ 0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.AttachedToParent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factory.StartNew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7 / data[0]);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деление на ноль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factory.StartNew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data[1]);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выход индекса за пределы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parent.Wait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aex.Flatten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InnerExceptions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303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Exception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204705" cy="4326466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Каждая задача содержит свойство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200" dirty="0"/>
              <a:t>.</a:t>
            </a:r>
            <a:r>
              <a:rPr lang="ru-RU" sz="3200" dirty="0"/>
              <a:t> Это или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200" dirty="0"/>
              <a:t>, </a:t>
            </a:r>
            <a:r>
              <a:rPr lang="ru-RU" sz="3200" dirty="0"/>
              <a:t>или исключение (объект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AggregateException</a:t>
            </a:r>
            <a:r>
              <a:rPr lang="ru-RU" sz="3200" dirty="0"/>
              <a:t>), которое привело задачу к состоянию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Faulted</a:t>
            </a:r>
            <a:r>
              <a:rPr lang="ru-RU" sz="3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"task faulted"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.InnerException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TaskContinuationOptions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OnlyOnFaulted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9579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предлагает </a:t>
            </a:r>
            <a:r>
              <a:rPr lang="en-US" dirty="0"/>
              <a:t>TPL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 smtClean="0"/>
              <a:t>Абстракция </a:t>
            </a:r>
            <a:r>
              <a:rPr lang="ru-RU" sz="2800" i="1" dirty="0" smtClean="0"/>
              <a:t>Задача</a:t>
            </a:r>
            <a:r>
              <a:rPr lang="ru-RU" sz="2800" dirty="0" smtClean="0"/>
              <a:t> </a:t>
            </a:r>
            <a:r>
              <a:rPr lang="ru-RU" sz="2800" dirty="0"/>
              <a:t>(</a:t>
            </a:r>
            <a:r>
              <a:rPr lang="en-US" sz="2800" dirty="0"/>
              <a:t>Task</a:t>
            </a:r>
            <a:r>
              <a:rPr lang="ru-RU" sz="2800" dirty="0"/>
              <a:t>)</a:t>
            </a:r>
            <a:r>
              <a:rPr lang="en-US" sz="2800" dirty="0"/>
              <a:t> – </a:t>
            </a:r>
            <a:r>
              <a:rPr lang="ru-RU" sz="2800" dirty="0"/>
              <a:t>подобна потоку, но более удобна.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 Работой задач управляет специальный </a:t>
            </a:r>
            <a:r>
              <a:rPr lang="ru-RU" sz="2800" i="1" dirty="0" smtClean="0"/>
              <a:t>планировщик (часть </a:t>
            </a:r>
            <a:r>
              <a:rPr lang="en-US" sz="2800" i="1" dirty="0" smtClean="0"/>
              <a:t>.NET)</a:t>
            </a:r>
            <a:r>
              <a:rPr lang="ru-RU" sz="2800" dirty="0" smtClean="0"/>
              <a:t>.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i="1" dirty="0"/>
              <a:t>П</a:t>
            </a:r>
            <a:r>
              <a:rPr lang="ru-RU" sz="2800" i="1" dirty="0" smtClean="0"/>
              <a:t>о </a:t>
            </a:r>
            <a:r>
              <a:rPr lang="ru-RU" sz="2800" i="1" dirty="0"/>
              <a:t>умолчанию</a:t>
            </a:r>
            <a:r>
              <a:rPr lang="ru-RU" sz="2800" dirty="0"/>
              <a:t> использует пул потоков.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Динамическое масштабирование степени параллелизма.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Поддержка продолжений.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Поддержка </a:t>
            </a:r>
            <a:r>
              <a:rPr lang="ru-RU" sz="2800" dirty="0" smtClean="0"/>
              <a:t>отмены.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Централизованная обработка исключений в задачах.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Императивный параллелизм (класс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Parallel</a:t>
            </a:r>
            <a:r>
              <a:rPr lang="en-US" sz="2800" dirty="0"/>
              <a:t>).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Декларативный параллелизм (технология </a:t>
            </a:r>
            <a:r>
              <a:rPr lang="en-US" sz="2800" dirty="0"/>
              <a:t>PLINQ).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4045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выполнения задач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62392" cy="4326466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Экземпляр структуры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ru-RU" sz="3200" dirty="0"/>
              <a:t> (</a:t>
            </a:r>
            <a:r>
              <a:rPr lang="ru-RU" sz="3200" i="1" dirty="0" err="1"/>
              <a:t>токен</a:t>
            </a:r>
            <a:r>
              <a:rPr lang="ru-RU" sz="3200" i="1" dirty="0"/>
              <a:t> отмены</a:t>
            </a:r>
            <a:r>
              <a:rPr lang="ru-RU" sz="3200" dirty="0"/>
              <a:t>) используется в одной или </a:t>
            </a:r>
            <a:r>
              <a:rPr lang="ru-RU" sz="3200" b="1" dirty="0"/>
              <a:t>нескольких</a:t>
            </a:r>
            <a:r>
              <a:rPr lang="ru-RU" sz="3200" dirty="0"/>
              <a:t> задачах для проверки того, что внешний код инициировал отмену выполнения.</a:t>
            </a:r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Объект класса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</a:t>
            </a:r>
            <a:r>
              <a:rPr lang="ru-RU" sz="3200" dirty="0"/>
              <a:t> работает как генератор </a:t>
            </a:r>
            <a:r>
              <a:rPr lang="ru-RU" sz="3200" dirty="0" err="1"/>
              <a:t>токенов</a:t>
            </a:r>
            <a:r>
              <a:rPr lang="ru-RU" sz="3200" dirty="0"/>
              <a:t>. У него есть свойство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ru-RU" sz="3200" dirty="0"/>
              <a:t> для получения </a:t>
            </a:r>
            <a:r>
              <a:rPr lang="ru-RU" sz="3200" dirty="0" err="1"/>
              <a:t>токенов</a:t>
            </a:r>
            <a:r>
              <a:rPr lang="ru-RU" sz="3200" dirty="0"/>
              <a:t> и метод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для инициирования отмены всех задач, использующих общий </a:t>
            </a:r>
            <a:r>
              <a:rPr lang="ru-RU" sz="3200" dirty="0" err="1"/>
              <a:t>токен</a:t>
            </a:r>
            <a:r>
              <a:rPr lang="ru-RU" sz="32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3828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выполнения задач – пример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737360"/>
            <a:ext cx="10162392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token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"Working"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token.IsCancellationRequested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 и выход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}).Start();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даём время нашей задаче поработать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tokenSource.Cancel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посылаем ей сигнал отмены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0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выполнения задач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162392" cy="4326466"/>
          </a:xfrm>
        </p:spPr>
        <p:txBody>
          <a:bodyPr>
            <a:noAutofit/>
          </a:bodyPr>
          <a:lstStyle/>
          <a:p>
            <a:pPr lvl="0">
              <a:buClr>
                <a:srgbClr val="1CADE4"/>
              </a:buClr>
            </a:pPr>
            <a:r>
              <a:rPr lang="ru-RU" sz="3200" dirty="0"/>
              <a:t>В приведённом примере задача завершается нормальным способом (её статус –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RanToCompletion</a:t>
            </a:r>
            <a:r>
              <a:rPr lang="ru-RU" sz="3200" dirty="0"/>
              <a:t>).</a:t>
            </a:r>
          </a:p>
          <a:p>
            <a:pPr lvl="0">
              <a:buClr>
                <a:srgbClr val="1CADE4"/>
              </a:buClr>
            </a:pPr>
            <a:endParaRPr lang="ru-RU" sz="1400" dirty="0"/>
          </a:p>
          <a:p>
            <a:pPr lvl="0">
              <a:buClr>
                <a:srgbClr val="1CADE4"/>
              </a:buClr>
            </a:pPr>
            <a:r>
              <a:rPr lang="ru-RU" sz="3200" dirty="0"/>
              <a:t>Можно сделать так: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Передать </a:t>
            </a:r>
            <a:r>
              <a:rPr lang="ru-RU" sz="3000" dirty="0" err="1"/>
              <a:t>токен</a:t>
            </a:r>
            <a:r>
              <a:rPr lang="ru-RU" sz="3000" dirty="0"/>
              <a:t> как аргумент конструктору (*) задачи</a:t>
            </a:r>
          </a:p>
          <a:p>
            <a:pPr lvl="1">
              <a:buClr>
                <a:srgbClr val="1CADE4"/>
              </a:buClr>
            </a:pPr>
            <a:r>
              <a:rPr lang="ru-RU" sz="3000" dirty="0"/>
              <a:t>В задаче у </a:t>
            </a:r>
            <a:r>
              <a:rPr lang="ru-RU" sz="3000" dirty="0" err="1"/>
              <a:t>токена</a:t>
            </a:r>
            <a:r>
              <a:rPr lang="ru-RU" sz="3000" dirty="0"/>
              <a:t> вызвать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ThrowIfCancellationRequested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Clr>
                <a:srgbClr val="1CADE4"/>
              </a:buClr>
            </a:pPr>
            <a:r>
              <a:rPr lang="ru-RU" sz="3200" dirty="0"/>
              <a:t>В этом случае в задаче генерируется исключение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OperationCanceledException</a:t>
            </a:r>
            <a:r>
              <a:rPr lang="ru-RU" sz="3200" dirty="0"/>
              <a:t>, и задача завершается со статусом 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Canceled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84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выполнения задач – пример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737360"/>
            <a:ext cx="10162392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CancellationTokenSource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tokenSource.Token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"Working"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.ThrowIfCancellationRequested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task.Start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(2000);  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даём время нашей задаче поработать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tokenSource.Cancel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посылаем ей сигнал отмены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(token);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здесь будет исключение, но статус задачи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2999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Отслеживание хода выполнения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Иногда необходимо, чтобы метод в задаче уведомлял о ходе своего выполнения. Для этих целей платформа .NET предлагает интерфейс </a:t>
            </a:r>
            <a:r>
              <a:rPr lang="ru-RU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IProgress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ru-RU" sz="3200" dirty="0"/>
              <a:t>: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IProgress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ru-RU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9277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Отслеживание хода выполнения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buClr>
                <a:srgbClr val="1CADE4"/>
              </a:buClr>
            </a:pPr>
            <a:r>
              <a:rPr lang="ru-RU" sz="3200" dirty="0"/>
              <a:t>Класс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Progress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ru-RU" sz="3200" dirty="0"/>
              <a:t> реализует интерфейс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IProgress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ru-RU" sz="3200" dirty="0"/>
              <a:t>. 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Класс позволяет задать в конструкторе делегат, вызываемый при изменении прогресса.</a:t>
            </a:r>
          </a:p>
          <a:p>
            <a:pPr>
              <a:buClr>
                <a:srgbClr val="1CADE4"/>
              </a:buClr>
            </a:pPr>
            <a:r>
              <a:rPr lang="ru-RU" sz="3200" dirty="0"/>
              <a:t>И дополнительно определяет событие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ProgressChanged</a:t>
            </a:r>
            <a:r>
              <a:rPr lang="en-US" sz="3200" dirty="0"/>
              <a:t>.</a:t>
            </a:r>
            <a:endParaRPr lang="ru-RU" sz="3200" dirty="0"/>
          </a:p>
          <a:p>
            <a:pPr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Нюанс: конструктор класса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Progress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ru-RU" sz="3200" dirty="0"/>
              <a:t> захватывает </a:t>
            </a:r>
            <a:r>
              <a:rPr lang="ru-RU" sz="3200" i="1" dirty="0"/>
              <a:t>контекст </a:t>
            </a:r>
            <a:r>
              <a:rPr lang="ru-RU" sz="3200" i="1" dirty="0" smtClean="0"/>
              <a:t>синхронизации</a:t>
            </a:r>
            <a:r>
              <a:rPr lang="ru-RU" sz="3200" dirty="0" smtClean="0"/>
              <a:t>. </a:t>
            </a:r>
            <a:r>
              <a:rPr lang="ru-RU" sz="3200" dirty="0"/>
              <a:t>Делегат или событие вызывается в этом 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171841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Отслеживание хода выполнения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DoProcessing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IProgress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progress)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!= 100; ++i)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progress.Report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Progress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&gt;(percent =&gt;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{percent}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DoProcessing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16875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Асинхронные функции в </a:t>
            </a:r>
            <a:r>
              <a:rPr lang="en-US" dirty="0"/>
              <a:t>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rgbClr val="1CADE4"/>
              </a:buClr>
            </a:pPr>
            <a:r>
              <a:rPr lang="ru-RU" sz="3200" dirty="0" smtClean="0"/>
              <a:t>1</a:t>
            </a:r>
            <a:r>
              <a:rPr lang="ru-RU" sz="3200" dirty="0"/>
              <a:t>. Операция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ru-RU" sz="3200" dirty="0"/>
              <a:t> для асинхронного вызова метода.</a:t>
            </a:r>
          </a:p>
          <a:p>
            <a:pPr>
              <a:spcBef>
                <a:spcPts val="600"/>
              </a:spcBef>
              <a:buClr>
                <a:srgbClr val="1CADE4"/>
              </a:buClr>
            </a:pPr>
            <a:r>
              <a:rPr lang="ru-RU" sz="3200" dirty="0"/>
              <a:t>2. Модификатор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3200" dirty="0"/>
              <a:t> </a:t>
            </a:r>
            <a:r>
              <a:rPr lang="ru-RU" sz="3200" dirty="0"/>
              <a:t>для метода (или лямбда-выражения). Метод должен возвращать </a:t>
            </a:r>
            <a:r>
              <a:rPr lang="ru-RU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3200" dirty="0"/>
              <a:t> либо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ru-RU" sz="3200" dirty="0"/>
              <a:t> или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TResult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3200" dirty="0"/>
              <a:t>.</a:t>
            </a:r>
          </a:p>
          <a:p>
            <a:pPr>
              <a:spcBef>
                <a:spcPts val="600"/>
              </a:spcBef>
              <a:buClr>
                <a:srgbClr val="1CADE4"/>
              </a:buClr>
            </a:pPr>
            <a:endParaRPr lang="ru-RU" sz="3200" dirty="0"/>
          </a:p>
          <a:p>
            <a:pPr>
              <a:buClr>
                <a:srgbClr val="1CADE4"/>
              </a:buClr>
            </a:pPr>
            <a:r>
              <a:rPr lang="ru-RU" sz="3200" dirty="0"/>
              <a:t>Методы с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3200" dirty="0"/>
              <a:t> – </a:t>
            </a:r>
            <a:r>
              <a:rPr lang="ru-RU" sz="3200" i="1" dirty="0"/>
              <a:t>асинхронные функции</a:t>
            </a:r>
            <a:r>
              <a:rPr lang="ru-RU" sz="32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100999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Асинхронные функции – пример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700273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ReadFromWeb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web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WebClient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txt = </a:t>
            </a:r>
            <a:r>
              <a:rPr lang="sv-SE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sv-SE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4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web.DownloadStringTaskAsync(</a:t>
            </a:r>
            <a:r>
              <a:rPr lang="sv-SE" sz="2400" spc="-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"http://msdn.com"</a:t>
            </a:r>
            <a:r>
              <a:rPr lang="sv-SE" sz="24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(txt);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использование асинхронной функции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"Begin"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ReadFromWeb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7244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Ход работы </a:t>
            </a:r>
            <a:r>
              <a:rPr lang="ru-RU" dirty="0"/>
              <a:t>примера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Вывод на консоль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"Begin"</a:t>
            </a:r>
            <a:r>
              <a:rPr lang="ru-RU" sz="3000" dirty="0"/>
              <a:t> и запуск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ReadFromWeb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2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Работа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ReadFromWeb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000" dirty="0"/>
              <a:t> до строки с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Запуск метода </a:t>
            </a:r>
            <a:r>
              <a:rPr lang="sv-SE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Download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…()</a:t>
            </a:r>
            <a:r>
              <a:rPr lang="ru-RU" sz="3000" dirty="0"/>
              <a:t>, выполняющегося асинхронно</a:t>
            </a: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Возврат из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ReadFromWeb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000" dirty="0"/>
              <a:t>, вывод на консоль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endParaRPr lang="ru-RU" sz="26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15518" lvl="1" indent="-514350">
              <a:buClr>
                <a:srgbClr val="1CADE4"/>
              </a:buClr>
              <a:buFont typeface="+mj-lt"/>
              <a:buAutoNum type="arabicPeriod"/>
            </a:pPr>
            <a:r>
              <a:rPr lang="ru-RU" sz="3000" dirty="0"/>
              <a:t>После окончания работы метода </a:t>
            </a:r>
            <a:r>
              <a:rPr lang="sv-SE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Download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…()</a:t>
            </a:r>
            <a:r>
              <a:rPr lang="ru-RU" sz="3000" dirty="0"/>
              <a:t> –продолжение выполнения метода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ReadFromWeb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вывод на консоль текста</a:t>
            </a:r>
            <a:endParaRPr lang="ru-RU" sz="2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7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классы </a:t>
            </a:r>
            <a:r>
              <a:rPr lang="ru-RU" dirty="0" err="1"/>
              <a:t>Task</a:t>
            </a:r>
            <a:r>
              <a:rPr lang="ru-RU" dirty="0"/>
              <a:t> и </a:t>
            </a:r>
            <a:r>
              <a:rPr lang="ru-RU" dirty="0" err="1"/>
              <a:t>Task</a:t>
            </a:r>
            <a:r>
              <a:rPr lang="ru-RU" dirty="0"/>
              <a:t>&lt;</a:t>
            </a:r>
            <a:r>
              <a:rPr lang="ru-RU" dirty="0" err="1"/>
              <a:t>TResult</a:t>
            </a:r>
            <a:r>
              <a:rPr lang="ru-RU" dirty="0"/>
              <a:t>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Объекты этих классов используются для описания задач и управления ими:</a:t>
            </a:r>
          </a:p>
          <a:p>
            <a:pPr lvl="1">
              <a:spcBef>
                <a:spcPts val="1200"/>
              </a:spcBef>
            </a:pPr>
            <a:r>
              <a:rPr lang="ru-RU" sz="3200" dirty="0"/>
              <a:t>Класс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ru-RU" sz="3200" dirty="0"/>
              <a:t> описывает задачу-процедуру.</a:t>
            </a:r>
          </a:p>
          <a:p>
            <a:pPr lvl="1">
              <a:spcBef>
                <a:spcPts val="1200"/>
              </a:spcBef>
            </a:pPr>
            <a:r>
              <a:rPr lang="ru-RU" sz="3200" dirty="0"/>
              <a:t>Класс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TResult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/>
              <a:t> наследуется от </a:t>
            </a:r>
            <a:r>
              <a:rPr lang="ru-RU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ru-RU" sz="3200" dirty="0"/>
              <a:t> и описывает задачу-функцию, возвращающую значение типа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TResult</a:t>
            </a:r>
            <a:r>
              <a:rPr lang="ru-RU" sz="3200" dirty="0"/>
              <a:t>. Вычисленное значение – в свойстве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607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Нюансы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/>
              <a:t> После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3000" dirty="0"/>
              <a:t> </a:t>
            </a:r>
            <a:r>
              <a:rPr lang="ru-RU" sz="3000" dirty="0"/>
              <a:t>должно быть выражение, возвращающее объект с методом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GetAwaiter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(</a:t>
            </a:r>
            <a:r>
              <a:rPr lang="en-US" sz="3000" dirty="0"/>
              <a:t>a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GetAwaiter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ru-RU" sz="3000" dirty="0"/>
              <a:t>возвращает объект ожидания). </a:t>
            </a:r>
            <a:r>
              <a:rPr lang="ru-RU" sz="3000" i="1" dirty="0"/>
              <a:t>Как правило</a:t>
            </a:r>
            <a:r>
              <a:rPr lang="ru-RU" sz="3000" dirty="0"/>
              <a:t> пишут выражение, возвращающее задачу.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/>
              <a:t> Тип результата операции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3000" dirty="0"/>
              <a:t> </a:t>
            </a:r>
            <a:r>
              <a:rPr lang="ru-RU" sz="3000" dirty="0"/>
              <a:t>совпадает с типом результата метода </a:t>
            </a:r>
            <a:r>
              <a:rPr lang="en-US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GetResult</a:t>
            </a:r>
            <a:r>
              <a:rPr lang="en-US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ru-RU" sz="3000" dirty="0"/>
              <a:t>у объекта ожидания (и может быть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3000" dirty="0"/>
              <a:t>).</a:t>
            </a:r>
            <a:endParaRPr lang="ru-RU" sz="3000" dirty="0"/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/>
              <a:t> Модификатор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ru-RU" sz="3000" dirty="0"/>
              <a:t> применим не только к именованным методам, но и к лямбда-выражениям.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9358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Детали синтаксиса –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/>
              <a:t> Метод </a:t>
            </a:r>
            <a:r>
              <a:rPr lang="ru-RU" sz="26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ru-RU" sz="2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3000" dirty="0"/>
              <a:t> не может быть преобразован в асинхронную функцию.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/>
              <a:t> Конструкторы, методы доступа свойств и методы доступа событий не могут быть преобразованы в асинхронные функции.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/>
              <a:t> Асинхронная функция не может иметь параметры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3000" dirty="0"/>
              <a:t> и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ru-RU" sz="3000" dirty="0"/>
              <a:t>.</a:t>
            </a:r>
          </a:p>
          <a:p>
            <a:pPr lvl="1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ru-RU" sz="3000" dirty="0"/>
              <a:t> Оператор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ru-RU" sz="3000" dirty="0"/>
              <a:t> не может использоваться в блоке </a:t>
            </a: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ru-RU" sz="3000" dirty="0"/>
              <a:t>, </a:t>
            </a:r>
            <a:r>
              <a:rPr lang="ru-RU" sz="2600" i="1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3000" dirty="0" smtClean="0"/>
              <a:t>,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ru-RU" sz="3000" dirty="0"/>
              <a:t> или </a:t>
            </a:r>
            <a:r>
              <a:rPr lang="ru-R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ru-RU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281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Await </a:t>
            </a:r>
            <a:r>
              <a:rPr lang="ru-RU" dirty="0" smtClean="0"/>
              <a:t>без задачи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INotifyCompletion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IsCompleted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continuation)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GetResult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"Alex"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3064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Await </a:t>
            </a:r>
            <a:r>
              <a:rPr lang="ru-RU" dirty="0"/>
              <a:t>без задачи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AwaiterSource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GetAwaiter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ReadFromWeb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AwaiterSource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97279" y="4427145"/>
            <a:ext cx="10058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01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Трансляция </a:t>
            </a:r>
            <a:r>
              <a:rPr lang="en-US" dirty="0"/>
              <a:t>await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ru-RU" sz="3200" dirty="0" smtClean="0"/>
              <a:t>Используется </a:t>
            </a:r>
            <a:r>
              <a:rPr lang="ru-RU" sz="3200" dirty="0"/>
              <a:t>метод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ru-RU" sz="3200" dirty="0"/>
              <a:t>у задачи 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ru-RU" sz="3200" dirty="0" smtClean="0">
                <a:highlight>
                  <a:srgbClr val="FFFFFF"/>
                </a:highlight>
              </a:rPr>
              <a:t>?</a:t>
            </a:r>
          </a:p>
          <a:p>
            <a:pPr marL="0" indent="0">
              <a:buNone/>
            </a:pPr>
            <a:r>
              <a:rPr lang="ru-RU" sz="3200" dirty="0">
                <a:highlight>
                  <a:srgbClr val="FFFFFF"/>
                </a:highlight>
              </a:rPr>
              <a:t> </a:t>
            </a:r>
            <a:r>
              <a:rPr lang="ru-RU" sz="3200" dirty="0" smtClean="0">
                <a:highlight>
                  <a:srgbClr val="FFFFFF"/>
                </a:highlight>
              </a:rPr>
              <a:t>     Нет </a:t>
            </a:r>
            <a:r>
              <a:rPr lang="ru-RU" sz="3200" dirty="0" smtClean="0"/>
              <a:t>, </a:t>
            </a:r>
            <a:r>
              <a:rPr lang="ru-RU" sz="3200" dirty="0"/>
              <a:t>т.к.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3200" dirty="0"/>
              <a:t> </a:t>
            </a:r>
            <a:r>
              <a:rPr lang="ru-RU" sz="3200" dirty="0"/>
              <a:t>работает не только с задачами.</a:t>
            </a:r>
          </a:p>
          <a:p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   Используется </a:t>
            </a:r>
            <a:r>
              <a:rPr lang="ru-RU" sz="3200" i="1" dirty="0"/>
              <a:t>объект продолжения</a:t>
            </a:r>
            <a:r>
              <a:rPr lang="ru-RU" sz="3200" dirty="0"/>
              <a:t> и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3200" dirty="0"/>
              <a:t>. </a:t>
            </a:r>
            <a:r>
              <a:rPr lang="ru-RU" sz="3200" dirty="0" smtClean="0"/>
              <a:t>    </a:t>
            </a:r>
            <a:r>
              <a:rPr lang="ru-RU" sz="3200" b="1" dirty="0" smtClean="0"/>
              <a:t>Частично </a:t>
            </a:r>
            <a:r>
              <a:rPr lang="ru-RU" sz="3200" b="1" dirty="0"/>
              <a:t>верно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9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Домашняя работа: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Переписать код программы домашней работы №2 (копирование файлов с использованием потоков), используя </a:t>
            </a:r>
            <a:r>
              <a:rPr lang="en-US" dirty="0" smtClean="0"/>
              <a:t>Task. </a:t>
            </a:r>
            <a:r>
              <a:rPr lang="ru-RU" dirty="0" smtClean="0"/>
              <a:t>Предусмотреть цепочку задач (копирование несколько файлов). Предусмотреть отмену копирования. Отражение прогресса реализовать с использованием класса </a:t>
            </a:r>
            <a:r>
              <a:rPr lang="en-US" dirty="0" smtClean="0"/>
              <a:t>Progress </a:t>
            </a:r>
            <a:r>
              <a:rPr lang="ru-RU" dirty="0" smtClean="0"/>
              <a:t>из </a:t>
            </a:r>
            <a:r>
              <a:rPr lang="en-US" dirty="0" smtClean="0"/>
              <a:t>.NET.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7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задачи – конструктор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Используем аргумент типа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ru-RU" sz="3200" dirty="0"/>
              <a:t> или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/>
              <a:t>. Во втором случае передаём </a:t>
            </a:r>
            <a:r>
              <a:rPr lang="ru-RU" sz="3200" i="1" dirty="0"/>
              <a:t>объект состояния</a:t>
            </a:r>
            <a:r>
              <a:rPr lang="ru-RU" sz="3200" dirty="0"/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proc = x =&gt; {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"холодная задача" - нужно будет её запустить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(proc, 25);</a:t>
            </a:r>
            <a:endParaRPr lang="ru-RU" sz="2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3200" dirty="0"/>
          </a:p>
          <a:p>
            <a:r>
              <a:rPr lang="ru-RU" sz="3200" dirty="0"/>
              <a:t>Конструктору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TResult</a:t>
            </a:r>
            <a:r>
              <a:rPr lang="en-US" sz="2800" dirty="0">
                <a:solidFill>
                  <a:prstClr val="black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/>
              <a:t> передаём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/>
              <a:t> или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36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задачи – конструктор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Конструкторы принимают опциональные аргументы типа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US" sz="3200" dirty="0"/>
              <a:t> </a:t>
            </a:r>
            <a:r>
              <a:rPr lang="ru-RU" sz="3200" dirty="0" smtClean="0"/>
              <a:t>и </a:t>
            </a:r>
            <a:r>
              <a:rPr lang="ru-RU" sz="3200" dirty="0"/>
              <a:t>перечисления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Флаги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TaskCreationOptions</a:t>
            </a:r>
            <a:r>
              <a:rPr lang="en-US" sz="3200" dirty="0"/>
              <a:t> </a:t>
            </a:r>
            <a:r>
              <a:rPr lang="ru-RU" sz="3200" dirty="0"/>
              <a:t>инструктируют планировщик о способе выполнения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65934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Флаги </a:t>
            </a:r>
            <a:r>
              <a:rPr lang="en-US" dirty="0" err="1"/>
              <a:t>TaskCreationOptions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45120"/>
              </p:ext>
            </p:extLst>
          </p:nvPr>
        </p:nvGraphicFramePr>
        <p:xfrm>
          <a:off x="1097279" y="1845734"/>
          <a:ext cx="10044000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="" xmlns:a16="http://schemas.microsoft.com/office/drawing/2014/main" val="961131785"/>
                    </a:ext>
                  </a:extLst>
                </a:gridCol>
                <a:gridCol w="7524000">
                  <a:extLst>
                    <a:ext uri="{9D8B030D-6E8A-4147-A177-3AD203B41FA5}">
                      <a16:colId xmlns="" xmlns:a16="http://schemas.microsoft.com/office/drawing/2014/main" val="23476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AttachedToParent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dirty="0"/>
                        <a:t>Указывает на создание </a:t>
                      </a:r>
                      <a:r>
                        <a:rPr lang="ru-RU" sz="2200" i="1" dirty="0"/>
                        <a:t>дочерней задачи</a:t>
                      </a:r>
                      <a:endParaRPr lang="ru-RU" sz="2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31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DenyChildAttach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Присоединение к это задаче дочерних будет невозможно</a:t>
                      </a:r>
                      <a:endParaRPr lang="ru-RU" sz="2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267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HideScheduler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Заставляет дочерние задачи использовать планировщик по умолчанию вместо родительского планировщика</a:t>
                      </a:r>
                      <a:endParaRPr lang="ru-RU" sz="2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55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LongRunning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Продолжительная задача (рекомендация планировщику</a:t>
                      </a:r>
                      <a:r>
                        <a:rPr lang="ru-RU" sz="2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сделать для неё отдельный поток</a:t>
                      </a:r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829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None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Поведение по умолчанию</a:t>
                      </a:r>
                      <a:endParaRPr lang="ru-RU" sz="2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276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PreferFairness</a:t>
                      </a:r>
                      <a:endParaRPr lang="ru-RU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Рекомендация для планировщика: задачи, созданные ранее, должны и выполняться ранее, а более поздние – позднее</a:t>
                      </a:r>
                      <a:endParaRPr lang="ru-RU" sz="2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0490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56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Запуск задачи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326466"/>
          </a:xfrm>
        </p:spPr>
        <p:txBody>
          <a:bodyPr>
            <a:noAutofit/>
          </a:bodyPr>
          <a:lstStyle/>
          <a:p>
            <a:r>
              <a:rPr lang="ru-RU" sz="3200" dirty="0"/>
              <a:t>Если есть объект задачи, метод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запустит задачу (точнее, поместит её в очередь запуска планировщика).</a:t>
            </a:r>
          </a:p>
          <a:p>
            <a:r>
              <a:rPr lang="ru-RU" sz="3200" dirty="0"/>
              <a:t>Метод </a:t>
            </a:r>
            <a:r>
              <a:rPr lang="ru-RU" sz="2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RunSynchronously</a:t>
            </a:r>
            <a:r>
              <a:rPr lang="ru-RU" sz="28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/>
              <a:t> выполняет задачу синхронно (в терминах используемого планировщика задач).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task1.Start();           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асинхронный запуск</a:t>
            </a:r>
            <a:endParaRPr lang="ru-RU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task2.RunSynchronously();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синхронный запуск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90226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2951</Words>
  <Application>Microsoft Office PowerPoint</Application>
  <PresentationFormat>Произвольный</PresentationFormat>
  <Paragraphs>518</Paragraphs>
  <Slides>55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Retrospect</vt:lpstr>
      <vt:lpstr>Системное программирование</vt:lpstr>
      <vt:lpstr>Task Parallel Library</vt:lpstr>
      <vt:lpstr>Недостатки потоков (Thread)</vt:lpstr>
      <vt:lpstr>Что предлагает TPL</vt:lpstr>
      <vt:lpstr>Задачи – классы Task и Task&lt;TResult&gt;</vt:lpstr>
      <vt:lpstr>Создание задачи – конструктор</vt:lpstr>
      <vt:lpstr>Создание задачи – конструктор</vt:lpstr>
      <vt:lpstr>Флаги TaskCreationOptions </vt:lpstr>
      <vt:lpstr>Запуск задачи</vt:lpstr>
      <vt:lpstr>Создание и запуск задачи – TaskFactory</vt:lpstr>
      <vt:lpstr>TaskFactory</vt:lpstr>
      <vt:lpstr>Создание и запуск задачи – Run()</vt:lpstr>
      <vt:lpstr>Ожидание завершения задач</vt:lpstr>
      <vt:lpstr>Ожидание завершения – пример</vt:lpstr>
      <vt:lpstr>Состояние задачи</vt:lpstr>
      <vt:lpstr>TaskStatus</vt:lpstr>
      <vt:lpstr>Состояние задачи – пример</vt:lpstr>
      <vt:lpstr>TaskFactory.FromAsync()</vt:lpstr>
      <vt:lpstr>TaskFactory.FromAsync() – пример</vt:lpstr>
      <vt:lpstr>TaskFactory.FromAsync() – пример</vt:lpstr>
      <vt:lpstr>Продолжения</vt:lpstr>
      <vt:lpstr>Продолжения – пример</vt:lpstr>
      <vt:lpstr>Аргументы ContinueWith()</vt:lpstr>
      <vt:lpstr>Некоторые флаги TaskContinuationOptions</vt:lpstr>
      <vt:lpstr>Продолжения – пример (a)</vt:lpstr>
      <vt:lpstr>Продолжения – пример (b)</vt:lpstr>
      <vt:lpstr>Продолжения – некоторые нюансы</vt:lpstr>
      <vt:lpstr>Task.WhenAll() и Task.WhenAny()</vt:lpstr>
      <vt:lpstr>Task.WhenAll() – пример</vt:lpstr>
      <vt:lpstr>Объект ожидания</vt:lpstr>
      <vt:lpstr>Объект ожидания</vt:lpstr>
      <vt:lpstr>Объект ожидания – пример</vt:lpstr>
      <vt:lpstr>Дочерние задачи</vt:lpstr>
      <vt:lpstr>Создание дочерних задач</vt:lpstr>
      <vt:lpstr>Продолжения, дочерние задачи</vt:lpstr>
      <vt:lpstr>Работа с исключениями</vt:lpstr>
      <vt:lpstr>Класс AggregateException</vt:lpstr>
      <vt:lpstr>Работа с исключениями – пример </vt:lpstr>
      <vt:lpstr>Свойство Exception</vt:lpstr>
      <vt:lpstr>Отмена выполнения задач</vt:lpstr>
      <vt:lpstr>Отмена выполнения задач – пример 1</vt:lpstr>
      <vt:lpstr>Отмена выполнения задач</vt:lpstr>
      <vt:lpstr>Отмена выполнения задач – пример 2</vt:lpstr>
      <vt:lpstr>Отслеживание хода выполнения</vt:lpstr>
      <vt:lpstr>Отслеживание хода выполнения</vt:lpstr>
      <vt:lpstr>Отслеживание хода выполнения</vt:lpstr>
      <vt:lpstr>Асинхронные функции в C#</vt:lpstr>
      <vt:lpstr>Асинхронные функции – пример</vt:lpstr>
      <vt:lpstr>Ход работы примера</vt:lpstr>
      <vt:lpstr>Нюансы</vt:lpstr>
      <vt:lpstr>Детали синтаксиса – 2</vt:lpstr>
      <vt:lpstr>Await без задачи</vt:lpstr>
      <vt:lpstr>Await без задачи</vt:lpstr>
      <vt:lpstr>Трансляция await</vt:lpstr>
      <vt:lpstr>Домашняя работа: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Системное программирование</dc:title>
  <dc:creator>Maksim Nikitin</dc:creator>
  <cp:lastModifiedBy>группы стационара</cp:lastModifiedBy>
  <cp:revision>6</cp:revision>
  <dcterms:created xsi:type="dcterms:W3CDTF">2017-04-13T12:12:41Z</dcterms:created>
  <dcterms:modified xsi:type="dcterms:W3CDTF">2017-04-13T18:02:23Z</dcterms:modified>
</cp:coreProperties>
</file>