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25" d="100"/>
          <a:sy n="125" d="100"/>
        </p:scale>
        <p:origin x="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7A47A4-DCC7-482F-9D23-8BB16A15D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0AFB8E1-7BE1-46FC-A779-DDF9C5BAC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5045953-27E4-40A5-8DB2-4F29A195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78CE-8B61-4070-A2AE-97EC9D10595D}" type="datetimeFigureOut">
              <a:rPr lang="aa-ET" smtClean="0"/>
              <a:t>06/10/2020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46959A4-00FF-417C-92E9-3F56D74E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E0E3649-A5C0-44F4-8B96-DDBA1041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693-AF97-42F6-BE73-BBA70E9EB1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56363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5A7E1C-36DA-40E5-AA9D-95727A44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7D70736-5037-48D6-B466-8E43ACBB1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B0ADC12-A566-441C-B981-00A5014C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78CE-8B61-4070-A2AE-97EC9D10595D}" type="datetimeFigureOut">
              <a:rPr lang="aa-ET" smtClean="0"/>
              <a:t>06/10/2020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3FCF0A1-48E0-45F8-B135-2FFC5293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3633341-94BB-4036-9906-77FA2072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693-AF97-42F6-BE73-BBA70E9EB1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128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9E51C043-FDF8-483C-BB51-B80DAC071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72F5F24-0FA3-431B-9FA3-B833E5EC8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B851CF0-C524-4CD7-968E-8BE77554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78CE-8B61-4070-A2AE-97EC9D10595D}" type="datetimeFigureOut">
              <a:rPr lang="aa-ET" smtClean="0"/>
              <a:t>06/10/2020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A1686A0-E746-439A-BCF6-E382F886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D5DA26A-B64B-4359-9278-487B06D9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693-AF97-42F6-BE73-BBA70E9EB1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1280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77E845-CFA1-489D-9E38-8E62FC96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1C03213-DD72-41A3-BB62-E6DCADA7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E6505D1-4756-4A2C-9AA4-2C46490A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78CE-8B61-4070-A2AE-97EC9D10595D}" type="datetimeFigureOut">
              <a:rPr lang="aa-ET" smtClean="0"/>
              <a:t>06/10/2020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7064F6A-5E6F-4D4A-9C3E-AC933F5A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105207B-0099-4305-9AF2-4291EE5F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693-AF97-42F6-BE73-BBA70E9EB1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7284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F95D74-BB7F-4F08-8CBF-C9C34641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8E51FD8-1DAB-4A25-BF8E-DA62965E7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AF8610-C1A1-45F2-B245-14068954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78CE-8B61-4070-A2AE-97EC9D10595D}" type="datetimeFigureOut">
              <a:rPr lang="aa-ET" smtClean="0"/>
              <a:t>06/10/2020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8E76990-6ED0-47B2-A74E-7A8DFC90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1B1FDA-DC7E-4656-91A3-1121829B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693-AF97-42F6-BE73-BBA70E9EB1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6489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30D6B2-8584-4EB4-AA11-5A1AEA25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719720C-7899-4763-936D-D5351A4CF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ABB178-3E87-4003-AD2E-FC2B6654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FA455F4-AF73-4B10-B98E-36C529D3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78CE-8B61-4070-A2AE-97EC9D10595D}" type="datetimeFigureOut">
              <a:rPr lang="aa-ET" smtClean="0"/>
              <a:t>06/10/2020</a:t>
            </a:fld>
            <a:endParaRPr lang="aa-E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2F663D7-58A5-4856-983E-DB7EB13D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4AF3D0E-4C83-456C-94AF-01402F0E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693-AF97-42F6-BE73-BBA70E9EB1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0709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42E37B-C836-4A10-B7F5-0163E3D1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8308D8D-B258-4F25-B5B4-EBD7AB122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4177181-4D67-4CC2-8C32-8157E6F76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56183451-9BF2-4A1E-9969-E3299B7C3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ECC5E31-CCEB-4642-ACEB-6EC8EADCF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BB8190EC-5E10-49F2-9935-F519D857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78CE-8B61-4070-A2AE-97EC9D10595D}" type="datetimeFigureOut">
              <a:rPr lang="aa-ET" smtClean="0"/>
              <a:t>06/10/2020</a:t>
            </a:fld>
            <a:endParaRPr lang="aa-ET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1F51848-D513-4AC5-A90A-18153B88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E4B9610-C3F8-4B8C-BDD0-08D156CA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693-AF97-42F6-BE73-BBA70E9EB1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8840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9EB584-8AE2-4B43-AA80-E6059E33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EA02A280-0171-4CC3-A441-17514AD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78CE-8B61-4070-A2AE-97EC9D10595D}" type="datetimeFigureOut">
              <a:rPr lang="aa-ET" smtClean="0"/>
              <a:t>06/10/2020</a:t>
            </a:fld>
            <a:endParaRPr lang="aa-ET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8013990-CF6B-4FF8-9EF2-EF25C3B1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78ED98A-F895-4426-88EE-66AA25D7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693-AF97-42F6-BE73-BBA70E9EB1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7924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AA4714BD-C337-4E4A-8EFC-5400F06B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78CE-8B61-4070-A2AE-97EC9D10595D}" type="datetimeFigureOut">
              <a:rPr lang="aa-ET" smtClean="0"/>
              <a:t>06/10/2020</a:t>
            </a:fld>
            <a:endParaRPr lang="aa-ET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E63A399B-0EB9-4141-8864-AB7C94CF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587BCE8-DAAD-4C51-8C90-1CE2F5EB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693-AF97-42F6-BE73-BBA70E9EB1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925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EEF301-F7C4-4FEE-B683-79076267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969FD0F-0282-4C8E-A37E-7B3D44BB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E061071-CDDF-4171-8047-6DE847C59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64A98CA-69E7-4589-971C-CCC9FE95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78CE-8B61-4070-A2AE-97EC9D10595D}" type="datetimeFigureOut">
              <a:rPr lang="aa-ET" smtClean="0"/>
              <a:t>06/10/2020</a:t>
            </a:fld>
            <a:endParaRPr lang="aa-E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EA1035D-05EB-47BE-9AC9-205B4837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468FCC9-B600-4CF5-A679-841D4855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693-AF97-42F6-BE73-BBA70E9EB1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74632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1D71963-5766-47B0-AAD8-E11BD3C3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C2707EF4-EDFF-4F89-BA7A-F7743BBD1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6CC8199-2464-4EA9-A203-0EE9974E8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36A2FE9-7F29-40A0-816A-C5C8D70B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78CE-8B61-4070-A2AE-97EC9D10595D}" type="datetimeFigureOut">
              <a:rPr lang="aa-ET" smtClean="0"/>
              <a:t>06/10/2020</a:t>
            </a:fld>
            <a:endParaRPr lang="aa-E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3BBE6D9-80B7-4FA7-8C86-35835FE5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AA9E935-8DF6-4D78-BD5F-4D45F32F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D2693-AF97-42F6-BE73-BBA70E9EB1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5231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6608130-483A-4BA3-AB6D-237620DC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aa-ET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37CA048-7984-4C98-B23A-AA0A5B2E3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aa-E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8A6F5EF-FC24-4A9B-A64B-783F11BE6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B78CE-8B61-4070-A2AE-97EC9D10595D}" type="datetimeFigureOut">
              <a:rPr lang="aa-ET" smtClean="0"/>
              <a:t>06/10/2020</a:t>
            </a:fld>
            <a:endParaRPr lang="aa-E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2E7CD21-D8D5-44F1-87F0-875EF54D8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3E1AD23-6A3E-4481-80E4-0E975E3B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D2693-AF97-42F6-BE73-BBA70E9EB1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81686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8196B79-7C24-44A6-9E44-71B1313DE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1178"/>
            <a:ext cx="9144000" cy="3235643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/>
              <a:t>Внутренние классы. Перечисляемые типы. Дженерики</a:t>
            </a:r>
            <a:r>
              <a:rPr lang="aa-ET" dirty="0"/>
              <a:t/>
            </a:r>
            <a:br>
              <a:rPr lang="aa-ET" dirty="0"/>
            </a:b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30701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FFF53A-8BD2-4D75-913F-7312FEED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(безымянные) классы 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9268EF-5702-4CE3-9157-7516C356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Анонимным классом называется класс, в котором программист не задает явно имя экземпляру.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AnyClass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В анонимном классе явно не задается конструктор класса, а используется конструктор базового класса.</a:t>
            </a:r>
            <a:br>
              <a:rPr lang="ru-RU" dirty="0"/>
            </a:br>
            <a:r>
              <a:rPr lang="ru-RU" dirty="0"/>
              <a:t>Мы можем создать анонимный класс, передав некоторое значение в конструктор базового класса.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AnyClass</a:t>
            </a:r>
            <a:r>
              <a:rPr lang="en-US" dirty="0"/>
              <a:t>(80);</a:t>
            </a:r>
          </a:p>
          <a:p>
            <a:pPr marL="0" indent="0">
              <a:buNone/>
            </a:pPr>
            <a:r>
              <a:rPr lang="ru-RU" dirty="0"/>
              <a:t>Анонимные классы применяются там, где вам необходим функционал анонимного класса без повторного использования. При повторном использовании есть смысл создать отдельный класс. 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58540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A05F1F-A4ED-461A-8104-5E6206E1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 (</a:t>
            </a:r>
            <a:r>
              <a:rPr lang="en-US" dirty="0" err="1"/>
              <a:t>Enum</a:t>
            </a:r>
            <a:r>
              <a:rPr lang="en-US" dirty="0"/>
              <a:t>)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3621B12-4BBA-4FFE-9860-91884DBD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64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Кроме отдельных примитивных типов данных и классов в </a:t>
            </a:r>
            <a:r>
              <a:rPr lang="ru-RU" dirty="0" err="1"/>
              <a:t>Java</a:t>
            </a:r>
            <a:r>
              <a:rPr lang="ru-RU" dirty="0"/>
              <a:t> есть такой тип как </a:t>
            </a:r>
            <a:r>
              <a:rPr lang="ru-RU" b="1" dirty="0" err="1"/>
              <a:t>enum</a:t>
            </a:r>
            <a:r>
              <a:rPr lang="ru-RU" dirty="0"/>
              <a:t> или перечисление. Перечисления представляют набор логически связанных констант. Объявление перечисления происходит с помощью оператора </a:t>
            </a:r>
            <a:r>
              <a:rPr lang="ru-RU" dirty="0" err="1"/>
              <a:t>enum</a:t>
            </a:r>
            <a:r>
              <a:rPr lang="ru-RU" dirty="0"/>
              <a:t>, после которого идет название перечисления. Затем идет список элементов перечисления через запятую: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smtClean="0"/>
              <a:t>Day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MONDAY,</a:t>
            </a:r>
          </a:p>
          <a:p>
            <a:pPr marL="0" indent="0">
              <a:buNone/>
            </a:pPr>
            <a:r>
              <a:rPr lang="en-US" dirty="0"/>
              <a:t>    TUESDAY,</a:t>
            </a:r>
          </a:p>
          <a:p>
            <a:pPr marL="0" indent="0">
              <a:buNone/>
            </a:pPr>
            <a:r>
              <a:rPr lang="en-US" dirty="0"/>
              <a:t>    WEDNESDAY,</a:t>
            </a:r>
          </a:p>
          <a:p>
            <a:pPr marL="0" indent="0">
              <a:buNone/>
            </a:pPr>
            <a:r>
              <a:rPr lang="en-US" dirty="0"/>
              <a:t>    THURSDAY,</a:t>
            </a:r>
          </a:p>
          <a:p>
            <a:pPr marL="0" indent="0">
              <a:buNone/>
            </a:pPr>
            <a:r>
              <a:rPr lang="en-US" dirty="0"/>
              <a:t>    FRIDAY,</a:t>
            </a:r>
          </a:p>
          <a:p>
            <a:pPr marL="0" indent="0">
              <a:buNone/>
            </a:pPr>
            <a:r>
              <a:rPr lang="en-US" dirty="0"/>
              <a:t>    SATURDAY,</a:t>
            </a:r>
          </a:p>
          <a:p>
            <a:pPr marL="0" indent="0">
              <a:buNone/>
            </a:pPr>
            <a:r>
              <a:rPr lang="en-US" dirty="0"/>
              <a:t>    SUNDAY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53012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1FAF898-8124-4355-99F0-27DC40EA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Перечисление фактически представляет новый тип, поэтому мы можем определить переменную данного типа и использовать ее: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Program{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Day current = </a:t>
            </a:r>
            <a:r>
              <a:rPr lang="en-US" dirty="0" err="1"/>
              <a:t>Day.MONDAY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(current);    // MONDAY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Day{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MONDAY,</a:t>
            </a:r>
          </a:p>
          <a:p>
            <a:pPr marL="0" indent="0">
              <a:buNone/>
            </a:pPr>
            <a:r>
              <a:rPr lang="en-US" dirty="0"/>
              <a:t>    TUESDAY,</a:t>
            </a:r>
          </a:p>
          <a:p>
            <a:pPr marL="0" indent="0">
              <a:buNone/>
            </a:pPr>
            <a:r>
              <a:rPr lang="en-US" dirty="0"/>
              <a:t>    WEDNESDAY,</a:t>
            </a:r>
          </a:p>
          <a:p>
            <a:pPr marL="0" indent="0">
              <a:buNone/>
            </a:pPr>
            <a:r>
              <a:rPr lang="en-US" dirty="0"/>
              <a:t>    THURSDAY,</a:t>
            </a:r>
          </a:p>
          <a:p>
            <a:pPr marL="0" indent="0">
              <a:buNone/>
            </a:pPr>
            <a:r>
              <a:rPr lang="en-US" dirty="0"/>
              <a:t>    FRIDAY,</a:t>
            </a:r>
          </a:p>
          <a:p>
            <a:pPr marL="0" indent="0">
              <a:buNone/>
            </a:pPr>
            <a:r>
              <a:rPr lang="en-US" dirty="0"/>
              <a:t>    SATURDAY,</a:t>
            </a:r>
          </a:p>
          <a:p>
            <a:pPr marL="0" indent="0">
              <a:buNone/>
            </a:pPr>
            <a:r>
              <a:rPr lang="en-US" dirty="0"/>
              <a:t>    SUNDAY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79722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3248093-0BEA-4D1B-AA55-3CFFE76A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39"/>
            <a:ext cx="10515600" cy="57491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Перечисления, как и обычные классы, могут определять конструкторы, поля и методы.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Program{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Color.RED.getCode</a:t>
            </a:r>
            <a:r>
              <a:rPr lang="en-US" dirty="0"/>
              <a:t>());        // #FF0000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Color.GREEN.getCode</a:t>
            </a:r>
            <a:r>
              <a:rPr lang="en-US" dirty="0"/>
              <a:t>());      // #00FF00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Color{</a:t>
            </a:r>
          </a:p>
          <a:p>
            <a:pPr marL="0" indent="0">
              <a:buNone/>
            </a:pPr>
            <a:r>
              <a:rPr lang="en-US" dirty="0"/>
              <a:t>    RED("#FF0000"), BLUE("#0000FF"), GREEN("#00FF00");</a:t>
            </a:r>
          </a:p>
          <a:p>
            <a:pPr marL="0" indent="0">
              <a:buNone/>
            </a:pPr>
            <a:r>
              <a:rPr lang="en-US" dirty="0"/>
              <a:t>    private String code;</a:t>
            </a:r>
          </a:p>
          <a:p>
            <a:pPr marL="0" indent="0">
              <a:buNone/>
            </a:pPr>
            <a:r>
              <a:rPr lang="en-US" dirty="0"/>
              <a:t>    Color(String code){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this.code</a:t>
            </a:r>
            <a:r>
              <a:rPr lang="en-US" dirty="0"/>
              <a:t> = code;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public String </a:t>
            </a:r>
            <a:r>
              <a:rPr lang="en-US" dirty="0" err="1"/>
              <a:t>getCode</a:t>
            </a:r>
            <a:r>
              <a:rPr lang="en-US" dirty="0"/>
              <a:t>(){ return code;}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15347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165561D-B262-4B20-8C91-9860977B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672"/>
            <a:ext cx="10515600" cy="57742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public class Program{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Operation op = </a:t>
            </a:r>
            <a:r>
              <a:rPr lang="en-US" dirty="0" err="1"/>
              <a:t>Operation.SUM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op.action</a:t>
            </a:r>
            <a:r>
              <a:rPr lang="en-US" dirty="0"/>
              <a:t>(10, 4));   // 14</a:t>
            </a:r>
          </a:p>
          <a:p>
            <a:pPr marL="0" indent="0">
              <a:buNone/>
            </a:pPr>
            <a:r>
              <a:rPr lang="en-US" dirty="0"/>
              <a:t>        op = </a:t>
            </a:r>
            <a:r>
              <a:rPr lang="en-US" dirty="0" err="1"/>
              <a:t>Operation.MULTIPLY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op.action</a:t>
            </a:r>
            <a:r>
              <a:rPr lang="en-US" dirty="0"/>
              <a:t>(6, 4));    // 24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Operation{</a:t>
            </a:r>
          </a:p>
          <a:p>
            <a:pPr marL="0" indent="0">
              <a:buNone/>
            </a:pPr>
            <a:r>
              <a:rPr lang="en-US" dirty="0"/>
              <a:t>    SUM{</a:t>
            </a:r>
          </a:p>
          <a:p>
            <a:pPr marL="0" indent="0">
              <a:buNone/>
            </a:pPr>
            <a:r>
              <a:rPr lang="en-US" dirty="0"/>
              <a:t>        public int </a:t>
            </a:r>
            <a:r>
              <a:rPr lang="en-US" b="1" dirty="0"/>
              <a:t>action(int x, int y</a:t>
            </a:r>
            <a:r>
              <a:rPr lang="en-US" dirty="0"/>
              <a:t>){ return x + y;}</a:t>
            </a:r>
          </a:p>
          <a:p>
            <a:pPr marL="0" indent="0">
              <a:buNone/>
            </a:pPr>
            <a:r>
              <a:rPr lang="en-US" dirty="0"/>
              <a:t>    },</a:t>
            </a:r>
          </a:p>
          <a:p>
            <a:pPr marL="0" indent="0">
              <a:buNone/>
            </a:pPr>
            <a:r>
              <a:rPr lang="en-US" dirty="0"/>
              <a:t>    SUBTRACT{</a:t>
            </a:r>
          </a:p>
          <a:p>
            <a:pPr marL="0" indent="0">
              <a:buNone/>
            </a:pPr>
            <a:r>
              <a:rPr lang="en-US" dirty="0"/>
              <a:t>        public int action(int x, int y){ return x - y;}</a:t>
            </a:r>
          </a:p>
          <a:p>
            <a:pPr marL="0" indent="0">
              <a:buNone/>
            </a:pPr>
            <a:r>
              <a:rPr lang="en-US" dirty="0"/>
              <a:t>    },</a:t>
            </a:r>
          </a:p>
          <a:p>
            <a:pPr marL="0" indent="0">
              <a:buNone/>
            </a:pPr>
            <a:r>
              <a:rPr lang="en-US" dirty="0"/>
              <a:t>    MULTIPLY{</a:t>
            </a:r>
          </a:p>
          <a:p>
            <a:pPr marL="0" indent="0">
              <a:buNone/>
            </a:pPr>
            <a:r>
              <a:rPr lang="en-US" dirty="0"/>
              <a:t>        public int action(int x, int y){ return x * y;}</a:t>
            </a:r>
          </a:p>
          <a:p>
            <a:pPr marL="0" indent="0">
              <a:buNone/>
            </a:pPr>
            <a:r>
              <a:rPr lang="en-US" dirty="0"/>
              <a:t>    };</a:t>
            </a:r>
          </a:p>
          <a:p>
            <a:pPr marL="0" indent="0">
              <a:buNone/>
            </a:pPr>
            <a:r>
              <a:rPr lang="en-US" dirty="0"/>
              <a:t>    public abstract int action(int x, int y);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38423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6A1BC9-FD98-4B46-92F8-6202D9DD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Дженерики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D0292E7-9DA7-4CAE-BEAB-1C8A4314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ru-RU" b="1" dirty="0"/>
              <a:t>Обобщения</a:t>
            </a:r>
            <a:r>
              <a:rPr lang="ru-RU" dirty="0"/>
              <a:t> или </a:t>
            </a:r>
            <a:r>
              <a:rPr lang="ru-RU" dirty="0" err="1"/>
              <a:t>generics</a:t>
            </a:r>
            <a:r>
              <a:rPr lang="ru-RU" dirty="0"/>
              <a:t> (обобщенные типы и методы) позволяют нам уйти от жесткого определения используемых типов.</a:t>
            </a:r>
          </a:p>
          <a:p>
            <a:pPr marL="0" indent="0">
              <a:buNone/>
            </a:pPr>
            <a:r>
              <a:rPr lang="en-US" dirty="0"/>
              <a:t>class Account{</a:t>
            </a:r>
          </a:p>
          <a:p>
            <a:pPr marL="0" indent="0">
              <a:buNone/>
            </a:pPr>
            <a:r>
              <a:rPr lang="en-US" dirty="0"/>
              <a:t>    private Object id;</a:t>
            </a:r>
          </a:p>
          <a:p>
            <a:pPr marL="0" indent="0">
              <a:buNone/>
            </a:pPr>
            <a:r>
              <a:rPr lang="en-US" dirty="0"/>
              <a:t>    private int sum;</a:t>
            </a:r>
          </a:p>
          <a:p>
            <a:pPr marL="0" indent="0">
              <a:buNone/>
            </a:pPr>
            <a:r>
              <a:rPr lang="en-US" dirty="0"/>
              <a:t>    Account(Object id, int sum){</a:t>
            </a:r>
          </a:p>
          <a:p>
            <a:pPr marL="0" indent="0">
              <a:buNone/>
            </a:pPr>
            <a:r>
              <a:rPr lang="en-US" dirty="0"/>
              <a:t>        this.id = id;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this.sum</a:t>
            </a:r>
            <a:r>
              <a:rPr lang="en-US" dirty="0"/>
              <a:t> = sum;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public Object </a:t>
            </a:r>
            <a:r>
              <a:rPr lang="en-US" dirty="0" err="1"/>
              <a:t>getId</a:t>
            </a:r>
            <a:r>
              <a:rPr lang="en-US" dirty="0"/>
              <a:t>() { return id; }</a:t>
            </a:r>
          </a:p>
          <a:p>
            <a:pPr marL="0" indent="0">
              <a:buNone/>
            </a:pPr>
            <a:r>
              <a:rPr lang="en-US" dirty="0"/>
              <a:t>    public int </a:t>
            </a:r>
            <a:r>
              <a:rPr lang="en-US" dirty="0" err="1"/>
              <a:t>getSum</a:t>
            </a:r>
            <a:r>
              <a:rPr lang="en-US" dirty="0"/>
              <a:t>() { return sum; }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setSum</a:t>
            </a:r>
            <a:r>
              <a:rPr lang="en-US" dirty="0"/>
              <a:t>(int sum) { </a:t>
            </a:r>
            <a:r>
              <a:rPr lang="en-US" dirty="0" err="1"/>
              <a:t>this.sum</a:t>
            </a:r>
            <a:r>
              <a:rPr lang="en-US" dirty="0"/>
              <a:t> = sum;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66093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4B90497-C25D-4E57-8422-DEEF21116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837"/>
            <a:ext cx="10515600" cy="5900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Program{</a:t>
            </a:r>
          </a:p>
          <a:p>
            <a:pPr marL="0" indent="0">
              <a:buNone/>
            </a:pPr>
            <a:r>
              <a:rPr lang="ru-RU" dirty="0"/>
              <a:t>     </a:t>
            </a: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/>
              <a:t>Account acc1 = new Account(2334, 5000); // id - </a:t>
            </a:r>
            <a:r>
              <a:rPr lang="ru-RU" dirty="0"/>
              <a:t>число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/>
              <a:t>int acc1Id = (int)acc1.getId();</a:t>
            </a:r>
            <a:r>
              <a:rPr lang="ru-RU" dirty="0"/>
              <a:t> </a:t>
            </a:r>
            <a:r>
              <a:rPr lang="en-US" dirty="0"/>
              <a:t>// </a:t>
            </a:r>
            <a:r>
              <a:rPr lang="ru-RU" dirty="0"/>
              <a:t>возможна ошибка </a:t>
            </a:r>
            <a:r>
              <a:rPr lang="en-US" dirty="0" err="1"/>
              <a:t>ClassCastException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(acc1Id);</a:t>
            </a:r>
          </a:p>
          <a:p>
            <a:pPr marL="0" indent="0">
              <a:buNone/>
            </a:pPr>
            <a:r>
              <a:rPr lang="en-US" dirty="0"/>
              <a:t>        Account acc2 = new Account("sid5523", 5000);    // id - </a:t>
            </a:r>
            <a:r>
              <a:rPr lang="ru-RU" dirty="0"/>
              <a:t>строка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(acc2.getId());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24745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B7D7F89-A323-4675-A250-3A781482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321"/>
            <a:ext cx="10515600" cy="5694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Account&lt;T&gt;{</a:t>
            </a:r>
          </a:p>
          <a:p>
            <a:pPr marL="0" indent="0">
              <a:buNone/>
            </a:pPr>
            <a:r>
              <a:rPr lang="en-US" dirty="0"/>
              <a:t>    private T id;</a:t>
            </a:r>
          </a:p>
          <a:p>
            <a:pPr marL="0" indent="0">
              <a:buNone/>
            </a:pPr>
            <a:r>
              <a:rPr lang="en-US" dirty="0"/>
              <a:t>    private int sum;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Account(T id, int sum){</a:t>
            </a:r>
          </a:p>
          <a:p>
            <a:pPr marL="0" indent="0">
              <a:buNone/>
            </a:pPr>
            <a:r>
              <a:rPr lang="en-US" dirty="0"/>
              <a:t>        this.id = id;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this.sum</a:t>
            </a:r>
            <a:r>
              <a:rPr lang="en-US" dirty="0"/>
              <a:t> = sum;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public T </a:t>
            </a:r>
            <a:r>
              <a:rPr lang="en-US" dirty="0" err="1"/>
              <a:t>getId</a:t>
            </a:r>
            <a:r>
              <a:rPr lang="en-US" dirty="0"/>
              <a:t>() { return id; }</a:t>
            </a:r>
          </a:p>
          <a:p>
            <a:pPr marL="0" indent="0">
              <a:buNone/>
            </a:pPr>
            <a:r>
              <a:rPr lang="en-US" dirty="0"/>
              <a:t>    public int </a:t>
            </a:r>
            <a:r>
              <a:rPr lang="en-US" dirty="0" err="1"/>
              <a:t>getSum</a:t>
            </a:r>
            <a:r>
              <a:rPr lang="en-US" dirty="0"/>
              <a:t>() { return sum; }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setSum</a:t>
            </a:r>
            <a:r>
              <a:rPr lang="en-US" dirty="0"/>
              <a:t>(int sum) { </a:t>
            </a:r>
            <a:r>
              <a:rPr lang="en-US" dirty="0" err="1"/>
              <a:t>this.sum</a:t>
            </a:r>
            <a:r>
              <a:rPr lang="en-US" dirty="0"/>
              <a:t> = sum;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87418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B3F5D24-048D-4018-ABE8-1E525C26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методы и интерфейсы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65E2606-BB5D-4D3B-A6B5-21DFB7A4F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&lt;T&gt; void print(T[] items){</a:t>
            </a:r>
          </a:p>
          <a:p>
            <a:pPr marL="0" indent="0">
              <a:buNone/>
            </a:pPr>
            <a:r>
              <a:rPr lang="en-US" dirty="0"/>
              <a:t>        for(T item: items){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(item);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08483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09BFCAE-2F10-408C-BB94-BBE6CAD0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006"/>
            <a:ext cx="10515600" cy="57239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Account&lt;T&gt; implements Accountable&lt;T&gt;{</a:t>
            </a:r>
          </a:p>
          <a:p>
            <a:pPr marL="0" indent="0">
              <a:buNone/>
            </a:pPr>
            <a:r>
              <a:rPr lang="en-US" dirty="0"/>
              <a:t>    private T id;</a:t>
            </a:r>
          </a:p>
          <a:p>
            <a:pPr marL="0" indent="0">
              <a:buNone/>
            </a:pPr>
            <a:r>
              <a:rPr lang="en-US" dirty="0"/>
              <a:t>    private int sum;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Account(T id, int sum){</a:t>
            </a:r>
          </a:p>
          <a:p>
            <a:pPr marL="0" indent="0">
              <a:buNone/>
            </a:pPr>
            <a:r>
              <a:rPr lang="en-US" dirty="0"/>
              <a:t>        this.id = id;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this.sum</a:t>
            </a:r>
            <a:r>
              <a:rPr lang="en-US" dirty="0"/>
              <a:t> = sum;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public T </a:t>
            </a:r>
            <a:r>
              <a:rPr lang="en-US" dirty="0" err="1"/>
              <a:t>getId</a:t>
            </a:r>
            <a:r>
              <a:rPr lang="en-US" dirty="0"/>
              <a:t>() { return id; }</a:t>
            </a:r>
          </a:p>
          <a:p>
            <a:pPr marL="0" indent="0">
              <a:buNone/>
            </a:pPr>
            <a:r>
              <a:rPr lang="en-US" dirty="0"/>
              <a:t>    public int </a:t>
            </a:r>
            <a:r>
              <a:rPr lang="en-US" dirty="0" err="1"/>
              <a:t>getSum</a:t>
            </a:r>
            <a:r>
              <a:rPr lang="en-US" dirty="0"/>
              <a:t>() { return sum; }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setSum</a:t>
            </a:r>
            <a:r>
              <a:rPr lang="en-US" dirty="0"/>
              <a:t>(int sum) { </a:t>
            </a:r>
            <a:r>
              <a:rPr lang="en-US" dirty="0" err="1"/>
              <a:t>this.sum</a:t>
            </a:r>
            <a:r>
              <a:rPr lang="en-US" dirty="0"/>
              <a:t> = sum;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98291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E59213-EB86-4769-A1BA-B1E8D1E1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Java</a:t>
            </a:r>
            <a:r>
              <a:rPr lang="ru-RU" dirty="0"/>
              <a:t> существуют 4 типа вложенных (</a:t>
            </a:r>
            <a:r>
              <a:rPr lang="ru-RU" dirty="0" err="1"/>
              <a:t>nested</a:t>
            </a:r>
            <a:r>
              <a:rPr lang="ru-RU" dirty="0"/>
              <a:t>) классов: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381CD9D-4388-4D25-A6D9-6FBDD0B1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en-US" dirty="0"/>
              <a:t>- </a:t>
            </a:r>
            <a:r>
              <a:rPr lang="ru-RU" dirty="0"/>
              <a:t>Статические вложенные классы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Внутренние классы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Локальные классы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Анонимные (безымянные) классы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Класс называется вложенным (</a:t>
            </a:r>
            <a:r>
              <a:rPr lang="ru-RU" dirty="0" err="1"/>
              <a:t>nested</a:t>
            </a:r>
            <a:r>
              <a:rPr lang="ru-RU" dirty="0"/>
              <a:t>), если он определен внутри другого класса. 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8362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A5F1BE3-1A16-4C10-83A5-FA92C3A4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Несколько обобщенных параметров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F0E81DB-52D4-48D6-A5E9-7D593B03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435" y="1215851"/>
            <a:ext cx="8963129" cy="49812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Account&lt;T, S&gt;{</a:t>
            </a:r>
          </a:p>
          <a:p>
            <a:pPr marL="0" indent="0">
              <a:buNone/>
            </a:pPr>
            <a:r>
              <a:rPr lang="en-US" dirty="0"/>
              <a:t>private T id;</a:t>
            </a:r>
          </a:p>
          <a:p>
            <a:pPr marL="0" indent="0">
              <a:buNone/>
            </a:pPr>
            <a:r>
              <a:rPr lang="en-US" dirty="0"/>
              <a:t>    private S sum;</a:t>
            </a:r>
          </a:p>
          <a:p>
            <a:pPr marL="0" indent="0">
              <a:buNone/>
            </a:pPr>
            <a:r>
              <a:rPr lang="en-US" dirty="0"/>
              <a:t>Account(T id, S sum){</a:t>
            </a:r>
          </a:p>
          <a:p>
            <a:pPr marL="0" indent="0">
              <a:buNone/>
            </a:pPr>
            <a:r>
              <a:rPr lang="en-US" dirty="0"/>
              <a:t>        this.id = id;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this.sum</a:t>
            </a:r>
            <a:r>
              <a:rPr lang="en-US" dirty="0"/>
              <a:t> = sum;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public T </a:t>
            </a:r>
            <a:r>
              <a:rPr lang="en-US" dirty="0" err="1"/>
              <a:t>getId</a:t>
            </a:r>
            <a:r>
              <a:rPr lang="en-US" dirty="0"/>
              <a:t>() { return id; }</a:t>
            </a:r>
          </a:p>
          <a:p>
            <a:pPr marL="0" indent="0">
              <a:buNone/>
            </a:pPr>
            <a:r>
              <a:rPr lang="en-US" dirty="0"/>
              <a:t>    public S </a:t>
            </a:r>
            <a:r>
              <a:rPr lang="en-US" dirty="0" err="1"/>
              <a:t>getSum</a:t>
            </a:r>
            <a:r>
              <a:rPr lang="en-US" dirty="0"/>
              <a:t>() { return sum; }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setSum</a:t>
            </a:r>
            <a:r>
              <a:rPr lang="en-US" dirty="0"/>
              <a:t>(S sum) { </a:t>
            </a:r>
            <a:r>
              <a:rPr lang="en-US" dirty="0" err="1"/>
              <a:t>this.sum</a:t>
            </a:r>
            <a:r>
              <a:rPr lang="en-US" dirty="0"/>
              <a:t> = sum;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799744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465D13B-1F52-46B4-9448-60CCC57C8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172"/>
            <a:ext cx="10515600" cy="56987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Program{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Account&lt;String, Double&gt; acc1 = new Account&lt;String, Double&gt;("354", </a:t>
            </a:r>
            <a:r>
              <a:rPr lang="ru-RU" dirty="0"/>
              <a:t>       </a:t>
            </a:r>
            <a:r>
              <a:rPr lang="en-US" dirty="0"/>
              <a:t>5000.87);</a:t>
            </a:r>
          </a:p>
          <a:p>
            <a:pPr marL="0" indent="0">
              <a:buNone/>
            </a:pPr>
            <a:r>
              <a:rPr lang="en-US" dirty="0"/>
              <a:t>        String id = acc1.getId();</a:t>
            </a:r>
          </a:p>
          <a:p>
            <a:pPr marL="0" indent="0">
              <a:buNone/>
            </a:pPr>
            <a:r>
              <a:rPr lang="en-US" dirty="0"/>
              <a:t>        Double sum = acc1.getSum();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System.out.printf</a:t>
            </a:r>
            <a:r>
              <a:rPr lang="en-US" dirty="0"/>
              <a:t>("Id: %s  Sum: %f \n", id, sum);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67021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9323C1-677E-4E08-A48A-EFE5AC2F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вложенные классы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9502A8C-F879-4E18-BD60-2191F191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Вложенные классы, объявленные статически, называются вложенными статическими классами. </a:t>
            </a:r>
          </a:p>
          <a:p>
            <a:pPr marL="0" indent="0">
              <a:buNone/>
            </a:pPr>
            <a:r>
              <a:rPr lang="ru-RU" dirty="0"/>
              <a:t>- Для случая, когда связь между объектом вложенного класса и объектом внешнего класса не нужна, можно сделать вложенный класс статическим(</a:t>
            </a:r>
            <a:r>
              <a:rPr lang="ru-RU" dirty="0" err="1"/>
              <a:t>static</a:t>
            </a:r>
            <a:r>
              <a:rPr lang="ru-RU" dirty="0"/>
              <a:t>).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- Так как внутренний класс связан с экземпляром, он не может определить в себе любые статические члены.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- Статические вложенные классы не имеют ограничений по объявлению своих данных и полей как </a:t>
            </a:r>
            <a:r>
              <a:rPr lang="ru-RU" dirty="0" err="1"/>
              <a:t>static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- Из вложенного статического класса мы не имеем доступа к внешней не статической переменной внешнего класса.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60825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9B809D7-7DAE-4F62-983A-3232D1A3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293615"/>
            <a:ext cx="10774960" cy="62833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First {</a:t>
            </a:r>
          </a:p>
          <a:p>
            <a:pPr marL="0" indent="0">
              <a:buNone/>
            </a:pPr>
            <a:r>
              <a:rPr lang="en-US" dirty="0"/>
              <a:t>    private static int a = 4;</a:t>
            </a:r>
          </a:p>
          <a:p>
            <a:pPr marL="0" indent="0">
              <a:buNone/>
            </a:pPr>
            <a:r>
              <a:rPr lang="en-US" dirty="0"/>
              <a:t>    public static int </a:t>
            </a:r>
            <a:r>
              <a:rPr lang="en-US" dirty="0" err="1"/>
              <a:t>getB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Second.b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public static class Second{</a:t>
            </a:r>
          </a:p>
          <a:p>
            <a:pPr marL="0" indent="0">
              <a:buNone/>
            </a:pPr>
            <a:r>
              <a:rPr lang="en-US" dirty="0"/>
              <a:t>        private static int b = 5;</a:t>
            </a:r>
          </a:p>
          <a:p>
            <a:pPr marL="0" indent="0">
              <a:buNone/>
            </a:pPr>
            <a:r>
              <a:rPr lang="en-US" dirty="0"/>
              <a:t>        protected static int </a:t>
            </a:r>
            <a:r>
              <a:rPr lang="en-US" dirty="0" err="1"/>
              <a:t>getA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First.a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public static void </a:t>
            </a:r>
            <a:r>
              <a:rPr lang="en-US" dirty="0" err="1"/>
              <a:t>setA</a:t>
            </a:r>
            <a:r>
              <a:rPr lang="en-US" dirty="0"/>
              <a:t>(int a)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First.a</a:t>
            </a:r>
            <a:r>
              <a:rPr lang="en-US" dirty="0"/>
              <a:t> = a;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71555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953BBB-CA79-4F86-97BB-CB73C839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Внутренний класс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D3034FC-B485-4911-8D52-96259E9F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Внутренний класс связан с внешним классом через экземпляр, или через объект класса.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Чтобы создать экземпляр внутреннего класса, нам нужно сначала создать экземпляр внешнего класса. Затем создать внутренний объект, в пределах внешнего объекта.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69992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60B7648-6054-430D-924A-EC6E30FA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310393"/>
            <a:ext cx="10774960" cy="61323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First {</a:t>
            </a:r>
          </a:p>
          <a:p>
            <a:pPr marL="0" indent="0">
              <a:buNone/>
            </a:pPr>
            <a:r>
              <a:rPr lang="en-US" dirty="0"/>
              <a:t>    private int a = 1;</a:t>
            </a:r>
          </a:p>
          <a:p>
            <a:pPr marL="0" indent="0">
              <a:buNone/>
            </a:pPr>
            <a:r>
              <a:rPr lang="en-US" dirty="0"/>
              <a:t>    Second </a:t>
            </a:r>
            <a:r>
              <a:rPr lang="en-US" dirty="0" err="1"/>
              <a:t>second</a:t>
            </a:r>
            <a:r>
              <a:rPr lang="en-US" dirty="0"/>
              <a:t> = new Second();</a:t>
            </a:r>
          </a:p>
          <a:p>
            <a:pPr marL="0" indent="0">
              <a:buNone/>
            </a:pPr>
            <a:r>
              <a:rPr lang="en-US" dirty="0"/>
              <a:t>    public int </a:t>
            </a:r>
            <a:r>
              <a:rPr lang="en-US" dirty="0" err="1"/>
              <a:t>getA</a:t>
            </a:r>
            <a:r>
              <a:rPr lang="en-US" dirty="0"/>
              <a:t>() { return a; }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setA</a:t>
            </a:r>
            <a:r>
              <a:rPr lang="en-US" dirty="0"/>
              <a:t>(int a) { </a:t>
            </a:r>
            <a:r>
              <a:rPr lang="en-US" dirty="0" err="1"/>
              <a:t>this.a</a:t>
            </a:r>
            <a:r>
              <a:rPr lang="en-US" dirty="0"/>
              <a:t> = a;}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setBInSecond</a:t>
            </a:r>
            <a:r>
              <a:rPr lang="en-US" dirty="0"/>
              <a:t>(int b){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second.setB</a:t>
            </a:r>
            <a:r>
              <a:rPr lang="en-US" dirty="0"/>
              <a:t>(b);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public class Second extends Third{</a:t>
            </a:r>
          </a:p>
          <a:p>
            <a:pPr marL="0" indent="0">
              <a:buNone/>
            </a:pPr>
            <a:r>
              <a:rPr lang="en-US" dirty="0"/>
              <a:t>        int b = 2;</a:t>
            </a:r>
          </a:p>
          <a:p>
            <a:pPr marL="0" indent="0">
              <a:buNone/>
            </a:pPr>
            <a:r>
              <a:rPr lang="en-US" dirty="0"/>
              <a:t>        private First f;</a:t>
            </a:r>
          </a:p>
          <a:p>
            <a:pPr marL="0" indent="0">
              <a:buNone/>
            </a:pPr>
            <a:r>
              <a:rPr lang="en-US" dirty="0"/>
              <a:t>        public int </a:t>
            </a:r>
            <a:r>
              <a:rPr lang="en-US" dirty="0" err="1"/>
              <a:t>getB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    f = </a:t>
            </a:r>
            <a:r>
              <a:rPr lang="en-US" dirty="0" err="1"/>
              <a:t>First.this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a = 10;</a:t>
            </a:r>
          </a:p>
          <a:p>
            <a:pPr marL="0" indent="0">
              <a:buNone/>
            </a:pPr>
            <a:r>
              <a:rPr lang="en-US" dirty="0"/>
              <a:t>            return b;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public void </a:t>
            </a:r>
            <a:r>
              <a:rPr lang="en-US" dirty="0" err="1"/>
              <a:t>setB</a:t>
            </a:r>
            <a:r>
              <a:rPr lang="en-US" dirty="0"/>
              <a:t>(int b)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pPr marL="0" indent="0">
              <a:buNone/>
            </a:pPr>
            <a:r>
              <a:rPr lang="en-US" dirty="0"/>
              <a:t>  } }}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2793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3A08C4-9722-4053-8933-7FBF6659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Локальный класс</a:t>
            </a:r>
            <a:endParaRPr lang="aa-E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8DBA6F8-C41B-4F02-8690-A2B2FE548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Локальный класс — это вложенный класс, объявленный внутри другого класса и некоторого блока кода этого класса, то есть объявленный между фигурными скобками {}. Этот блок может быть статическим блоком, циклом, телом </a:t>
            </a:r>
            <a:r>
              <a:rPr lang="ru-RU" dirty="0" err="1"/>
              <a:t>if</a:t>
            </a:r>
            <a:r>
              <a:rPr lang="ru-RU" dirty="0"/>
              <a:t> и т.д.</a:t>
            </a:r>
          </a:p>
          <a:p>
            <a:pPr marL="0" indent="0">
              <a:buNone/>
            </a:pPr>
            <a:r>
              <a:rPr lang="ru-RU" dirty="0"/>
              <a:t>Чаще всего локальные классы объявляются внутри тела метода. </a:t>
            </a:r>
          </a:p>
          <a:p>
            <a:pPr marL="0" indent="0">
              <a:buNone/>
            </a:pPr>
            <a:r>
              <a:rPr lang="ru-RU" dirty="0"/>
              <a:t>Обычно локальный класс определяется в методе, но он также может быть объявлен в инициализаторе экземпляра класса, в конструкторе класса.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Основное применение локальные классы находят в тех случаях, когда необходимо написать класс, который будет использоваться внутри одного метода. Создание локального класса – способ не загромождать пространство имен.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5745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0596A62-AB1A-4B8C-8DDC-E260B08A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949"/>
            <a:ext cx="10515600" cy="58330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class First {</a:t>
            </a:r>
          </a:p>
          <a:p>
            <a:pPr marL="0" indent="0">
              <a:buNone/>
            </a:pPr>
            <a:r>
              <a:rPr lang="en-US" dirty="0"/>
              <a:t>    static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class </a:t>
            </a:r>
            <a:r>
              <a:rPr lang="en-US" dirty="0" err="1"/>
              <a:t>LocalInit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LocalInit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("From static </a:t>
            </a:r>
            <a:r>
              <a:rPr lang="en-US" dirty="0" err="1"/>
              <a:t>iniz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LocalInit</a:t>
            </a:r>
            <a:r>
              <a:rPr lang="en-US" dirty="0"/>
              <a:t> </a:t>
            </a:r>
            <a:r>
              <a:rPr lang="en-US" dirty="0" err="1"/>
              <a:t>localInit</a:t>
            </a:r>
            <a:r>
              <a:rPr lang="en-US" dirty="0"/>
              <a:t> = new </a:t>
            </a:r>
            <a:r>
              <a:rPr lang="en-US" dirty="0" err="1"/>
              <a:t>LocalInit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System.exit</a:t>
            </a:r>
            <a:r>
              <a:rPr lang="en-US" dirty="0"/>
              <a:t>(0);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("From main");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93393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EB429E5-A162-45DC-B5CB-3E4B8A35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64" y="369116"/>
            <a:ext cx="10640736" cy="5807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1. Локальные классы определяются в блоке кода и область их видимости — этот блок кода. Объекты локального класса могут создаваться в блоке кода, котором они описаны. </a:t>
            </a:r>
            <a:br>
              <a:rPr lang="ru-RU" dirty="0"/>
            </a:br>
            <a:r>
              <a:rPr lang="ru-RU" dirty="0"/>
              <a:t>2. Локальные классы не имеют модификаторов доступа </a:t>
            </a:r>
            <a:r>
              <a:rPr lang="ru-RU" dirty="0" err="1"/>
              <a:t>private</a:t>
            </a:r>
            <a:r>
              <a:rPr lang="ru-RU" dirty="0"/>
              <a:t> или </a:t>
            </a:r>
            <a:r>
              <a:rPr lang="ru-RU" dirty="0" err="1"/>
              <a:t>public</a:t>
            </a:r>
            <a:r>
              <a:rPr lang="ru-RU" dirty="0"/>
              <a:t>, потому что они принадлежат не классу, а тому блоку кода, в котором они описаны.</a:t>
            </a:r>
            <a:br>
              <a:rPr lang="ru-RU" dirty="0"/>
            </a:br>
            <a:r>
              <a:rPr lang="ru-RU" dirty="0"/>
              <a:t>3. Локальные классы, объявленные в статичном блоке, могут обращаться только к статичным полям внешнего класса.</a:t>
            </a:r>
            <a:br>
              <a:rPr lang="ru-RU" dirty="0"/>
            </a:br>
            <a:r>
              <a:rPr lang="ru-RU" dirty="0"/>
              <a:t>4. Локальные классы могут иметь модификаторы доступа </a:t>
            </a:r>
            <a:r>
              <a:rPr lang="ru-RU" dirty="0" err="1"/>
              <a:t>final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5. Локальные классы не могут быть статичными, за исключением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final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6. В java8 мы можем обращаться из локального класса не только к финальным переменным внешнего класса, и к не финальным методам внешнего класса, если они не были изменены до момента инициализации класса.</a:t>
            </a:r>
            <a:br>
              <a:rPr lang="ru-RU" dirty="0"/>
            </a:br>
            <a:r>
              <a:rPr lang="ru-RU" dirty="0"/>
              <a:t>7. Локальные классы имеют доступ к закрытым переменным внешнего класса, в контексте экземпляра.</a:t>
            </a:r>
            <a:br>
              <a:rPr lang="ru-RU" dirty="0"/>
            </a:br>
            <a:r>
              <a:rPr lang="ru-RU" dirty="0"/>
              <a:t>То есть локальные классы ведут себя в этом отношении как внутренние классы.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593035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1242</Words>
  <Application>Microsoft Office PowerPoint</Application>
  <PresentationFormat>Широкоэкранный</PresentationFormat>
  <Paragraphs>215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  Внутренние классы. Перечисляемые типы. Дженерики </vt:lpstr>
      <vt:lpstr>В Java существуют 4 типа вложенных (nested) классов:</vt:lpstr>
      <vt:lpstr>Статические вложенные классы</vt:lpstr>
      <vt:lpstr>Презентация PowerPoint</vt:lpstr>
      <vt:lpstr>Внутренний класс</vt:lpstr>
      <vt:lpstr>Презентация PowerPoint</vt:lpstr>
      <vt:lpstr>Локальный класс</vt:lpstr>
      <vt:lpstr>Презентация PowerPoint</vt:lpstr>
      <vt:lpstr>Презентация PowerPoint</vt:lpstr>
      <vt:lpstr>Анонимные (безымянные) классы </vt:lpstr>
      <vt:lpstr>Перечисления (Enum)</vt:lpstr>
      <vt:lpstr>Презентация PowerPoint</vt:lpstr>
      <vt:lpstr>Презентация PowerPoint</vt:lpstr>
      <vt:lpstr>Презентация PowerPoint</vt:lpstr>
      <vt:lpstr>Дженерики</vt:lpstr>
      <vt:lpstr>Презентация PowerPoint</vt:lpstr>
      <vt:lpstr>Презентация PowerPoint</vt:lpstr>
      <vt:lpstr>Обобщенные методы и интерфейсы</vt:lpstr>
      <vt:lpstr>Презентация PowerPoint</vt:lpstr>
      <vt:lpstr>Несколько обобщенных параметров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Внутренние классы. Перечисляемые типы. Дженерики</dc:title>
  <dc:creator>Ерёменко Владимир</dc:creator>
  <cp:lastModifiedBy>IT-academyGomel</cp:lastModifiedBy>
  <cp:revision>19</cp:revision>
  <dcterms:created xsi:type="dcterms:W3CDTF">2019-07-14T12:59:21Z</dcterms:created>
  <dcterms:modified xsi:type="dcterms:W3CDTF">2020-10-06T17:53:16Z</dcterms:modified>
</cp:coreProperties>
</file>