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86BBFFE-77A6-4892-BB61-4A48DA007321}">
          <p14:sldIdLst>
            <p14:sldId id="256"/>
            <p14:sldId id="257"/>
            <p14:sldId id="258"/>
            <p14:sldId id="259"/>
            <p14:sldId id="260"/>
            <p14:sldId id="261"/>
            <p14:sldId id="262"/>
            <p14:sldId id="263"/>
            <p14:sldId id="264"/>
            <p14:sldId id="265"/>
            <p14:sldId id="266"/>
            <p14:sldId id="268"/>
            <p14:sldId id="267"/>
            <p14:sldId id="269"/>
            <p14:sldId id="270"/>
            <p14:sldId id="271"/>
            <p14:sldId id="272"/>
            <p14:sldId id="273"/>
            <p14:sldId id="274"/>
            <p14:sldId id="275"/>
            <p14:sldId id="276"/>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59" d="100"/>
          <a:sy n="59" d="100"/>
        </p:scale>
        <p:origin x="4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92449-CD93-4FE1-A6EC-6633E4E7CFA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FB9917E6-34E2-4D45-A657-712B031FE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6BD6F57C-FB7B-4D00-9A0A-6D1B1CBE75D3}"/>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5" name="Нижний колонтитул 4">
            <a:extLst>
              <a:ext uri="{FF2B5EF4-FFF2-40B4-BE49-F238E27FC236}">
                <a16:creationId xmlns:a16="http://schemas.microsoft.com/office/drawing/2014/main" id="{61BC9D73-7E0D-44C8-8C5F-DE005DF31298}"/>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01E8478-725A-4CB2-9B97-9D4F2963EE15}"/>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254980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37FA5-E69C-44E2-9620-F5C5327994B2}"/>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CB8A5AB0-43A0-4DB8-858C-DDEE47EEEB6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2D6DD5B6-63D7-4EFF-9B46-A11403B3305C}"/>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5" name="Нижний колонтитул 4">
            <a:extLst>
              <a:ext uri="{FF2B5EF4-FFF2-40B4-BE49-F238E27FC236}">
                <a16:creationId xmlns:a16="http://schemas.microsoft.com/office/drawing/2014/main" id="{AD4DCD3B-D7BC-4716-BE75-A59D1DB2F06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F6C9F6E6-4E25-444E-B4E8-1A11BB8539E6}"/>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234096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C8F42D9-D439-4684-8226-7BF2BA2278DA}"/>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3EC87AE8-3DDB-4D75-9CF5-CACB93A7150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EBC97BC8-C6DC-4318-ADE3-58693E7130F1}"/>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5" name="Нижний колонтитул 4">
            <a:extLst>
              <a:ext uri="{FF2B5EF4-FFF2-40B4-BE49-F238E27FC236}">
                <a16:creationId xmlns:a16="http://schemas.microsoft.com/office/drawing/2014/main" id="{EF5F1BA7-EA03-4765-B26B-6E2E1D65553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0D34E0BF-2A4E-4463-93E0-C138740E6576}"/>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34348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CAB163-E09A-47BF-B32B-1283CF79968E}"/>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41434C42-1CB2-4D00-81EB-ED089E09AE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E565C206-55E3-411D-8EAA-3C93013D7AAD}"/>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5" name="Нижний колонтитул 4">
            <a:extLst>
              <a:ext uri="{FF2B5EF4-FFF2-40B4-BE49-F238E27FC236}">
                <a16:creationId xmlns:a16="http://schemas.microsoft.com/office/drawing/2014/main" id="{B71F22E5-09BD-4A58-B1EB-2996139BBF67}"/>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2045A634-2CE2-45D7-A5EA-1605BAA2910A}"/>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148051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84E31D-E7DF-49EF-B85E-6A21FAC08F2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037EACBD-B6AC-473E-B34F-257D1FBE7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BC97900-7CEF-4252-819B-A0D2720052D9}"/>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5" name="Нижний колонтитул 4">
            <a:extLst>
              <a:ext uri="{FF2B5EF4-FFF2-40B4-BE49-F238E27FC236}">
                <a16:creationId xmlns:a16="http://schemas.microsoft.com/office/drawing/2014/main" id="{3C73D4AB-69D6-4DB8-BE8A-70DCEE8A5113}"/>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C635E1C-06D8-4E50-A787-3DEFCEF4CC5E}"/>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18658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4F6F8-63BD-432A-A772-A06335E2B896}"/>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1F8E81BC-9A72-45B9-88E1-5E543C06C08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278BBBC9-FB2B-4DD8-9F8A-E20C15B082A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95C4A5FA-67D3-4014-BB42-F2A80A606746}"/>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6" name="Нижний колонтитул 5">
            <a:extLst>
              <a:ext uri="{FF2B5EF4-FFF2-40B4-BE49-F238E27FC236}">
                <a16:creationId xmlns:a16="http://schemas.microsoft.com/office/drawing/2014/main" id="{9FC1586E-ECDF-4C22-8881-2456F7AD3376}"/>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E6B3FE87-2B20-40C1-8C87-2C0B0708E5AA}"/>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284498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C1D497-D9B8-4B9D-B926-979E487C9A80}"/>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07CA3DB0-7358-44E7-ACB5-B7B011D18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FE525A5-27FC-4E4F-ABFF-28ADAFE6420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3B798FD1-4C37-4609-B3D2-71505097E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A4D133E-10C6-4885-9A58-E2D00CD40FE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CE40A023-7E51-4B24-829C-17F9C861E659}"/>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8" name="Нижний колонтитул 7">
            <a:extLst>
              <a:ext uri="{FF2B5EF4-FFF2-40B4-BE49-F238E27FC236}">
                <a16:creationId xmlns:a16="http://schemas.microsoft.com/office/drawing/2014/main" id="{50161299-A6AE-466F-913A-00C5A641814F}"/>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565C0102-1417-4A62-8087-6A68D249AE89}"/>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2542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262961-F154-441E-9A4D-932094A0FE35}"/>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2F30B5A7-3AAF-4E0C-9F66-DDB8AD5EE886}"/>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4" name="Нижний колонтитул 3">
            <a:extLst>
              <a:ext uri="{FF2B5EF4-FFF2-40B4-BE49-F238E27FC236}">
                <a16:creationId xmlns:a16="http://schemas.microsoft.com/office/drawing/2014/main" id="{10BEAB98-11A1-406E-A7C1-1E6F6139C11B}"/>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34B85E82-EC18-4327-BEDD-F1F26555A174}"/>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316167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A8BD688-B033-4491-84B5-FF79FF166B54}"/>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3" name="Нижний колонтитул 2">
            <a:extLst>
              <a:ext uri="{FF2B5EF4-FFF2-40B4-BE49-F238E27FC236}">
                <a16:creationId xmlns:a16="http://schemas.microsoft.com/office/drawing/2014/main" id="{5BF96DCC-352B-4106-BBC8-5E3C74705895}"/>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570CD2FD-5DED-4895-BF93-0F902029DFEF}"/>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116068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14CE0-1B56-49B9-B6A2-919974433D2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33E4128C-B31B-435E-A4D0-2C04C3E92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87B9C6F3-C9F7-4DB9-8377-7B0EA6DAE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9BC1337-1DF7-4E23-BEB8-4274B98042EC}"/>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6" name="Нижний колонтитул 5">
            <a:extLst>
              <a:ext uri="{FF2B5EF4-FFF2-40B4-BE49-F238E27FC236}">
                <a16:creationId xmlns:a16="http://schemas.microsoft.com/office/drawing/2014/main" id="{514A8971-C4EB-4C2A-9CC8-0ED51CA2A8EF}"/>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3FC792AE-8E19-427C-8435-D2B64FD1F750}"/>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321616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15397-5087-4386-99C3-77B0DBD035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3CA76DAD-4AC0-4AE6-AEEF-2A9E6EB94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97755FEC-29C2-4091-BD6D-3E0514D97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64F419-5015-4DD0-B1D2-FD6E1F324FD8}"/>
              </a:ext>
            </a:extLst>
          </p:cNvPr>
          <p:cNvSpPr>
            <a:spLocks noGrp="1"/>
          </p:cNvSpPr>
          <p:nvPr>
            <p:ph type="dt" sz="half" idx="10"/>
          </p:nvPr>
        </p:nvSpPr>
        <p:spPr/>
        <p:txBody>
          <a:bodyPr/>
          <a:lstStyle/>
          <a:p>
            <a:fld id="{B9DE30A7-0EF7-40A0-A645-4256BD24E236}" type="datetimeFigureOut">
              <a:rPr lang="ru-BY" smtClean="0"/>
              <a:t>06.07.2019</a:t>
            </a:fld>
            <a:endParaRPr lang="ru-BY"/>
          </a:p>
        </p:txBody>
      </p:sp>
      <p:sp>
        <p:nvSpPr>
          <p:cNvPr id="6" name="Нижний колонтитул 5">
            <a:extLst>
              <a:ext uri="{FF2B5EF4-FFF2-40B4-BE49-F238E27FC236}">
                <a16:creationId xmlns:a16="http://schemas.microsoft.com/office/drawing/2014/main" id="{00C656AB-DBEB-4C43-934C-1A439DBBEE7F}"/>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49E7CF28-21A0-4F78-97B4-74D6405B5688}"/>
              </a:ext>
            </a:extLst>
          </p:cNvPr>
          <p:cNvSpPr>
            <a:spLocks noGrp="1"/>
          </p:cNvSpPr>
          <p:nvPr>
            <p:ph type="sldNum" sz="quarter" idx="12"/>
          </p:nvPr>
        </p:nvSpPr>
        <p:spPr/>
        <p:txBody>
          <a:bodyPr/>
          <a:lstStyle/>
          <a:p>
            <a:fld id="{763AA900-4672-4EDA-B8A8-2162BC3B7427}" type="slidenum">
              <a:rPr lang="ru-BY" smtClean="0"/>
              <a:t>‹#›</a:t>
            </a:fld>
            <a:endParaRPr lang="ru-BY"/>
          </a:p>
        </p:txBody>
      </p:sp>
    </p:spTree>
    <p:extLst>
      <p:ext uri="{BB962C8B-B14F-4D97-AF65-F5344CB8AC3E}">
        <p14:creationId xmlns:p14="http://schemas.microsoft.com/office/powerpoint/2010/main" val="357303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7F2BAB-E90D-4CDF-A358-6722F4875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9529BDB3-8612-4643-8A51-8E8DD1EE1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7E3C8F89-6516-49CC-9F6E-0C27DD18E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E30A7-0EF7-40A0-A645-4256BD24E236}" type="datetimeFigureOut">
              <a:rPr lang="ru-BY" smtClean="0"/>
              <a:t>06.07.2019</a:t>
            </a:fld>
            <a:endParaRPr lang="ru-BY"/>
          </a:p>
        </p:txBody>
      </p:sp>
      <p:sp>
        <p:nvSpPr>
          <p:cNvPr id="5" name="Нижний колонтитул 4">
            <a:extLst>
              <a:ext uri="{FF2B5EF4-FFF2-40B4-BE49-F238E27FC236}">
                <a16:creationId xmlns:a16="http://schemas.microsoft.com/office/drawing/2014/main" id="{3B568C1D-1103-4F0F-8526-05B45599C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69A5722C-58BA-48BC-8A30-235544212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AA900-4672-4EDA-B8A8-2162BC3B7427}" type="slidenum">
              <a:rPr lang="ru-BY" smtClean="0"/>
              <a:t>‹#›</a:t>
            </a:fld>
            <a:endParaRPr lang="ru-BY"/>
          </a:p>
        </p:txBody>
      </p:sp>
    </p:spTree>
    <p:extLst>
      <p:ext uri="{BB962C8B-B14F-4D97-AF65-F5344CB8AC3E}">
        <p14:creationId xmlns:p14="http://schemas.microsoft.com/office/powerpoint/2010/main" val="830799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avadevblog.com/mnozhestvennoe-nasledovanie-v-java-i-kompozitsiya-vs-nasledovaniya.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52091F-5B38-427D-AB21-AA2D1DB22EB5}"/>
              </a:ext>
            </a:extLst>
          </p:cNvPr>
          <p:cNvSpPr>
            <a:spLocks noGrp="1"/>
          </p:cNvSpPr>
          <p:nvPr>
            <p:ph type="ctrTitle"/>
          </p:nvPr>
        </p:nvSpPr>
        <p:spPr>
          <a:xfrm>
            <a:off x="1524000" y="2235200"/>
            <a:ext cx="9144000" cy="2387600"/>
          </a:xfrm>
        </p:spPr>
        <p:txBody>
          <a:bodyPr>
            <a:normAutofit fontScale="90000"/>
          </a:bodyPr>
          <a:lstStyle/>
          <a:p>
            <a:br>
              <a:rPr lang="ru-RU" dirty="0"/>
            </a:br>
            <a:r>
              <a:rPr lang="ru-RU" dirty="0"/>
              <a:t>Введение в ООП. </a:t>
            </a:r>
            <a:br>
              <a:rPr lang="en-US" dirty="0"/>
            </a:br>
            <a:r>
              <a:rPr lang="ru-RU" dirty="0"/>
              <a:t>Классы</a:t>
            </a:r>
            <a:r>
              <a:rPr lang="en-US" dirty="0"/>
              <a:t> </a:t>
            </a:r>
            <a:r>
              <a:rPr lang="ru-RU" dirty="0"/>
              <a:t>и объекты</a:t>
            </a:r>
            <a:br>
              <a:rPr lang="ru-BY" dirty="0"/>
            </a:br>
            <a:endParaRPr lang="ru-BY" dirty="0"/>
          </a:p>
        </p:txBody>
      </p:sp>
    </p:spTree>
    <p:extLst>
      <p:ext uri="{BB962C8B-B14F-4D97-AF65-F5344CB8AC3E}">
        <p14:creationId xmlns:p14="http://schemas.microsoft.com/office/powerpoint/2010/main" val="3756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FD4FE3-633F-49AB-BC09-50434BE59DF6}"/>
              </a:ext>
            </a:extLst>
          </p:cNvPr>
          <p:cNvSpPr>
            <a:spLocks noGrp="1"/>
          </p:cNvSpPr>
          <p:nvPr>
            <p:ph type="title"/>
          </p:nvPr>
        </p:nvSpPr>
        <p:spPr/>
        <p:txBody>
          <a:bodyPr/>
          <a:lstStyle/>
          <a:p>
            <a:r>
              <a:rPr lang="ru-RU" dirty="0"/>
              <a:t>Статические поля</a:t>
            </a:r>
            <a:endParaRPr lang="ru-BY" dirty="0"/>
          </a:p>
        </p:txBody>
      </p:sp>
      <p:sp>
        <p:nvSpPr>
          <p:cNvPr id="3" name="Объект 2">
            <a:extLst>
              <a:ext uri="{FF2B5EF4-FFF2-40B4-BE49-F238E27FC236}">
                <a16:creationId xmlns:a16="http://schemas.microsoft.com/office/drawing/2014/main" id="{929F7544-62E9-497B-BDB3-615A2BC861B9}"/>
              </a:ext>
            </a:extLst>
          </p:cNvPr>
          <p:cNvSpPr>
            <a:spLocks noGrp="1"/>
          </p:cNvSpPr>
          <p:nvPr>
            <p:ph idx="1"/>
          </p:nvPr>
        </p:nvSpPr>
        <p:spPr>
          <a:xfrm>
            <a:off x="838200" y="1610686"/>
            <a:ext cx="10515600" cy="4566277"/>
          </a:xfrm>
        </p:spPr>
        <p:txBody>
          <a:bodyPr>
            <a:normAutofit fontScale="62500" lnSpcReduction="20000"/>
          </a:bodyPr>
          <a:lstStyle/>
          <a:p>
            <a:pPr marL="0" indent="0">
              <a:buNone/>
            </a:pPr>
            <a:r>
              <a:rPr lang="ru-RU" dirty="0"/>
              <a:t>При создании объектов класса для каждого объекта создается своя копия нестатических обычных полей. А статические поля являются общими для всего класса. Поэтому они могут использоваться без создания объектов класса.</a:t>
            </a:r>
          </a:p>
          <a:p>
            <a:pPr marL="0" indent="0">
              <a:buNone/>
            </a:pPr>
            <a:r>
              <a:rPr lang="en-US" dirty="0"/>
              <a:t>class Person{</a:t>
            </a:r>
          </a:p>
          <a:p>
            <a:pPr marL="0" indent="0">
              <a:buNone/>
            </a:pPr>
            <a:r>
              <a:rPr lang="en-US" dirty="0"/>
              <a:t>    private int id;</a:t>
            </a:r>
          </a:p>
          <a:p>
            <a:pPr marL="0" indent="0">
              <a:buNone/>
            </a:pPr>
            <a:r>
              <a:rPr lang="en-US" dirty="0"/>
              <a:t>    static int counter=1;</a:t>
            </a:r>
          </a:p>
          <a:p>
            <a:pPr marL="0" indent="0">
              <a:buNone/>
            </a:pPr>
            <a:r>
              <a:rPr lang="en-US" dirty="0"/>
              <a:t>     </a:t>
            </a:r>
          </a:p>
          <a:p>
            <a:pPr marL="0" indent="0">
              <a:buNone/>
            </a:pPr>
            <a:r>
              <a:rPr lang="en-US" dirty="0"/>
              <a:t>    Person(){</a:t>
            </a:r>
          </a:p>
          <a:p>
            <a:pPr marL="0" indent="0">
              <a:buNone/>
            </a:pPr>
            <a:r>
              <a:rPr lang="en-US" dirty="0"/>
              <a:t>        id = counter++;</a:t>
            </a:r>
          </a:p>
          <a:p>
            <a:pPr marL="0" indent="0">
              <a:buNone/>
            </a:pPr>
            <a:r>
              <a:rPr lang="en-US" dirty="0"/>
              <a:t>    }</a:t>
            </a:r>
          </a:p>
          <a:p>
            <a:pPr marL="0" indent="0">
              <a:buNone/>
            </a:pPr>
            <a:r>
              <a:rPr lang="en-US" dirty="0"/>
              <a:t>    public void </a:t>
            </a:r>
            <a:r>
              <a:rPr lang="en-US" dirty="0" err="1"/>
              <a:t>displayId</a:t>
            </a:r>
            <a:r>
              <a:rPr lang="en-US" dirty="0"/>
              <a:t>(){</a:t>
            </a:r>
          </a:p>
          <a:p>
            <a:pPr marL="0" indent="0">
              <a:buNone/>
            </a:pPr>
            <a:r>
              <a:rPr lang="en-US" dirty="0"/>
              <a:t>     </a:t>
            </a:r>
          </a:p>
          <a:p>
            <a:pPr marL="0" indent="0">
              <a:buNone/>
            </a:pPr>
            <a:r>
              <a:rPr lang="en-US" dirty="0"/>
              <a:t>        </a:t>
            </a:r>
            <a:r>
              <a:rPr lang="en-US" dirty="0" err="1"/>
              <a:t>System.out.printf</a:t>
            </a:r>
            <a:r>
              <a:rPr lang="en-US" dirty="0"/>
              <a:t>("Id: %d \n", id);</a:t>
            </a:r>
          </a:p>
          <a:p>
            <a:pPr marL="0" indent="0">
              <a:buNone/>
            </a:pPr>
            <a:r>
              <a:rPr lang="en-US" dirty="0"/>
              <a:t>    }</a:t>
            </a:r>
          </a:p>
          <a:p>
            <a:pPr marL="0" indent="0">
              <a:buNone/>
            </a:pPr>
            <a:r>
              <a:rPr lang="en-US" dirty="0"/>
              <a:t>}</a:t>
            </a:r>
            <a:endParaRPr lang="ru-BY" dirty="0"/>
          </a:p>
        </p:txBody>
      </p:sp>
    </p:spTree>
    <p:extLst>
      <p:ext uri="{BB962C8B-B14F-4D97-AF65-F5344CB8AC3E}">
        <p14:creationId xmlns:p14="http://schemas.microsoft.com/office/powerpoint/2010/main" val="191010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871A63-66ED-4FAE-954A-4597C20D3129}"/>
              </a:ext>
            </a:extLst>
          </p:cNvPr>
          <p:cNvSpPr>
            <a:spLocks noGrp="1"/>
          </p:cNvSpPr>
          <p:nvPr>
            <p:ph type="title"/>
          </p:nvPr>
        </p:nvSpPr>
        <p:spPr/>
        <p:txBody>
          <a:bodyPr/>
          <a:lstStyle/>
          <a:p>
            <a:r>
              <a:rPr lang="ru-RU" dirty="0"/>
              <a:t>Статические константы и инициализаторы</a:t>
            </a:r>
            <a:endParaRPr lang="ru-BY" dirty="0"/>
          </a:p>
        </p:txBody>
      </p:sp>
      <p:sp>
        <p:nvSpPr>
          <p:cNvPr id="3" name="Объект 2">
            <a:extLst>
              <a:ext uri="{FF2B5EF4-FFF2-40B4-BE49-F238E27FC236}">
                <a16:creationId xmlns:a16="http://schemas.microsoft.com/office/drawing/2014/main" id="{E603B725-C68C-4B48-851E-14E2755D3D9D}"/>
              </a:ext>
            </a:extLst>
          </p:cNvPr>
          <p:cNvSpPr>
            <a:spLocks noGrp="1"/>
          </p:cNvSpPr>
          <p:nvPr>
            <p:ph idx="1"/>
          </p:nvPr>
        </p:nvSpPr>
        <p:spPr/>
        <p:txBody>
          <a:bodyPr>
            <a:normAutofit fontScale="47500" lnSpcReduction="20000"/>
          </a:bodyPr>
          <a:lstStyle/>
          <a:p>
            <a:pPr marL="0" indent="0">
              <a:buNone/>
            </a:pPr>
            <a:r>
              <a:rPr lang="en-US" dirty="0"/>
              <a:t>public static final double PI = 3.14;</a:t>
            </a:r>
            <a:endParaRPr lang="ru-RU" dirty="0"/>
          </a:p>
          <a:p>
            <a:pPr marL="0" indent="0">
              <a:buNone/>
            </a:pPr>
            <a:r>
              <a:rPr lang="ru-RU" dirty="0"/>
              <a:t>Инициализаторы бывают как статическими так и не статическими.</a:t>
            </a:r>
          </a:p>
          <a:p>
            <a:pPr marL="0" indent="0">
              <a:buNone/>
            </a:pPr>
            <a:r>
              <a:rPr lang="en-US" dirty="0"/>
              <a:t>class Person {</a:t>
            </a:r>
          </a:p>
          <a:p>
            <a:pPr marL="0" indent="0">
              <a:buNone/>
            </a:pPr>
            <a:r>
              <a:rPr lang="en-US" dirty="0"/>
              <a:t>    private int id;</a:t>
            </a:r>
          </a:p>
          <a:p>
            <a:pPr marL="0" indent="0">
              <a:buNone/>
            </a:pPr>
            <a:r>
              <a:rPr lang="en-US" dirty="0"/>
              <a:t>    static int counter;</a:t>
            </a:r>
          </a:p>
          <a:p>
            <a:pPr marL="0" indent="0">
              <a:buNone/>
            </a:pPr>
            <a:r>
              <a:rPr lang="en-US" dirty="0"/>
              <a:t>    static {</a:t>
            </a:r>
          </a:p>
          <a:p>
            <a:pPr marL="0" indent="0">
              <a:buNone/>
            </a:pPr>
            <a:r>
              <a:rPr lang="en-US" dirty="0"/>
              <a:t>        counter = 105;</a:t>
            </a:r>
          </a:p>
          <a:p>
            <a:pPr marL="0" indent="0">
              <a:buNone/>
            </a:pPr>
            <a:r>
              <a:rPr lang="en-US" dirty="0"/>
              <a:t>        </a:t>
            </a:r>
            <a:r>
              <a:rPr lang="en-US" dirty="0" err="1"/>
              <a:t>System.out.println</a:t>
            </a:r>
            <a:r>
              <a:rPr lang="en-US" dirty="0"/>
              <a:t>("Static initializer");</a:t>
            </a:r>
          </a:p>
          <a:p>
            <a:pPr marL="0" indent="0">
              <a:buNone/>
            </a:pPr>
            <a:r>
              <a:rPr lang="en-US" dirty="0"/>
              <a:t>    }</a:t>
            </a:r>
          </a:p>
          <a:p>
            <a:pPr marL="0" indent="0">
              <a:buNone/>
            </a:pPr>
            <a:r>
              <a:rPr lang="en-US" dirty="0"/>
              <a:t>    Person() {</a:t>
            </a:r>
          </a:p>
          <a:p>
            <a:pPr marL="0" indent="0">
              <a:buNone/>
            </a:pPr>
            <a:r>
              <a:rPr lang="en-US" dirty="0"/>
              <a:t>        id=counter++;</a:t>
            </a:r>
          </a:p>
          <a:p>
            <a:pPr marL="0" indent="0">
              <a:buNone/>
            </a:pPr>
            <a:r>
              <a:rPr lang="en-US" dirty="0"/>
              <a:t>   }</a:t>
            </a:r>
          </a:p>
          <a:p>
            <a:pPr marL="0" indent="0">
              <a:buNone/>
            </a:pPr>
            <a:r>
              <a:rPr lang="en-US" dirty="0"/>
              <a:t>    public void </a:t>
            </a:r>
            <a:r>
              <a:rPr lang="en-US" dirty="0" err="1"/>
              <a:t>displayId</a:t>
            </a:r>
            <a:r>
              <a:rPr lang="en-US" dirty="0"/>
              <a:t>() {</a:t>
            </a:r>
          </a:p>
          <a:p>
            <a:pPr marL="0" indent="0">
              <a:buNone/>
            </a:pPr>
            <a:r>
              <a:rPr lang="en-US" dirty="0"/>
              <a:t>          </a:t>
            </a:r>
            <a:r>
              <a:rPr lang="en-US" dirty="0" err="1"/>
              <a:t>System.out.printf</a:t>
            </a:r>
            <a:r>
              <a:rPr lang="en-US" dirty="0"/>
              <a:t>("Id: %d \n", id);</a:t>
            </a:r>
          </a:p>
          <a:p>
            <a:pPr marL="0" indent="0">
              <a:buNone/>
            </a:pPr>
            <a:r>
              <a:rPr lang="en-US" dirty="0"/>
              <a:t>    }</a:t>
            </a:r>
          </a:p>
          <a:p>
            <a:pPr marL="0" indent="0">
              <a:buNone/>
            </a:pPr>
            <a:r>
              <a:rPr lang="en-US" dirty="0"/>
              <a:t>}</a:t>
            </a:r>
            <a:endParaRPr lang="ru-BY" dirty="0"/>
          </a:p>
        </p:txBody>
      </p:sp>
    </p:spTree>
    <p:extLst>
      <p:ext uri="{BB962C8B-B14F-4D97-AF65-F5344CB8AC3E}">
        <p14:creationId xmlns:p14="http://schemas.microsoft.com/office/powerpoint/2010/main" val="314145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149F09-4BBB-4149-9F02-FF648E4F217C}"/>
              </a:ext>
            </a:extLst>
          </p:cNvPr>
          <p:cNvSpPr>
            <a:spLocks noGrp="1"/>
          </p:cNvSpPr>
          <p:nvPr>
            <p:ph type="title"/>
          </p:nvPr>
        </p:nvSpPr>
        <p:spPr/>
        <p:txBody>
          <a:bodyPr/>
          <a:lstStyle/>
          <a:p>
            <a:r>
              <a:rPr lang="ru-RU" dirty="0"/>
              <a:t>Статические методы</a:t>
            </a:r>
            <a:endParaRPr lang="ru-BY" dirty="0"/>
          </a:p>
        </p:txBody>
      </p:sp>
      <p:sp>
        <p:nvSpPr>
          <p:cNvPr id="3" name="Объект 2">
            <a:extLst>
              <a:ext uri="{FF2B5EF4-FFF2-40B4-BE49-F238E27FC236}">
                <a16:creationId xmlns:a16="http://schemas.microsoft.com/office/drawing/2014/main" id="{D69790A0-4362-46FD-BE15-B37BD7539372}"/>
              </a:ext>
            </a:extLst>
          </p:cNvPr>
          <p:cNvSpPr>
            <a:spLocks noGrp="1"/>
          </p:cNvSpPr>
          <p:nvPr>
            <p:ph idx="1"/>
          </p:nvPr>
        </p:nvSpPr>
        <p:spPr/>
        <p:txBody>
          <a:bodyPr/>
          <a:lstStyle/>
          <a:p>
            <a:r>
              <a:rPr lang="ru-RU" dirty="0"/>
              <a:t>Статические методы также относятся ко всему классу в целом. При использовании статических методов надо учитывать ограничения: в статических методах мы можем вызывать только другие статические методы и использовать только статические переменные.</a:t>
            </a:r>
          </a:p>
          <a:p>
            <a:r>
              <a:rPr lang="ru-RU" dirty="0"/>
              <a:t>Вообще методы определяются как статические, когда методы не </a:t>
            </a:r>
            <a:r>
              <a:rPr lang="ru-RU" dirty="0" err="1"/>
              <a:t>затрагиют</a:t>
            </a:r>
            <a:r>
              <a:rPr lang="ru-RU" dirty="0"/>
              <a:t> состояние объекта, то есть его нестатические поля и константы, и для вызова метода нет смысла создавать экземпляр класса. </a:t>
            </a:r>
          </a:p>
          <a:p>
            <a:pPr marL="0" indent="0">
              <a:buNone/>
            </a:pPr>
            <a:endParaRPr lang="ru-BY" dirty="0"/>
          </a:p>
        </p:txBody>
      </p:sp>
    </p:spTree>
    <p:extLst>
      <p:ext uri="{BB962C8B-B14F-4D97-AF65-F5344CB8AC3E}">
        <p14:creationId xmlns:p14="http://schemas.microsoft.com/office/powerpoint/2010/main" val="266521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96BBA33-F0F3-4C4C-BC9A-4967C0F5BC74}"/>
              </a:ext>
            </a:extLst>
          </p:cNvPr>
          <p:cNvSpPr>
            <a:spLocks noGrp="1"/>
          </p:cNvSpPr>
          <p:nvPr>
            <p:ph idx="1"/>
          </p:nvPr>
        </p:nvSpPr>
        <p:spPr>
          <a:xfrm>
            <a:off x="637563" y="192947"/>
            <a:ext cx="11207691" cy="6451133"/>
          </a:xfrm>
        </p:spPr>
        <p:txBody>
          <a:bodyPr>
            <a:normAutofit fontScale="62500" lnSpcReduction="20000"/>
          </a:bodyPr>
          <a:lstStyle/>
          <a:p>
            <a:pPr marL="0" indent="0">
              <a:buNone/>
            </a:pPr>
            <a:r>
              <a:rPr lang="en-US" dirty="0"/>
              <a:t>public class Program{</a:t>
            </a:r>
          </a:p>
          <a:p>
            <a:pPr marL="0" indent="0">
              <a:buNone/>
            </a:pPr>
            <a:r>
              <a:rPr lang="en-US" dirty="0"/>
              <a:t>public static void main(String[] </a:t>
            </a:r>
            <a:r>
              <a:rPr lang="en-US" dirty="0" err="1"/>
              <a:t>args</a:t>
            </a:r>
            <a:r>
              <a:rPr lang="en-US" dirty="0"/>
              <a:t>) {</a:t>
            </a:r>
          </a:p>
          <a:p>
            <a:pPr marL="0" indent="0">
              <a:buNone/>
            </a:pPr>
            <a:r>
              <a:rPr lang="ru-RU" dirty="0"/>
              <a:t>        </a:t>
            </a:r>
            <a:r>
              <a:rPr lang="en-US" dirty="0" err="1"/>
              <a:t>System.out.println</a:t>
            </a:r>
            <a:r>
              <a:rPr lang="en-US" dirty="0"/>
              <a:t>(</a:t>
            </a:r>
            <a:r>
              <a:rPr lang="en-US" dirty="0" err="1"/>
              <a:t>Operation.sum</a:t>
            </a:r>
            <a:r>
              <a:rPr lang="en-US" dirty="0"/>
              <a:t>(45, 23));          // 68</a:t>
            </a:r>
          </a:p>
          <a:p>
            <a:pPr marL="0" indent="0">
              <a:buNone/>
            </a:pPr>
            <a:r>
              <a:rPr lang="en-US" dirty="0"/>
              <a:t>        </a:t>
            </a:r>
            <a:r>
              <a:rPr lang="en-US" dirty="0" err="1"/>
              <a:t>System.out.println</a:t>
            </a:r>
            <a:r>
              <a:rPr lang="en-US" dirty="0"/>
              <a:t>(</a:t>
            </a:r>
            <a:r>
              <a:rPr lang="en-US" dirty="0" err="1"/>
              <a:t>Operation.subtract</a:t>
            </a:r>
            <a:r>
              <a:rPr lang="en-US" dirty="0"/>
              <a:t>(45, 23));     // 22</a:t>
            </a:r>
          </a:p>
          <a:p>
            <a:pPr marL="0" indent="0">
              <a:buNone/>
            </a:pPr>
            <a:r>
              <a:rPr lang="en-US" dirty="0"/>
              <a:t>        </a:t>
            </a:r>
            <a:r>
              <a:rPr lang="en-US" dirty="0" err="1"/>
              <a:t>System.out.println</a:t>
            </a:r>
            <a:r>
              <a:rPr lang="en-US" dirty="0"/>
              <a:t>(</a:t>
            </a:r>
            <a:r>
              <a:rPr lang="en-US" dirty="0" err="1"/>
              <a:t>Operation.multiply</a:t>
            </a:r>
            <a:r>
              <a:rPr lang="en-US" dirty="0"/>
              <a:t>(4, 23));      // 92</a:t>
            </a:r>
          </a:p>
          <a:p>
            <a:pPr marL="0" indent="0">
              <a:buNone/>
            </a:pPr>
            <a:r>
              <a:rPr lang="en-US" dirty="0"/>
              <a:t>    }</a:t>
            </a:r>
          </a:p>
          <a:p>
            <a:pPr marL="0" indent="0">
              <a:buNone/>
            </a:pPr>
            <a:r>
              <a:rPr lang="en-US" dirty="0"/>
              <a:t>}</a:t>
            </a:r>
          </a:p>
          <a:p>
            <a:pPr marL="0" indent="0">
              <a:buNone/>
            </a:pPr>
            <a:r>
              <a:rPr lang="en-US" dirty="0"/>
              <a:t>class Operation</a:t>
            </a:r>
            <a:r>
              <a:rPr lang="ru-RU" dirty="0"/>
              <a:t> </a:t>
            </a:r>
            <a:r>
              <a:rPr lang="en-US" dirty="0"/>
              <a:t>{</a:t>
            </a:r>
          </a:p>
          <a:p>
            <a:pPr marL="0" indent="0">
              <a:buNone/>
            </a:pPr>
            <a:r>
              <a:rPr lang="en-US" dirty="0"/>
              <a:t>static int sum(int x, int y){</a:t>
            </a:r>
          </a:p>
          <a:p>
            <a:pPr marL="0" indent="0">
              <a:buNone/>
            </a:pPr>
            <a:r>
              <a:rPr lang="en-US" dirty="0"/>
              <a:t>        return x + y;</a:t>
            </a:r>
          </a:p>
          <a:p>
            <a:pPr marL="0" indent="0">
              <a:buNone/>
            </a:pPr>
            <a:r>
              <a:rPr lang="en-US" dirty="0"/>
              <a:t>    }</a:t>
            </a:r>
          </a:p>
          <a:p>
            <a:pPr marL="0" indent="0">
              <a:buNone/>
            </a:pPr>
            <a:r>
              <a:rPr lang="en-US" dirty="0"/>
              <a:t>    static int subtract(int x, int y){</a:t>
            </a:r>
          </a:p>
          <a:p>
            <a:pPr marL="0" indent="0">
              <a:buNone/>
            </a:pPr>
            <a:r>
              <a:rPr lang="en-US" dirty="0"/>
              <a:t>        return x - y;</a:t>
            </a:r>
          </a:p>
          <a:p>
            <a:pPr marL="0" indent="0">
              <a:buNone/>
            </a:pPr>
            <a:r>
              <a:rPr lang="en-US" dirty="0"/>
              <a:t>    }</a:t>
            </a:r>
          </a:p>
          <a:p>
            <a:pPr marL="0" indent="0">
              <a:buNone/>
            </a:pPr>
            <a:r>
              <a:rPr lang="en-US" dirty="0"/>
              <a:t>    static int multiply(int x, int y){</a:t>
            </a:r>
          </a:p>
          <a:p>
            <a:pPr marL="0" indent="0">
              <a:buNone/>
            </a:pPr>
            <a:r>
              <a:rPr lang="en-US" dirty="0"/>
              <a:t>        return x * y;</a:t>
            </a:r>
          </a:p>
          <a:p>
            <a:pPr marL="0" indent="0">
              <a:buNone/>
            </a:pPr>
            <a:r>
              <a:rPr lang="en-US" dirty="0"/>
              <a:t>    }</a:t>
            </a:r>
          </a:p>
          <a:p>
            <a:pPr marL="0" indent="0">
              <a:buNone/>
            </a:pPr>
            <a:r>
              <a:rPr lang="en-US" dirty="0"/>
              <a:t>}</a:t>
            </a:r>
            <a:endParaRPr lang="ru-RU" dirty="0"/>
          </a:p>
          <a:p>
            <a:pPr marL="0" indent="0">
              <a:buNone/>
            </a:pPr>
            <a:r>
              <a:rPr lang="ru-RU" dirty="0"/>
              <a:t>В данном случае для методов </a:t>
            </a:r>
            <a:r>
              <a:rPr lang="ru-RU" dirty="0" err="1"/>
              <a:t>sum</a:t>
            </a:r>
            <a:r>
              <a:rPr lang="ru-RU" dirty="0"/>
              <a:t>, </a:t>
            </a:r>
            <a:r>
              <a:rPr lang="ru-RU" dirty="0" err="1"/>
              <a:t>subtract</a:t>
            </a:r>
            <a:r>
              <a:rPr lang="ru-RU" dirty="0"/>
              <a:t>, </a:t>
            </a:r>
            <a:r>
              <a:rPr lang="ru-RU" dirty="0" err="1"/>
              <a:t>multiply</a:t>
            </a:r>
            <a:r>
              <a:rPr lang="ru-RU" dirty="0"/>
              <a:t> не имеет значения, какой именно экземпляр класса </a:t>
            </a:r>
            <a:r>
              <a:rPr lang="ru-RU" dirty="0" err="1"/>
              <a:t>Operation</a:t>
            </a:r>
            <a:r>
              <a:rPr lang="ru-RU" dirty="0"/>
              <a:t> используется. Эти методы работают только с параметрами, не затрагивая состояние класса. Поэтому их можно определить как статические.</a:t>
            </a:r>
            <a:endParaRPr lang="ru-BY" dirty="0"/>
          </a:p>
        </p:txBody>
      </p:sp>
    </p:spTree>
    <p:extLst>
      <p:ext uri="{BB962C8B-B14F-4D97-AF65-F5344CB8AC3E}">
        <p14:creationId xmlns:p14="http://schemas.microsoft.com/office/powerpoint/2010/main" val="269420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574D1-AC6E-431B-87E0-AB71AEC3B2A3}"/>
              </a:ext>
            </a:extLst>
          </p:cNvPr>
          <p:cNvSpPr>
            <a:spLocks noGrp="1"/>
          </p:cNvSpPr>
          <p:nvPr>
            <p:ph type="title"/>
          </p:nvPr>
        </p:nvSpPr>
        <p:spPr/>
        <p:txBody>
          <a:bodyPr/>
          <a:lstStyle/>
          <a:p>
            <a:r>
              <a:rPr lang="ru-RU" dirty="0"/>
              <a:t>Класс</a:t>
            </a:r>
            <a:endParaRPr lang="ru-BY" dirty="0"/>
          </a:p>
        </p:txBody>
      </p:sp>
      <p:sp>
        <p:nvSpPr>
          <p:cNvPr id="3" name="Объект 2">
            <a:extLst>
              <a:ext uri="{FF2B5EF4-FFF2-40B4-BE49-F238E27FC236}">
                <a16:creationId xmlns:a16="http://schemas.microsoft.com/office/drawing/2014/main" id="{8FEA0577-1478-4BE5-AEAA-90AD97158DF5}"/>
              </a:ext>
            </a:extLst>
          </p:cNvPr>
          <p:cNvSpPr>
            <a:spLocks noGrp="1"/>
          </p:cNvSpPr>
          <p:nvPr>
            <p:ph idx="1"/>
          </p:nvPr>
        </p:nvSpPr>
        <p:spPr/>
        <p:txBody>
          <a:bodyPr/>
          <a:lstStyle/>
          <a:p>
            <a:pPr marL="0" indent="0">
              <a:buNone/>
            </a:pPr>
            <a:r>
              <a:rPr lang="ru-RU" dirty="0"/>
              <a:t>Шаблоном или описанием объекта является </a:t>
            </a:r>
            <a:r>
              <a:rPr lang="ru-RU" b="1" dirty="0"/>
              <a:t>класс</a:t>
            </a:r>
            <a:r>
              <a:rPr lang="ru-RU" dirty="0"/>
              <a:t>, а объект представляет экземпляр этого класса. Можно еще провести следующую аналогию. У нас у всех есть некоторое представление о человеке - наличие двух рук, двух ног, головы, туловища и т.д. Есть некоторый шаблон - этот шаблон можно назвать классом. Реально же существующий человек (фактически экземпляр данного класса) является объектом этого класса.</a:t>
            </a:r>
            <a:endParaRPr lang="ru-BY" dirty="0"/>
          </a:p>
        </p:txBody>
      </p:sp>
    </p:spTree>
    <p:extLst>
      <p:ext uri="{BB962C8B-B14F-4D97-AF65-F5344CB8AC3E}">
        <p14:creationId xmlns:p14="http://schemas.microsoft.com/office/powerpoint/2010/main" val="214722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3C8A33-033C-44B1-A6B7-F9DC8AC6E540}"/>
              </a:ext>
            </a:extLst>
          </p:cNvPr>
          <p:cNvSpPr>
            <a:spLocks noGrp="1"/>
          </p:cNvSpPr>
          <p:nvPr>
            <p:ph type="title"/>
          </p:nvPr>
        </p:nvSpPr>
        <p:spPr/>
        <p:txBody>
          <a:bodyPr/>
          <a:lstStyle/>
          <a:p>
            <a:r>
              <a:rPr lang="ru-RU" dirty="0"/>
              <a:t>Абстрактный класс</a:t>
            </a:r>
            <a:endParaRPr lang="ru-BY" dirty="0"/>
          </a:p>
        </p:txBody>
      </p:sp>
      <p:sp>
        <p:nvSpPr>
          <p:cNvPr id="3" name="Объект 2">
            <a:extLst>
              <a:ext uri="{FF2B5EF4-FFF2-40B4-BE49-F238E27FC236}">
                <a16:creationId xmlns:a16="http://schemas.microsoft.com/office/drawing/2014/main" id="{05351061-F8C3-4A7F-ACEA-E525FD4B8B6C}"/>
              </a:ext>
            </a:extLst>
          </p:cNvPr>
          <p:cNvSpPr>
            <a:spLocks noGrp="1"/>
          </p:cNvSpPr>
          <p:nvPr>
            <p:ph idx="1"/>
          </p:nvPr>
        </p:nvSpPr>
        <p:spPr/>
        <p:txBody>
          <a:bodyPr/>
          <a:lstStyle/>
          <a:p>
            <a:pPr marL="0" indent="0">
              <a:buNone/>
            </a:pPr>
            <a:r>
              <a:rPr lang="ru-RU" dirty="0" err="1"/>
              <a:t>Java</a:t>
            </a:r>
            <a:r>
              <a:rPr lang="ru-RU" dirty="0"/>
              <a:t> позволяет создавать классы, предназначенные только для наследования. Т.е. классы, которые не позволяют создавать объекты, а только дочерние классы. Абстрактный класс может иметь и полностью описанные методы, и абстрактные методы, у которых отсутствует тело, и которые должны быть реализованы в дочерних классах. Такие методы должны быть описаны с ключевым словом </a:t>
            </a:r>
            <a:r>
              <a:rPr lang="ru-RU" dirty="0" err="1"/>
              <a:t>abstract</a:t>
            </a:r>
            <a:r>
              <a:rPr lang="ru-RU" dirty="0"/>
              <a:t>, а вместо тела метода ставится знак точки с запятой.</a:t>
            </a:r>
          </a:p>
          <a:p>
            <a:pPr marL="0" indent="0">
              <a:buNone/>
            </a:pPr>
            <a:endParaRPr lang="ru-BY" dirty="0"/>
          </a:p>
        </p:txBody>
      </p:sp>
    </p:spTree>
    <p:extLst>
      <p:ext uri="{BB962C8B-B14F-4D97-AF65-F5344CB8AC3E}">
        <p14:creationId xmlns:p14="http://schemas.microsoft.com/office/powerpoint/2010/main" val="239346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A4C856-D70B-481C-9AFC-CF5812A46936}"/>
              </a:ext>
            </a:extLst>
          </p:cNvPr>
          <p:cNvSpPr>
            <a:spLocks noGrp="1"/>
          </p:cNvSpPr>
          <p:nvPr>
            <p:ph idx="1"/>
          </p:nvPr>
        </p:nvSpPr>
        <p:spPr>
          <a:xfrm>
            <a:off x="838199" y="310393"/>
            <a:ext cx="10721829" cy="5922627"/>
          </a:xfrm>
        </p:spPr>
        <p:txBody>
          <a:bodyPr>
            <a:normAutofit fontScale="77500" lnSpcReduction="20000"/>
          </a:bodyPr>
          <a:lstStyle/>
          <a:p>
            <a:pPr marL="0" indent="0">
              <a:buNone/>
            </a:pPr>
            <a:r>
              <a:rPr lang="en-US" dirty="0"/>
              <a:t>abstract class Fig {     </a:t>
            </a:r>
            <a:endParaRPr lang="ru-RU" dirty="0"/>
          </a:p>
          <a:p>
            <a:pPr marL="457200" lvl="1" indent="0">
              <a:buNone/>
            </a:pPr>
            <a:r>
              <a:rPr lang="en-US" dirty="0"/>
              <a:t>private float x;     </a:t>
            </a:r>
            <a:endParaRPr lang="ru-RU" dirty="0"/>
          </a:p>
          <a:p>
            <a:pPr marL="457200" lvl="1" indent="0">
              <a:buNone/>
            </a:pPr>
            <a:r>
              <a:rPr lang="en-US" dirty="0"/>
              <a:t>private float y;     </a:t>
            </a:r>
            <a:endParaRPr lang="ru-RU" dirty="0"/>
          </a:p>
          <a:p>
            <a:pPr marL="457200" lvl="1" indent="0">
              <a:buNone/>
            </a:pPr>
            <a:endParaRPr lang="ru-RU" dirty="0"/>
          </a:p>
          <a:p>
            <a:pPr marL="457200" lvl="1" indent="0">
              <a:buNone/>
            </a:pPr>
            <a:r>
              <a:rPr lang="en-US" dirty="0"/>
              <a:t>float </a:t>
            </a:r>
            <a:r>
              <a:rPr lang="en-US" dirty="0" err="1"/>
              <a:t>getX</a:t>
            </a:r>
            <a:r>
              <a:rPr lang="en-US" dirty="0"/>
              <a:t>(){</a:t>
            </a:r>
            <a:endParaRPr lang="ru-RU" dirty="0"/>
          </a:p>
          <a:p>
            <a:pPr marL="457200" lvl="1" indent="0">
              <a:buNone/>
            </a:pPr>
            <a:r>
              <a:rPr lang="ru-RU" dirty="0"/>
              <a:t>	</a:t>
            </a:r>
            <a:r>
              <a:rPr lang="en-US" dirty="0"/>
              <a:t>return x;</a:t>
            </a:r>
            <a:endParaRPr lang="ru-RU" dirty="0"/>
          </a:p>
          <a:p>
            <a:pPr marL="457200" lvl="1" indent="0">
              <a:buNone/>
            </a:pPr>
            <a:r>
              <a:rPr lang="en-US" dirty="0"/>
              <a:t>}     </a:t>
            </a:r>
            <a:endParaRPr lang="ru-RU" dirty="0"/>
          </a:p>
          <a:p>
            <a:pPr marL="457200" lvl="1" indent="0">
              <a:buNone/>
            </a:pPr>
            <a:endParaRPr lang="ru-RU" dirty="0"/>
          </a:p>
          <a:p>
            <a:pPr marL="457200" lvl="1" indent="0">
              <a:buNone/>
            </a:pPr>
            <a:r>
              <a:rPr lang="en-US" dirty="0"/>
              <a:t>float </a:t>
            </a:r>
            <a:r>
              <a:rPr lang="en-US" dirty="0" err="1"/>
              <a:t>getY</a:t>
            </a:r>
            <a:r>
              <a:rPr lang="en-US" dirty="0"/>
              <a:t>(){</a:t>
            </a:r>
            <a:endParaRPr lang="ru-RU" dirty="0"/>
          </a:p>
          <a:p>
            <a:pPr marL="457200" lvl="1" indent="0">
              <a:buNone/>
            </a:pPr>
            <a:r>
              <a:rPr lang="ru-RU" dirty="0"/>
              <a:t>	</a:t>
            </a:r>
            <a:r>
              <a:rPr lang="en-US" dirty="0"/>
              <a:t>return y;</a:t>
            </a:r>
            <a:endParaRPr lang="ru-RU" dirty="0"/>
          </a:p>
          <a:p>
            <a:pPr marL="457200" lvl="1" indent="0">
              <a:buNone/>
            </a:pPr>
            <a:r>
              <a:rPr lang="en-US" dirty="0"/>
              <a:t>}     </a:t>
            </a:r>
            <a:endParaRPr lang="ru-RU" dirty="0"/>
          </a:p>
          <a:p>
            <a:pPr marL="457200" lvl="1" indent="0">
              <a:buNone/>
            </a:pPr>
            <a:endParaRPr lang="ru-RU" dirty="0"/>
          </a:p>
          <a:p>
            <a:pPr marL="457200" lvl="1" indent="0">
              <a:buNone/>
            </a:pPr>
            <a:r>
              <a:rPr lang="en-US" dirty="0"/>
              <a:t>void move(float dx, float </a:t>
            </a:r>
            <a:r>
              <a:rPr lang="en-US" dirty="0" err="1"/>
              <a:t>dy</a:t>
            </a:r>
            <a:r>
              <a:rPr lang="en-US" dirty="0"/>
              <a:t>){</a:t>
            </a:r>
            <a:endParaRPr lang="ru-RU" dirty="0"/>
          </a:p>
          <a:p>
            <a:pPr marL="914400" lvl="2" indent="0">
              <a:buNone/>
            </a:pPr>
            <a:r>
              <a:rPr lang="en-US" dirty="0"/>
              <a:t>x += dx; </a:t>
            </a:r>
            <a:endParaRPr lang="ru-RU" dirty="0"/>
          </a:p>
          <a:p>
            <a:pPr marL="914400" lvl="2" indent="0">
              <a:buNone/>
            </a:pPr>
            <a:r>
              <a:rPr lang="en-US" dirty="0"/>
              <a:t>y += </a:t>
            </a:r>
            <a:r>
              <a:rPr lang="en-US" dirty="0" err="1"/>
              <a:t>dy</a:t>
            </a:r>
            <a:r>
              <a:rPr lang="en-US" dirty="0"/>
              <a:t>;</a:t>
            </a:r>
            <a:endParaRPr lang="ru-RU" dirty="0"/>
          </a:p>
          <a:p>
            <a:pPr marL="457200" lvl="1" indent="0">
              <a:buNone/>
            </a:pPr>
            <a:r>
              <a:rPr lang="en-US" dirty="0"/>
              <a:t>}    </a:t>
            </a:r>
            <a:endParaRPr lang="ru-RU" dirty="0"/>
          </a:p>
          <a:p>
            <a:pPr marL="457200" lvl="1" indent="0">
              <a:buNone/>
            </a:pPr>
            <a:endParaRPr lang="ru-RU" dirty="0"/>
          </a:p>
          <a:p>
            <a:pPr marL="457200" lvl="1" indent="0">
              <a:buNone/>
            </a:pPr>
            <a:r>
              <a:rPr lang="en-US" dirty="0"/>
              <a:t>abstract float </a:t>
            </a:r>
            <a:r>
              <a:rPr lang="en-US" dirty="0" err="1"/>
              <a:t>calcArea</a:t>
            </a:r>
            <a:r>
              <a:rPr lang="en-US" dirty="0"/>
              <a:t>();     </a:t>
            </a:r>
            <a:endParaRPr lang="ru-RU" dirty="0"/>
          </a:p>
          <a:p>
            <a:pPr marL="457200" lvl="1" indent="0">
              <a:buNone/>
            </a:pPr>
            <a:r>
              <a:rPr lang="en-US" dirty="0"/>
              <a:t>abstract void </a:t>
            </a:r>
            <a:r>
              <a:rPr lang="en-US" dirty="0" err="1"/>
              <a:t>printType</a:t>
            </a:r>
            <a:r>
              <a:rPr lang="en-US" dirty="0"/>
              <a:t>(); </a:t>
            </a:r>
            <a:endParaRPr lang="ru-RU" dirty="0"/>
          </a:p>
          <a:p>
            <a:pPr marL="0" indent="0">
              <a:buNone/>
            </a:pPr>
            <a:r>
              <a:rPr lang="en-US" dirty="0"/>
              <a:t>} </a:t>
            </a:r>
          </a:p>
          <a:p>
            <a:pPr marL="0" indent="0">
              <a:buNone/>
            </a:pPr>
            <a:r>
              <a:rPr lang="en-US" dirty="0"/>
              <a:t> </a:t>
            </a:r>
            <a:endParaRPr lang="ru-BY" dirty="0"/>
          </a:p>
        </p:txBody>
      </p:sp>
    </p:spTree>
    <p:extLst>
      <p:ext uri="{BB962C8B-B14F-4D97-AF65-F5344CB8AC3E}">
        <p14:creationId xmlns:p14="http://schemas.microsoft.com/office/powerpoint/2010/main" val="330364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8D447-EB7D-407E-8828-D6082094F60A}"/>
              </a:ext>
            </a:extLst>
          </p:cNvPr>
          <p:cNvSpPr>
            <a:spLocks noGrp="1"/>
          </p:cNvSpPr>
          <p:nvPr>
            <p:ph type="title"/>
          </p:nvPr>
        </p:nvSpPr>
        <p:spPr/>
        <p:txBody>
          <a:bodyPr/>
          <a:lstStyle/>
          <a:p>
            <a:r>
              <a:rPr lang="ru-RU" dirty="0"/>
              <a:t>Интерфейсы</a:t>
            </a:r>
            <a:endParaRPr lang="ru-BY" dirty="0"/>
          </a:p>
        </p:txBody>
      </p:sp>
      <p:sp>
        <p:nvSpPr>
          <p:cNvPr id="3" name="Объект 2">
            <a:extLst>
              <a:ext uri="{FF2B5EF4-FFF2-40B4-BE49-F238E27FC236}">
                <a16:creationId xmlns:a16="http://schemas.microsoft.com/office/drawing/2014/main" id="{BE487956-CC96-48FA-9219-8ABC60C2D7A1}"/>
              </a:ext>
            </a:extLst>
          </p:cNvPr>
          <p:cNvSpPr>
            <a:spLocks noGrp="1"/>
          </p:cNvSpPr>
          <p:nvPr>
            <p:ph idx="1"/>
          </p:nvPr>
        </p:nvSpPr>
        <p:spPr/>
        <p:txBody>
          <a:bodyPr/>
          <a:lstStyle/>
          <a:p>
            <a:pPr marL="0" indent="0">
              <a:buNone/>
            </a:pPr>
            <a:r>
              <a:rPr lang="ru-RU" dirty="0"/>
              <a:t>Существует еще один особый тип, который является еще более абстрактным, чем абстрактные классы. Это интерфейсы. Если абстрактный класс может хотя бы частично содержать реализацию класса (в нем могут присутствовать обычные свойства и методы), то интерфейс описывает только, как класс будет взаимодействовать с другими классами. Поэтому в нем могут содержаться только абстрактные методы.  Но начиная с </a:t>
            </a:r>
            <a:r>
              <a:rPr lang="en-US" dirty="0"/>
              <a:t>java 8, </a:t>
            </a:r>
            <a:r>
              <a:rPr lang="ru-RU" dirty="0"/>
              <a:t>интерфейс может содержать методы с реализацией ( обозначаются модификатором </a:t>
            </a:r>
            <a:r>
              <a:rPr lang="en-US" dirty="0"/>
              <a:t>default)</a:t>
            </a:r>
            <a:endParaRPr lang="ru-BY" dirty="0"/>
          </a:p>
        </p:txBody>
      </p:sp>
    </p:spTree>
    <p:extLst>
      <p:ext uri="{BB962C8B-B14F-4D97-AF65-F5344CB8AC3E}">
        <p14:creationId xmlns:p14="http://schemas.microsoft.com/office/powerpoint/2010/main" val="131844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54AA109-5413-4E6E-BE32-257ACD1A624C}"/>
              </a:ext>
            </a:extLst>
          </p:cNvPr>
          <p:cNvSpPr>
            <a:spLocks noGrp="1"/>
          </p:cNvSpPr>
          <p:nvPr>
            <p:ph idx="1"/>
          </p:nvPr>
        </p:nvSpPr>
        <p:spPr>
          <a:xfrm>
            <a:off x="838200" y="805343"/>
            <a:ext cx="10515600" cy="5371620"/>
          </a:xfrm>
        </p:spPr>
        <p:txBody>
          <a:bodyPr/>
          <a:lstStyle/>
          <a:p>
            <a:pPr marL="0" indent="0">
              <a:buNone/>
            </a:pPr>
            <a:endParaRPr lang="en-US" dirty="0"/>
          </a:p>
          <a:p>
            <a:pPr marL="0" indent="0">
              <a:buNone/>
            </a:pPr>
            <a:r>
              <a:rPr lang="en-US" dirty="0"/>
              <a:t>interface Lamp {   </a:t>
            </a:r>
          </a:p>
          <a:p>
            <a:pPr marL="457200" lvl="1" indent="0">
              <a:buNone/>
            </a:pPr>
            <a:r>
              <a:rPr lang="en-US" dirty="0"/>
              <a:t>void on();</a:t>
            </a:r>
          </a:p>
          <a:p>
            <a:pPr marL="457200" lvl="1" indent="0">
              <a:buNone/>
            </a:pPr>
            <a:r>
              <a:rPr lang="en-US" dirty="0"/>
              <a:t> void off();</a:t>
            </a:r>
          </a:p>
          <a:p>
            <a:pPr marL="457200" lvl="1" indent="0">
              <a:buNone/>
            </a:pPr>
            <a:r>
              <a:rPr lang="en-US" dirty="0"/>
              <a:t>default void </a:t>
            </a:r>
            <a:r>
              <a:rPr lang="en-US" dirty="0" err="1"/>
              <a:t>printState</a:t>
            </a:r>
            <a:r>
              <a:rPr lang="en-US" dirty="0"/>
              <a:t>(String state){</a:t>
            </a:r>
          </a:p>
          <a:p>
            <a:pPr marL="457200" lvl="1" indent="0">
              <a:buNone/>
            </a:pPr>
            <a:r>
              <a:rPr lang="en-US" dirty="0"/>
              <a:t>       </a:t>
            </a:r>
            <a:r>
              <a:rPr lang="en-US" dirty="0" err="1"/>
              <a:t>System.out.println</a:t>
            </a:r>
            <a:r>
              <a:rPr lang="en-US" dirty="0"/>
              <a:t>(state);</a:t>
            </a:r>
          </a:p>
          <a:p>
            <a:pPr marL="457200" lvl="1" indent="0">
              <a:buNone/>
            </a:pPr>
            <a:r>
              <a:rPr lang="en-US" dirty="0"/>
              <a:t>}</a:t>
            </a:r>
            <a:endParaRPr lang="ru-RU" dirty="0"/>
          </a:p>
          <a:p>
            <a:pPr marL="0" indent="0">
              <a:buNone/>
            </a:pPr>
            <a:r>
              <a:rPr lang="en-US" dirty="0"/>
              <a:t>}</a:t>
            </a:r>
            <a:endParaRPr lang="ru-RU" dirty="0"/>
          </a:p>
          <a:p>
            <a:pPr marL="0" indent="0">
              <a:buNone/>
            </a:pPr>
            <a:endParaRPr lang="ru-RU" dirty="0"/>
          </a:p>
          <a:p>
            <a:pPr marL="0" indent="0">
              <a:buNone/>
            </a:pPr>
            <a:endParaRPr lang="ru-BY" dirty="0"/>
          </a:p>
        </p:txBody>
      </p:sp>
    </p:spTree>
    <p:extLst>
      <p:ext uri="{BB962C8B-B14F-4D97-AF65-F5344CB8AC3E}">
        <p14:creationId xmlns:p14="http://schemas.microsoft.com/office/powerpoint/2010/main" val="322605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AA6C4-751C-4DEC-9B57-79EA8EF2B06C}"/>
              </a:ext>
            </a:extLst>
          </p:cNvPr>
          <p:cNvSpPr>
            <a:spLocks noGrp="1"/>
          </p:cNvSpPr>
          <p:nvPr>
            <p:ph type="title"/>
          </p:nvPr>
        </p:nvSpPr>
        <p:spPr/>
        <p:txBody>
          <a:bodyPr/>
          <a:lstStyle/>
          <a:p>
            <a:r>
              <a:rPr lang="ru-RU" dirty="0"/>
              <a:t>Отличие интерфейса и абстрактного класса</a:t>
            </a:r>
            <a:endParaRPr lang="ru-BY" dirty="0"/>
          </a:p>
        </p:txBody>
      </p:sp>
      <p:sp>
        <p:nvSpPr>
          <p:cNvPr id="3" name="Объект 2">
            <a:extLst>
              <a:ext uri="{FF2B5EF4-FFF2-40B4-BE49-F238E27FC236}">
                <a16:creationId xmlns:a16="http://schemas.microsoft.com/office/drawing/2014/main" id="{D85211AE-EC70-4861-8DF7-3F4D3E56C63F}"/>
              </a:ext>
            </a:extLst>
          </p:cNvPr>
          <p:cNvSpPr>
            <a:spLocks noGrp="1"/>
          </p:cNvSpPr>
          <p:nvPr>
            <p:ph idx="1"/>
          </p:nvPr>
        </p:nvSpPr>
        <p:spPr/>
        <p:txBody>
          <a:bodyPr/>
          <a:lstStyle/>
          <a:p>
            <a:pPr marL="0" indent="0">
              <a:buNone/>
            </a:pPr>
            <a:r>
              <a:rPr lang="ru-RU" dirty="0"/>
              <a:t>1. Ключевое слово </a:t>
            </a:r>
            <a:r>
              <a:rPr lang="ru-RU" dirty="0" err="1"/>
              <a:t>abstract</a:t>
            </a:r>
            <a:r>
              <a:rPr lang="ru-RU" dirty="0"/>
              <a:t> используется для того, чтобы создать абстрактный класс с методами, а ключевое слово </a:t>
            </a:r>
            <a:r>
              <a:rPr lang="ru-RU" dirty="0" err="1"/>
              <a:t>interface</a:t>
            </a:r>
            <a:r>
              <a:rPr lang="ru-RU" dirty="0"/>
              <a:t>  используется для создания интерфейса и не может быть использовано с методами.</a:t>
            </a:r>
          </a:p>
          <a:p>
            <a:pPr marL="0" indent="0">
              <a:buNone/>
            </a:pPr>
            <a:r>
              <a:rPr lang="ru-RU" dirty="0"/>
              <a:t>Подклассы используют ключевое слово </a:t>
            </a:r>
            <a:r>
              <a:rPr lang="ru-RU" dirty="0" err="1"/>
              <a:t>extends</a:t>
            </a:r>
            <a:r>
              <a:rPr lang="ru-RU" dirty="0"/>
              <a:t> чтобы наследовать абстрактный класс. При этом они должны обеспечить реализацию всех заявленных методов в абстрактном классе. Если же подкласс не является абстрактным классом и использует ключевое слово </a:t>
            </a:r>
            <a:r>
              <a:rPr lang="ru-RU" dirty="0" err="1"/>
              <a:t>implements</a:t>
            </a:r>
            <a:r>
              <a:rPr lang="ru-RU" dirty="0"/>
              <a:t> для реализации интерфейсов, то он должен обеспечить реализацию для всех методов, объявленных в интерфейсе.</a:t>
            </a:r>
            <a:endParaRPr lang="ru-BY" dirty="0"/>
          </a:p>
        </p:txBody>
      </p:sp>
    </p:spTree>
    <p:extLst>
      <p:ext uri="{BB962C8B-B14F-4D97-AF65-F5344CB8AC3E}">
        <p14:creationId xmlns:p14="http://schemas.microsoft.com/office/powerpoint/2010/main" val="109277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17DBD6-1218-42E2-9805-F101704C8068}"/>
              </a:ext>
            </a:extLst>
          </p:cNvPr>
          <p:cNvSpPr>
            <a:spLocks noGrp="1"/>
          </p:cNvSpPr>
          <p:nvPr>
            <p:ph type="title"/>
          </p:nvPr>
        </p:nvSpPr>
        <p:spPr/>
        <p:txBody>
          <a:bodyPr/>
          <a:lstStyle/>
          <a:p>
            <a:r>
              <a:rPr lang="ru-RU" dirty="0"/>
              <a:t>Переменные в классах</a:t>
            </a:r>
            <a:endParaRPr lang="ru-BY" dirty="0"/>
          </a:p>
        </p:txBody>
      </p:sp>
      <p:sp>
        <p:nvSpPr>
          <p:cNvPr id="3" name="Объект 2">
            <a:extLst>
              <a:ext uri="{FF2B5EF4-FFF2-40B4-BE49-F238E27FC236}">
                <a16:creationId xmlns:a16="http://schemas.microsoft.com/office/drawing/2014/main" id="{D8EDCADD-867B-4F68-BA0F-ED6BFD39CC64}"/>
              </a:ext>
            </a:extLst>
          </p:cNvPr>
          <p:cNvSpPr>
            <a:spLocks noGrp="1"/>
          </p:cNvSpPr>
          <p:nvPr>
            <p:ph idx="1"/>
          </p:nvPr>
        </p:nvSpPr>
        <p:spPr/>
        <p:txBody>
          <a:bodyPr>
            <a:normAutofit fontScale="92500" lnSpcReduction="10000"/>
          </a:bodyPr>
          <a:lstStyle/>
          <a:p>
            <a:pPr marL="0" indent="0">
              <a:buNone/>
            </a:pPr>
            <a:r>
              <a:rPr lang="ru-RU" dirty="0"/>
              <a:t>Так что же является содержимым класса?  Это в основном переменные и функции. Переменные предназначены, для того чтобы хранить данные описываемого классом объекта. Так, если вам необходимо описать геометрическую точку у вас должны быть переменные, описывающие ее координаты. В классе это будет выглядеть следующим образом: </a:t>
            </a:r>
          </a:p>
          <a:p>
            <a:pPr marL="0" indent="0">
              <a:buNone/>
            </a:pPr>
            <a:r>
              <a:rPr lang="ru-RU" dirty="0" err="1"/>
              <a:t>public</a:t>
            </a:r>
            <a:r>
              <a:rPr lang="ru-RU" dirty="0"/>
              <a:t> </a:t>
            </a:r>
            <a:r>
              <a:rPr lang="ru-RU" dirty="0" err="1"/>
              <a:t>class</a:t>
            </a:r>
            <a:r>
              <a:rPr lang="ru-RU" dirty="0"/>
              <a:t> </a:t>
            </a:r>
            <a:r>
              <a:rPr lang="ru-RU" dirty="0" err="1"/>
              <a:t>Point</a:t>
            </a:r>
            <a:r>
              <a:rPr lang="ru-RU" dirty="0"/>
              <a:t> {  </a:t>
            </a:r>
          </a:p>
          <a:p>
            <a:pPr marL="457200" lvl="1" indent="0">
              <a:buNone/>
            </a:pPr>
            <a:r>
              <a:rPr lang="ru-RU" dirty="0" err="1"/>
              <a:t>int</a:t>
            </a:r>
            <a:r>
              <a:rPr lang="ru-RU" dirty="0"/>
              <a:t> x;  </a:t>
            </a:r>
          </a:p>
          <a:p>
            <a:pPr marL="457200" lvl="1" indent="0">
              <a:buNone/>
            </a:pPr>
            <a:r>
              <a:rPr lang="ru-RU" dirty="0" err="1"/>
              <a:t>int</a:t>
            </a:r>
            <a:r>
              <a:rPr lang="ru-RU" dirty="0"/>
              <a:t> y; </a:t>
            </a:r>
          </a:p>
          <a:p>
            <a:pPr marL="0" indent="0">
              <a:buNone/>
            </a:pPr>
            <a:r>
              <a:rPr lang="ru-RU" dirty="0"/>
              <a:t>} </a:t>
            </a:r>
          </a:p>
          <a:p>
            <a:pPr marL="0" indent="0">
              <a:buNone/>
            </a:pPr>
            <a:r>
              <a:rPr lang="ru-RU" dirty="0"/>
              <a:t>Таким образом, мы говорим, что в объектах нашего класса точка будет описываться двумя значениями: x и y. Переменные созданные в самом классе называются свойствами класса. </a:t>
            </a:r>
            <a:endParaRPr lang="ru-BY" dirty="0"/>
          </a:p>
        </p:txBody>
      </p:sp>
    </p:spTree>
    <p:extLst>
      <p:ext uri="{BB962C8B-B14F-4D97-AF65-F5344CB8AC3E}">
        <p14:creationId xmlns:p14="http://schemas.microsoft.com/office/powerpoint/2010/main" val="824203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6266E16-A6AE-43FB-9699-FC69A264672A}"/>
              </a:ext>
            </a:extLst>
          </p:cNvPr>
          <p:cNvSpPr>
            <a:spLocks noGrp="1"/>
          </p:cNvSpPr>
          <p:nvPr>
            <p:ph idx="1"/>
          </p:nvPr>
        </p:nvSpPr>
        <p:spPr>
          <a:xfrm>
            <a:off x="838200" y="222069"/>
            <a:ext cx="10515600" cy="5954894"/>
          </a:xfrm>
        </p:spPr>
        <p:txBody>
          <a:bodyPr>
            <a:normAutofit lnSpcReduction="10000"/>
          </a:bodyPr>
          <a:lstStyle/>
          <a:p>
            <a:pPr marL="0" indent="0">
              <a:buNone/>
            </a:pPr>
            <a:r>
              <a:rPr lang="en-US" dirty="0"/>
              <a:t>2. </a:t>
            </a:r>
            <a:r>
              <a:rPr lang="ru-RU" dirty="0"/>
              <a:t>Абстрактные классы могут иметь конструкторы; интерфейсы не могут иметь конструкторов.</a:t>
            </a:r>
            <a:endParaRPr lang="en-US" dirty="0"/>
          </a:p>
          <a:p>
            <a:pPr marL="0" indent="0">
              <a:buNone/>
            </a:pPr>
            <a:r>
              <a:rPr lang="en-US" dirty="0"/>
              <a:t>3. </a:t>
            </a:r>
            <a:r>
              <a:rPr lang="ru-RU" dirty="0"/>
              <a:t>У абстрактного класса есть все черты обычного </a:t>
            </a:r>
            <a:r>
              <a:rPr lang="ru-RU" dirty="0" err="1"/>
              <a:t>Java</a:t>
            </a:r>
            <a:r>
              <a:rPr lang="ru-RU" dirty="0"/>
              <a:t>-класса, за исключением того, что мы не можем создать его экземпляр.</a:t>
            </a:r>
            <a:r>
              <a:rPr lang="en-US" dirty="0"/>
              <a:t> </a:t>
            </a:r>
            <a:r>
              <a:rPr lang="ru-RU" dirty="0"/>
              <a:t>Интерфейс может иметь только статические </a:t>
            </a:r>
            <a:r>
              <a:rPr lang="ru-RU" dirty="0" err="1"/>
              <a:t>public</a:t>
            </a:r>
            <a:r>
              <a:rPr lang="ru-RU" dirty="0"/>
              <a:t> </a:t>
            </a:r>
            <a:r>
              <a:rPr lang="ru-RU" dirty="0" err="1"/>
              <a:t>static</a:t>
            </a:r>
            <a:r>
              <a:rPr lang="ru-RU" dirty="0"/>
              <a:t> </a:t>
            </a:r>
            <a:r>
              <a:rPr lang="ru-RU" dirty="0" err="1"/>
              <a:t>final</a:t>
            </a:r>
            <a:r>
              <a:rPr lang="ru-RU" dirty="0"/>
              <a:t> константы и объявления методов</a:t>
            </a:r>
            <a:r>
              <a:rPr lang="en-US" dirty="0"/>
              <a:t> </a:t>
            </a:r>
            <a:r>
              <a:rPr lang="ru-RU" dirty="0"/>
              <a:t>без тела и </a:t>
            </a:r>
            <a:r>
              <a:rPr lang="en-US" dirty="0"/>
              <a:t>default </a:t>
            </a:r>
            <a:r>
              <a:rPr lang="ru-RU" dirty="0"/>
              <a:t>методы.</a:t>
            </a:r>
          </a:p>
          <a:p>
            <a:pPr marL="0" indent="0">
              <a:buNone/>
            </a:pPr>
            <a:r>
              <a:rPr lang="ru-RU" dirty="0"/>
              <a:t>4. Абстрактные методы классов могут иметь </a:t>
            </a:r>
            <a:r>
              <a:rPr lang="ru-RU" dirty="0" err="1"/>
              <a:t>public</a:t>
            </a:r>
            <a:r>
              <a:rPr lang="ru-RU" dirty="0"/>
              <a:t>, </a:t>
            </a:r>
            <a:r>
              <a:rPr lang="ru-RU" dirty="0" err="1"/>
              <a:t>private</a:t>
            </a:r>
            <a:r>
              <a:rPr lang="ru-RU" dirty="0"/>
              <a:t>, </a:t>
            </a:r>
            <a:r>
              <a:rPr lang="ru-RU" dirty="0" err="1"/>
              <a:t>protected</a:t>
            </a:r>
            <a:r>
              <a:rPr lang="ru-RU" dirty="0"/>
              <a:t> и </a:t>
            </a:r>
            <a:r>
              <a:rPr lang="ru-RU" dirty="0" err="1"/>
              <a:t>static</a:t>
            </a:r>
            <a:r>
              <a:rPr lang="ru-RU" dirty="0"/>
              <a:t> модификаторы доступа, а методы интерфейса неявно </a:t>
            </a:r>
            <a:r>
              <a:rPr lang="ru-RU" b="1" dirty="0" err="1"/>
              <a:t>public</a:t>
            </a:r>
            <a:r>
              <a:rPr lang="ru-RU" dirty="0"/>
              <a:t> и </a:t>
            </a:r>
            <a:r>
              <a:rPr lang="ru-RU" b="1" dirty="0" err="1"/>
              <a:t>abstract</a:t>
            </a:r>
            <a:r>
              <a:rPr lang="ru-RU" dirty="0"/>
              <a:t>, поэтому мы не можем использовать другие модификаторы доступа с методами интерфейса.</a:t>
            </a:r>
          </a:p>
          <a:p>
            <a:pPr marL="0" indent="0">
              <a:buNone/>
            </a:pPr>
            <a:r>
              <a:rPr lang="ru-RU" dirty="0"/>
              <a:t>5. Подкласс может наследовать только один абстрактный класс, и реализовать несколько интерфейсов.</a:t>
            </a:r>
          </a:p>
          <a:p>
            <a:pPr marL="0" indent="0">
              <a:buNone/>
            </a:pPr>
            <a:r>
              <a:rPr lang="ru-RU" dirty="0"/>
              <a:t>6. Абстрактный класс может наследовать другой класс и реализовывать интерфейсы, а интерфейс может только наследовать другие интерфейсы</a:t>
            </a:r>
            <a:endParaRPr lang="ru-BY" dirty="0"/>
          </a:p>
        </p:txBody>
      </p:sp>
    </p:spTree>
    <p:extLst>
      <p:ext uri="{BB962C8B-B14F-4D97-AF65-F5344CB8AC3E}">
        <p14:creationId xmlns:p14="http://schemas.microsoft.com/office/powerpoint/2010/main" val="33253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6187BD2-F6A2-43DF-B2E6-1381964B8585}"/>
              </a:ext>
            </a:extLst>
          </p:cNvPr>
          <p:cNvSpPr>
            <a:spLocks noGrp="1"/>
          </p:cNvSpPr>
          <p:nvPr>
            <p:ph idx="1"/>
          </p:nvPr>
        </p:nvSpPr>
        <p:spPr>
          <a:xfrm>
            <a:off x="838200" y="483326"/>
            <a:ext cx="10515600" cy="5693637"/>
          </a:xfrm>
        </p:spPr>
        <p:txBody>
          <a:bodyPr/>
          <a:lstStyle/>
          <a:p>
            <a:pPr marL="0" indent="0">
              <a:buNone/>
            </a:pPr>
            <a:r>
              <a:rPr lang="ru-RU" dirty="0"/>
              <a:t>7. Мы можем запустить абстрактный класс, если он имеет метод </a:t>
            </a:r>
            <a:r>
              <a:rPr lang="ru-RU" dirty="0" err="1"/>
              <a:t>main</a:t>
            </a:r>
            <a:r>
              <a:rPr lang="ru-RU" dirty="0"/>
              <a:t>(). Мы не можем запустить интерфейс, потому что у него не может быть реализации метода </a:t>
            </a:r>
            <a:r>
              <a:rPr lang="ru-RU" dirty="0" err="1"/>
              <a:t>main</a:t>
            </a:r>
            <a:r>
              <a:rPr lang="ru-RU" dirty="0"/>
              <a:t>().</a:t>
            </a:r>
          </a:p>
          <a:p>
            <a:pPr marL="0" indent="0">
              <a:buNone/>
            </a:pPr>
            <a:r>
              <a:rPr lang="ru-RU" dirty="0"/>
              <a:t>8. Интерфейс обеспечивает так называемый контракт для всех классов, которые реализуют интерфейс. Абстрактный классы — класс с реализацией метода по умолчанию для подклассов.</a:t>
            </a:r>
            <a:endParaRPr lang="ru-BY" dirty="0"/>
          </a:p>
        </p:txBody>
      </p:sp>
    </p:spTree>
    <p:extLst>
      <p:ext uri="{BB962C8B-B14F-4D97-AF65-F5344CB8AC3E}">
        <p14:creationId xmlns:p14="http://schemas.microsoft.com/office/powerpoint/2010/main" val="359536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6BBD20-A2B5-490B-A389-2D711F637689}"/>
              </a:ext>
            </a:extLst>
          </p:cNvPr>
          <p:cNvSpPr>
            <a:spLocks noGrp="1"/>
          </p:cNvSpPr>
          <p:nvPr>
            <p:ph type="title"/>
          </p:nvPr>
        </p:nvSpPr>
        <p:spPr>
          <a:xfrm>
            <a:off x="838200" y="0"/>
            <a:ext cx="10515600" cy="1325563"/>
          </a:xfrm>
        </p:spPr>
        <p:txBody>
          <a:bodyPr/>
          <a:lstStyle/>
          <a:p>
            <a:r>
              <a:rPr lang="ru-RU" dirty="0"/>
              <a:t>Что выбрать?</a:t>
            </a:r>
            <a:endParaRPr lang="ru-BY" dirty="0"/>
          </a:p>
        </p:txBody>
      </p:sp>
      <p:sp>
        <p:nvSpPr>
          <p:cNvPr id="3" name="Объект 2">
            <a:extLst>
              <a:ext uri="{FF2B5EF4-FFF2-40B4-BE49-F238E27FC236}">
                <a16:creationId xmlns:a16="http://schemas.microsoft.com/office/drawing/2014/main" id="{CC10D535-D12C-4A40-AEE1-3E161FC01C8A}"/>
              </a:ext>
            </a:extLst>
          </p:cNvPr>
          <p:cNvSpPr>
            <a:spLocks noGrp="1"/>
          </p:cNvSpPr>
          <p:nvPr>
            <p:ph idx="1"/>
          </p:nvPr>
        </p:nvSpPr>
        <p:spPr>
          <a:xfrm>
            <a:off x="838200" y="1325563"/>
            <a:ext cx="10515600" cy="5297306"/>
          </a:xfrm>
        </p:spPr>
        <p:txBody>
          <a:bodyPr>
            <a:normAutofit fontScale="92500" lnSpcReduction="10000"/>
          </a:bodyPr>
          <a:lstStyle/>
          <a:p>
            <a:pPr marL="514350" indent="-514350">
              <a:buAutoNum type="arabicPeriod"/>
            </a:pPr>
            <a:r>
              <a:rPr lang="ru-RU" dirty="0" err="1"/>
              <a:t>Java</a:t>
            </a:r>
            <a:r>
              <a:rPr lang="ru-RU" dirty="0"/>
              <a:t> не поддерживает </a:t>
            </a:r>
            <a:r>
              <a:rPr lang="ru-RU" dirty="0">
                <a:hlinkClick r:id="rId2"/>
              </a:rPr>
              <a:t>множественное наследование</a:t>
            </a:r>
            <a:r>
              <a:rPr lang="ru-RU" dirty="0"/>
              <a:t>, поэтому каждый класс может наследовать только один суперкласс. При этом любой класс может реализовать несколько интерфейсов. Именно поэтому интерфейсы являются лучшим выбором для вашего проекта. Также написание кода с использованием интерфейсов является одним из лучших практик программирования на </a:t>
            </a:r>
            <a:r>
              <a:rPr lang="ru-RU" dirty="0" err="1"/>
              <a:t>Java</a:t>
            </a:r>
            <a:r>
              <a:rPr lang="ru-RU" dirty="0"/>
              <a:t>.</a:t>
            </a:r>
          </a:p>
          <a:p>
            <a:pPr marL="514350" indent="-514350">
              <a:buAutoNum type="arabicPeriod"/>
            </a:pPr>
            <a:r>
              <a:rPr lang="ru-RU" dirty="0"/>
              <a:t>Если вы решили написать много методов, то лучшим решением для вас будет абстрактный класс. Все дело в том, что мы можем обеспечить реализацию по умолчанию для некоторых методов, которые являются общими для всех подклассов.</a:t>
            </a:r>
          </a:p>
          <a:p>
            <a:pPr marL="514350" indent="-514350">
              <a:buAutoNum type="arabicPeriod"/>
            </a:pPr>
            <a:r>
              <a:rPr lang="ru-RU" dirty="0"/>
              <a:t>Если мы захотим добавить или удалить метод из интерфейса, то с этим могут возникнуть проблемы. Все дело в том, что мы не можем объявить дополнительные методы в интерфейсе без изменения всех классов, которые реализуют этот интерфейс.</a:t>
            </a:r>
            <a:endParaRPr lang="ru-BY" dirty="0"/>
          </a:p>
        </p:txBody>
      </p:sp>
    </p:spTree>
    <p:extLst>
      <p:ext uri="{BB962C8B-B14F-4D97-AF65-F5344CB8AC3E}">
        <p14:creationId xmlns:p14="http://schemas.microsoft.com/office/powerpoint/2010/main" val="1978116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ADED6-9563-48DF-9E9C-90054E465DA7}"/>
              </a:ext>
            </a:extLst>
          </p:cNvPr>
          <p:cNvSpPr>
            <a:spLocks noGrp="1"/>
          </p:cNvSpPr>
          <p:nvPr>
            <p:ph type="title"/>
          </p:nvPr>
        </p:nvSpPr>
        <p:spPr/>
        <p:txBody>
          <a:bodyPr/>
          <a:lstStyle/>
          <a:p>
            <a:r>
              <a:rPr lang="ru-RU" dirty="0"/>
              <a:t>Наследование в двух словах</a:t>
            </a:r>
            <a:endParaRPr lang="ru-BY" dirty="0"/>
          </a:p>
        </p:txBody>
      </p:sp>
      <p:sp>
        <p:nvSpPr>
          <p:cNvPr id="3" name="Объект 2">
            <a:extLst>
              <a:ext uri="{FF2B5EF4-FFF2-40B4-BE49-F238E27FC236}">
                <a16:creationId xmlns:a16="http://schemas.microsoft.com/office/drawing/2014/main" id="{197F4038-4DBD-4666-A0A8-A6497AD6350C}"/>
              </a:ext>
            </a:extLst>
          </p:cNvPr>
          <p:cNvSpPr>
            <a:spLocks noGrp="1"/>
          </p:cNvSpPr>
          <p:nvPr>
            <p:ph idx="1"/>
          </p:nvPr>
        </p:nvSpPr>
        <p:spPr/>
        <p:txBody>
          <a:bodyPr/>
          <a:lstStyle/>
          <a:p>
            <a:pPr marL="0" indent="0">
              <a:buNone/>
            </a:pPr>
            <a:r>
              <a:rPr lang="ru-RU" dirty="0"/>
              <a:t>Наследование </a:t>
            </a:r>
            <a:r>
              <a:rPr lang="en-US" dirty="0"/>
              <a:t>extends</a:t>
            </a:r>
          </a:p>
          <a:p>
            <a:pPr marL="0" indent="0">
              <a:buNone/>
            </a:pPr>
            <a:r>
              <a:rPr lang="ru-RU" dirty="0"/>
              <a:t>Реализация интерфейса </a:t>
            </a:r>
            <a:r>
              <a:rPr lang="en-US" dirty="0"/>
              <a:t>implements</a:t>
            </a:r>
          </a:p>
          <a:p>
            <a:pPr marL="0" indent="0">
              <a:buNone/>
            </a:pPr>
            <a:endParaRPr lang="en-US" dirty="0"/>
          </a:p>
        </p:txBody>
      </p:sp>
    </p:spTree>
    <p:extLst>
      <p:ext uri="{BB962C8B-B14F-4D97-AF65-F5344CB8AC3E}">
        <p14:creationId xmlns:p14="http://schemas.microsoft.com/office/powerpoint/2010/main" val="374755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10C0CB-1E84-41A9-94D9-2DD5895F190C}"/>
              </a:ext>
            </a:extLst>
          </p:cNvPr>
          <p:cNvSpPr>
            <a:spLocks noGrp="1"/>
          </p:cNvSpPr>
          <p:nvPr>
            <p:ph type="title"/>
          </p:nvPr>
        </p:nvSpPr>
        <p:spPr/>
        <p:txBody>
          <a:bodyPr/>
          <a:lstStyle/>
          <a:p>
            <a:r>
              <a:rPr lang="ru-RU" dirty="0"/>
              <a:t>Методы в классах</a:t>
            </a:r>
            <a:endParaRPr lang="ru-BY" dirty="0"/>
          </a:p>
        </p:txBody>
      </p:sp>
      <p:sp>
        <p:nvSpPr>
          <p:cNvPr id="3" name="Объект 2">
            <a:extLst>
              <a:ext uri="{FF2B5EF4-FFF2-40B4-BE49-F238E27FC236}">
                <a16:creationId xmlns:a16="http://schemas.microsoft.com/office/drawing/2014/main" id="{8CE1EC67-B954-44CF-9D6E-54E871D1C499}"/>
              </a:ext>
            </a:extLst>
          </p:cNvPr>
          <p:cNvSpPr>
            <a:spLocks noGrp="1"/>
          </p:cNvSpPr>
          <p:nvPr>
            <p:ph idx="1"/>
          </p:nvPr>
        </p:nvSpPr>
        <p:spPr/>
        <p:txBody>
          <a:bodyPr>
            <a:normAutofit fontScale="70000" lnSpcReduction="20000"/>
          </a:bodyPr>
          <a:lstStyle/>
          <a:p>
            <a:pPr marL="0" indent="0">
              <a:buNone/>
            </a:pPr>
            <a:r>
              <a:rPr lang="ru-RU" dirty="0" err="1"/>
              <a:t>public</a:t>
            </a:r>
            <a:r>
              <a:rPr lang="ru-RU" dirty="0"/>
              <a:t> </a:t>
            </a:r>
            <a:r>
              <a:rPr lang="ru-RU" dirty="0" err="1"/>
              <a:t>class</a:t>
            </a:r>
            <a:r>
              <a:rPr lang="ru-RU" dirty="0"/>
              <a:t> </a:t>
            </a:r>
            <a:r>
              <a:rPr lang="ru-RU" dirty="0" err="1"/>
              <a:t>Point</a:t>
            </a:r>
            <a:r>
              <a:rPr lang="ru-RU" dirty="0"/>
              <a:t> {  </a:t>
            </a:r>
          </a:p>
          <a:p>
            <a:pPr marL="457200" lvl="1" indent="0">
              <a:buNone/>
            </a:pPr>
            <a:r>
              <a:rPr lang="ru-RU" dirty="0" err="1"/>
              <a:t>private</a:t>
            </a:r>
            <a:r>
              <a:rPr lang="ru-RU" dirty="0"/>
              <a:t> </a:t>
            </a:r>
            <a:r>
              <a:rPr lang="ru-RU" dirty="0" err="1"/>
              <a:t>int</a:t>
            </a:r>
            <a:r>
              <a:rPr lang="ru-RU" dirty="0"/>
              <a:t> x;  </a:t>
            </a:r>
          </a:p>
          <a:p>
            <a:pPr marL="457200" lvl="1" indent="0">
              <a:buNone/>
            </a:pPr>
            <a:r>
              <a:rPr lang="ru-RU" dirty="0" err="1"/>
              <a:t>public</a:t>
            </a:r>
            <a:r>
              <a:rPr lang="ru-RU" dirty="0"/>
              <a:t> </a:t>
            </a:r>
            <a:r>
              <a:rPr lang="ru-RU" dirty="0" err="1"/>
              <a:t>void</a:t>
            </a:r>
            <a:r>
              <a:rPr lang="ru-RU" dirty="0"/>
              <a:t> </a:t>
            </a:r>
            <a:r>
              <a:rPr lang="ru-RU" dirty="0" err="1"/>
              <a:t>setX</a:t>
            </a:r>
            <a:r>
              <a:rPr lang="ru-RU" dirty="0"/>
              <a:t>(</a:t>
            </a:r>
            <a:r>
              <a:rPr lang="ru-RU" dirty="0" err="1"/>
              <a:t>int</a:t>
            </a:r>
            <a:r>
              <a:rPr lang="ru-RU" dirty="0"/>
              <a:t> x1)  {   </a:t>
            </a:r>
          </a:p>
          <a:p>
            <a:pPr marL="914400" lvl="2" indent="0">
              <a:buNone/>
            </a:pPr>
            <a:r>
              <a:rPr lang="ru-RU" dirty="0"/>
              <a:t>x = x1;  </a:t>
            </a:r>
          </a:p>
          <a:p>
            <a:pPr marL="457200" lvl="1" indent="0">
              <a:buNone/>
            </a:pPr>
            <a:r>
              <a:rPr lang="ru-RU" dirty="0"/>
              <a:t>}  </a:t>
            </a:r>
          </a:p>
          <a:p>
            <a:pPr marL="457200" lvl="1" indent="0">
              <a:buNone/>
            </a:pPr>
            <a:r>
              <a:rPr lang="ru-RU" dirty="0" err="1"/>
              <a:t>public</a:t>
            </a:r>
            <a:r>
              <a:rPr lang="ru-RU" dirty="0"/>
              <a:t> </a:t>
            </a:r>
            <a:r>
              <a:rPr lang="ru-RU" dirty="0" err="1"/>
              <a:t>int</a:t>
            </a:r>
            <a:r>
              <a:rPr lang="ru-RU" dirty="0"/>
              <a:t> </a:t>
            </a:r>
            <a:r>
              <a:rPr lang="ru-RU" dirty="0" err="1"/>
              <a:t>getX</a:t>
            </a:r>
            <a:r>
              <a:rPr lang="ru-RU" dirty="0"/>
              <a:t>()  {   </a:t>
            </a:r>
          </a:p>
          <a:p>
            <a:pPr marL="914400" lvl="2" indent="0">
              <a:buNone/>
            </a:pPr>
            <a:r>
              <a:rPr lang="ru-RU" dirty="0" err="1"/>
              <a:t>return</a:t>
            </a:r>
            <a:r>
              <a:rPr lang="ru-RU" dirty="0"/>
              <a:t> x;  </a:t>
            </a:r>
          </a:p>
          <a:p>
            <a:pPr marL="457200" lvl="1" indent="0">
              <a:buNone/>
            </a:pPr>
            <a:r>
              <a:rPr lang="ru-RU" dirty="0"/>
              <a:t>} </a:t>
            </a:r>
          </a:p>
          <a:p>
            <a:pPr marL="0" indent="0">
              <a:buNone/>
            </a:pPr>
            <a:r>
              <a:rPr lang="ru-RU" dirty="0"/>
              <a:t>} </a:t>
            </a:r>
          </a:p>
          <a:p>
            <a:pPr marL="0" indent="0">
              <a:buNone/>
            </a:pPr>
            <a:r>
              <a:rPr lang="ru-RU" dirty="0"/>
              <a:t>Функция </a:t>
            </a:r>
            <a:r>
              <a:rPr lang="ru-RU" dirty="0" err="1"/>
              <a:t>setX</a:t>
            </a:r>
            <a:r>
              <a:rPr lang="ru-RU" dirty="0"/>
              <a:t> получает извне новое значение для x и заносит его в свойство класса. Функция </a:t>
            </a:r>
            <a:r>
              <a:rPr lang="ru-RU" dirty="0" err="1"/>
              <a:t>getX</a:t>
            </a:r>
            <a:r>
              <a:rPr lang="ru-RU" dirty="0"/>
              <a:t> возвращает значение x. Для возвращения значения используется оператор </a:t>
            </a:r>
            <a:r>
              <a:rPr lang="ru-RU" dirty="0" err="1"/>
              <a:t>return</a:t>
            </a:r>
            <a:r>
              <a:rPr lang="ru-RU" dirty="0"/>
              <a:t>. После него ставится возвращаемое значение и точка с запятой. Оператор </a:t>
            </a:r>
            <a:r>
              <a:rPr lang="ru-RU" dirty="0" err="1"/>
              <a:t>return</a:t>
            </a:r>
            <a:r>
              <a:rPr lang="ru-RU" dirty="0"/>
              <a:t> всегда прекращает работу функции. Если функция имеет тип результата </a:t>
            </a:r>
            <a:r>
              <a:rPr lang="ru-RU" dirty="0" err="1"/>
              <a:t>void</a:t>
            </a:r>
            <a:r>
              <a:rPr lang="ru-RU" dirty="0"/>
              <a:t>, после </a:t>
            </a:r>
            <a:r>
              <a:rPr lang="ru-RU" dirty="0" err="1"/>
              <a:t>return</a:t>
            </a:r>
            <a:r>
              <a:rPr lang="ru-RU" dirty="0"/>
              <a:t> не должно стоять возвращаемого значения,  а сразу должна идти точка с запятой. Также если и результат </a:t>
            </a:r>
            <a:r>
              <a:rPr lang="ru-RU" dirty="0" err="1"/>
              <a:t>void</a:t>
            </a:r>
            <a:r>
              <a:rPr lang="ru-RU" dirty="0"/>
              <a:t> оператор </a:t>
            </a:r>
            <a:r>
              <a:rPr lang="ru-RU" dirty="0" err="1"/>
              <a:t>return</a:t>
            </a:r>
            <a:r>
              <a:rPr lang="ru-RU" dirty="0"/>
              <a:t> вообще может отсутствовать. В этом случае функция завершается,  когда выполнились все операции, которые находятся в ее теле. </a:t>
            </a:r>
          </a:p>
          <a:p>
            <a:pPr marL="0" indent="0">
              <a:buNone/>
            </a:pPr>
            <a:r>
              <a:rPr lang="ru-RU" dirty="0"/>
              <a:t>Имена методов которые возвращают </a:t>
            </a:r>
            <a:r>
              <a:rPr lang="en-US" dirty="0"/>
              <a:t>Boolean </a:t>
            </a:r>
            <a:r>
              <a:rPr lang="ru-RU" dirty="0"/>
              <a:t>будут содержать в названии </a:t>
            </a:r>
            <a:r>
              <a:rPr lang="en-US" dirty="0"/>
              <a:t>(is)</a:t>
            </a:r>
            <a:endParaRPr lang="ru-BY" dirty="0"/>
          </a:p>
        </p:txBody>
      </p:sp>
    </p:spTree>
    <p:extLst>
      <p:ext uri="{BB962C8B-B14F-4D97-AF65-F5344CB8AC3E}">
        <p14:creationId xmlns:p14="http://schemas.microsoft.com/office/powerpoint/2010/main" val="102064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0A5783-92AF-4329-A970-71E449537ED5}"/>
              </a:ext>
            </a:extLst>
          </p:cNvPr>
          <p:cNvSpPr>
            <a:spLocks noGrp="1"/>
          </p:cNvSpPr>
          <p:nvPr>
            <p:ph type="title"/>
          </p:nvPr>
        </p:nvSpPr>
        <p:spPr/>
        <p:txBody>
          <a:bodyPr/>
          <a:lstStyle/>
          <a:p>
            <a:r>
              <a:rPr lang="ru-RU" dirty="0"/>
              <a:t>Создание классов и объектов </a:t>
            </a:r>
            <a:endParaRPr lang="ru-BY" dirty="0"/>
          </a:p>
        </p:txBody>
      </p:sp>
      <p:sp>
        <p:nvSpPr>
          <p:cNvPr id="3" name="Объект 2">
            <a:extLst>
              <a:ext uri="{FF2B5EF4-FFF2-40B4-BE49-F238E27FC236}">
                <a16:creationId xmlns:a16="http://schemas.microsoft.com/office/drawing/2014/main" id="{ADD67559-3B81-4CF0-99BC-70AFFE11B9DB}"/>
              </a:ext>
            </a:extLst>
          </p:cNvPr>
          <p:cNvSpPr>
            <a:spLocks noGrp="1"/>
          </p:cNvSpPr>
          <p:nvPr>
            <p:ph idx="1"/>
          </p:nvPr>
        </p:nvSpPr>
        <p:spPr/>
        <p:txBody>
          <a:bodyPr>
            <a:normAutofit fontScale="92500" lnSpcReduction="10000"/>
          </a:bodyPr>
          <a:lstStyle/>
          <a:p>
            <a:pPr marL="0" indent="0">
              <a:buNone/>
            </a:pPr>
            <a:r>
              <a:rPr lang="en-US" dirty="0"/>
              <a:t>public class Lamp  {  </a:t>
            </a:r>
          </a:p>
          <a:p>
            <a:pPr marL="457200" lvl="1" indent="0">
              <a:buNone/>
            </a:pPr>
            <a:r>
              <a:rPr lang="en-US" dirty="0"/>
              <a:t>private </a:t>
            </a:r>
            <a:r>
              <a:rPr lang="en-US" dirty="0" err="1"/>
              <a:t>boolean</a:t>
            </a:r>
            <a:r>
              <a:rPr lang="en-US" dirty="0"/>
              <a:t> </a:t>
            </a:r>
            <a:r>
              <a:rPr lang="en-US" dirty="0" err="1"/>
              <a:t>isOn</a:t>
            </a:r>
            <a:r>
              <a:rPr lang="en-US" dirty="0"/>
              <a:t>;  </a:t>
            </a:r>
          </a:p>
          <a:p>
            <a:pPr marL="457200" lvl="1" indent="0">
              <a:buNone/>
            </a:pPr>
            <a:r>
              <a:rPr lang="en-US" dirty="0"/>
              <a:t>public void on() {     </a:t>
            </a:r>
          </a:p>
          <a:p>
            <a:pPr marL="457200" lvl="1" indent="0">
              <a:buNone/>
            </a:pPr>
            <a:r>
              <a:rPr lang="en-US" dirty="0"/>
              <a:t>	</a:t>
            </a:r>
            <a:r>
              <a:rPr lang="en-US" dirty="0" err="1"/>
              <a:t>isOn</a:t>
            </a:r>
            <a:r>
              <a:rPr lang="en-US" dirty="0"/>
              <a:t> = true;  </a:t>
            </a:r>
          </a:p>
          <a:p>
            <a:pPr marL="457200" lvl="1" indent="0">
              <a:buNone/>
            </a:pPr>
            <a:r>
              <a:rPr lang="en-US" dirty="0"/>
              <a:t>}  </a:t>
            </a:r>
          </a:p>
          <a:p>
            <a:pPr marL="457200" lvl="1" indent="0">
              <a:buNone/>
            </a:pPr>
            <a:r>
              <a:rPr lang="en-US" dirty="0"/>
              <a:t>public void off() {     </a:t>
            </a:r>
          </a:p>
          <a:p>
            <a:pPr marL="457200" lvl="1" indent="0">
              <a:buNone/>
            </a:pPr>
            <a:r>
              <a:rPr lang="en-US" dirty="0"/>
              <a:t>	</a:t>
            </a:r>
            <a:r>
              <a:rPr lang="en-US" dirty="0" err="1"/>
              <a:t>isOn</a:t>
            </a:r>
            <a:r>
              <a:rPr lang="en-US" dirty="0"/>
              <a:t> = false;  </a:t>
            </a:r>
          </a:p>
          <a:p>
            <a:pPr marL="457200" lvl="1" indent="0">
              <a:buNone/>
            </a:pPr>
            <a:r>
              <a:rPr lang="en-US" dirty="0"/>
              <a:t>}  </a:t>
            </a:r>
          </a:p>
          <a:p>
            <a:pPr marL="457200" lvl="1" indent="0">
              <a:buNone/>
            </a:pPr>
            <a:r>
              <a:rPr lang="en-US" dirty="0"/>
              <a:t>public </a:t>
            </a:r>
            <a:r>
              <a:rPr lang="en-US" dirty="0" err="1"/>
              <a:t>boolean</a:t>
            </a:r>
            <a:r>
              <a:rPr lang="en-US" dirty="0"/>
              <a:t> </a:t>
            </a:r>
            <a:r>
              <a:rPr lang="en-US" dirty="0" err="1"/>
              <a:t>getState</a:t>
            </a:r>
            <a:r>
              <a:rPr lang="en-US" dirty="0"/>
              <a:t>() {     </a:t>
            </a:r>
          </a:p>
          <a:p>
            <a:pPr marL="457200" lvl="1" indent="0">
              <a:buNone/>
            </a:pPr>
            <a:r>
              <a:rPr lang="en-US" dirty="0"/>
              <a:t>	return </a:t>
            </a:r>
            <a:r>
              <a:rPr lang="en-US" dirty="0" err="1"/>
              <a:t>isOn</a:t>
            </a:r>
            <a:r>
              <a:rPr lang="en-US" dirty="0"/>
              <a:t>;  </a:t>
            </a:r>
          </a:p>
          <a:p>
            <a:pPr marL="457200" lvl="1" indent="0">
              <a:buNone/>
            </a:pPr>
            <a:r>
              <a:rPr lang="en-US" dirty="0"/>
              <a:t>} </a:t>
            </a:r>
          </a:p>
          <a:p>
            <a:pPr marL="0" indent="0">
              <a:buNone/>
            </a:pPr>
            <a:r>
              <a:rPr lang="en-US" dirty="0"/>
              <a:t>} </a:t>
            </a:r>
            <a:endParaRPr lang="ru-BY" dirty="0"/>
          </a:p>
        </p:txBody>
      </p:sp>
    </p:spTree>
    <p:extLst>
      <p:ext uri="{BB962C8B-B14F-4D97-AF65-F5344CB8AC3E}">
        <p14:creationId xmlns:p14="http://schemas.microsoft.com/office/powerpoint/2010/main" val="15565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C16B740-5575-4BA2-9FFB-8DFFAC963527}"/>
              </a:ext>
            </a:extLst>
          </p:cNvPr>
          <p:cNvSpPr>
            <a:spLocks noGrp="1"/>
          </p:cNvSpPr>
          <p:nvPr>
            <p:ph idx="1"/>
          </p:nvPr>
        </p:nvSpPr>
        <p:spPr>
          <a:xfrm>
            <a:off x="838200" y="385894"/>
            <a:ext cx="10515600" cy="6082018"/>
          </a:xfrm>
        </p:spPr>
        <p:txBody>
          <a:bodyPr>
            <a:normAutofit fontScale="70000" lnSpcReduction="20000"/>
          </a:bodyPr>
          <a:lstStyle/>
          <a:p>
            <a:pPr marL="0" indent="0">
              <a:buNone/>
            </a:pPr>
            <a:r>
              <a:rPr lang="ru-RU" dirty="0"/>
              <a:t>Для того, чтобы начать использование этого класса, необходимо создать его объект. Например, это можно сделать внутри функции </a:t>
            </a:r>
            <a:r>
              <a:rPr lang="ru-RU" dirty="0" err="1"/>
              <a:t>main</a:t>
            </a:r>
            <a:r>
              <a:rPr lang="ru-RU" dirty="0"/>
              <a:t>. Сначала следует создать переменную объекта: </a:t>
            </a:r>
          </a:p>
          <a:p>
            <a:pPr marL="0" indent="0">
              <a:buNone/>
            </a:pPr>
            <a:r>
              <a:rPr lang="ru-RU" dirty="0" err="1"/>
              <a:t>Lamp</a:t>
            </a:r>
            <a:r>
              <a:rPr lang="ru-RU" dirty="0"/>
              <a:t> </a:t>
            </a:r>
            <a:r>
              <a:rPr lang="ru-RU" dirty="0" err="1"/>
              <a:t>first</a:t>
            </a:r>
            <a:r>
              <a:rPr lang="ru-RU" dirty="0"/>
              <a:t>; </a:t>
            </a:r>
          </a:p>
          <a:p>
            <a:pPr marL="0" indent="0">
              <a:buNone/>
            </a:pPr>
            <a:r>
              <a:rPr lang="ru-RU" dirty="0"/>
              <a:t>Созданная переменная пока не содержит объекта. Переменные классов не содержат самих объектов, они служат для хранения адресов объектов в памяти. Изначально в переменной будет пустое значение, т.е. </a:t>
            </a:r>
            <a:r>
              <a:rPr lang="ru-RU" dirty="0" err="1"/>
              <a:t>null</a:t>
            </a:r>
            <a:r>
              <a:rPr lang="ru-RU" dirty="0"/>
              <a:t>. И если вы попытаетесь у этой переменной вызвать методы класса, вы получите ошибку. Чтобы создать сам объект, следует воспользоваться оператором </a:t>
            </a:r>
            <a:r>
              <a:rPr lang="ru-RU" dirty="0" err="1"/>
              <a:t>new</a:t>
            </a:r>
            <a:r>
              <a:rPr lang="ru-RU" dirty="0"/>
              <a:t>  в таком виде: </a:t>
            </a:r>
          </a:p>
          <a:p>
            <a:pPr marL="0" indent="0">
              <a:buNone/>
            </a:pPr>
            <a:r>
              <a:rPr lang="ru-RU" dirty="0" err="1"/>
              <a:t>first</a:t>
            </a:r>
            <a:r>
              <a:rPr lang="ru-RU" dirty="0"/>
              <a:t> = </a:t>
            </a:r>
            <a:r>
              <a:rPr lang="ru-RU" dirty="0" err="1"/>
              <a:t>new</a:t>
            </a:r>
            <a:r>
              <a:rPr lang="ru-RU" dirty="0"/>
              <a:t> </a:t>
            </a:r>
            <a:r>
              <a:rPr lang="ru-RU" dirty="0" err="1"/>
              <a:t>Lamp</a:t>
            </a:r>
            <a:r>
              <a:rPr lang="ru-RU" dirty="0"/>
              <a:t>(); </a:t>
            </a:r>
          </a:p>
          <a:p>
            <a:pPr marL="0" indent="0">
              <a:buNone/>
            </a:pPr>
            <a:r>
              <a:rPr lang="ru-RU" dirty="0"/>
              <a:t>После этого объект будет создан, и лампочку можно включить, например: </a:t>
            </a:r>
          </a:p>
          <a:p>
            <a:pPr marL="0" indent="0">
              <a:buNone/>
            </a:pPr>
            <a:r>
              <a:rPr lang="ru-RU" dirty="0" err="1"/>
              <a:t>first.on</a:t>
            </a:r>
            <a:r>
              <a:rPr lang="ru-RU" dirty="0"/>
              <a:t>(); </a:t>
            </a:r>
          </a:p>
          <a:p>
            <a:pPr marL="0" indent="0">
              <a:buNone/>
            </a:pPr>
            <a:r>
              <a:rPr lang="ru-RU" dirty="0"/>
              <a:t>Можно совместить объявление переменной и создание объекта: </a:t>
            </a:r>
          </a:p>
          <a:p>
            <a:pPr marL="0" indent="0">
              <a:buNone/>
            </a:pPr>
            <a:r>
              <a:rPr lang="ru-RU" dirty="0" err="1"/>
              <a:t>Lamp</a:t>
            </a:r>
            <a:r>
              <a:rPr lang="ru-RU" dirty="0"/>
              <a:t> </a:t>
            </a:r>
            <a:r>
              <a:rPr lang="ru-RU" dirty="0" err="1"/>
              <a:t>first</a:t>
            </a:r>
            <a:r>
              <a:rPr lang="ru-RU" dirty="0"/>
              <a:t> = </a:t>
            </a:r>
            <a:r>
              <a:rPr lang="ru-RU" dirty="0" err="1"/>
              <a:t>new</a:t>
            </a:r>
            <a:r>
              <a:rPr lang="ru-RU" dirty="0"/>
              <a:t> </a:t>
            </a:r>
            <a:r>
              <a:rPr lang="ru-RU" dirty="0" err="1"/>
              <a:t>Lamp</a:t>
            </a:r>
            <a:r>
              <a:rPr lang="ru-RU" dirty="0"/>
              <a:t>(); </a:t>
            </a:r>
          </a:p>
          <a:p>
            <a:pPr marL="0" indent="0">
              <a:buNone/>
            </a:pPr>
            <a:r>
              <a:rPr lang="ru-RU" dirty="0"/>
              <a:t>На один и тот же объект может ссылаться несколько переменных.  Так вы можете записать: </a:t>
            </a:r>
          </a:p>
          <a:p>
            <a:pPr marL="0" indent="0">
              <a:buNone/>
            </a:pPr>
            <a:r>
              <a:rPr lang="ru-RU" dirty="0" err="1"/>
              <a:t>Lamp</a:t>
            </a:r>
            <a:r>
              <a:rPr lang="ru-RU" dirty="0"/>
              <a:t> first2 = </a:t>
            </a:r>
            <a:r>
              <a:rPr lang="ru-RU" dirty="0" err="1"/>
              <a:t>first</a:t>
            </a:r>
            <a:r>
              <a:rPr lang="ru-RU" dirty="0"/>
              <a:t>; </a:t>
            </a:r>
          </a:p>
          <a:p>
            <a:pPr marL="0" indent="0">
              <a:buNone/>
            </a:pPr>
            <a:r>
              <a:rPr lang="ru-RU" dirty="0"/>
              <a:t>В результате у нас будет две переменных: </a:t>
            </a:r>
            <a:r>
              <a:rPr lang="ru-RU" dirty="0" err="1"/>
              <a:t>first</a:t>
            </a:r>
            <a:r>
              <a:rPr lang="ru-RU" dirty="0"/>
              <a:t> и first2, но они будут ссылаться на один и тот же объект. Созданная нами лампочка будет существовать, пока есть хоть одна переменная, в которой храниться адрес этого объекта. После того, как все ссылки  на объект исчезли, он будет уничтожен специальной службой, которая называется сборщиком мусора.</a:t>
            </a:r>
            <a:r>
              <a:rPr lang="en-US" dirty="0"/>
              <a:t>(garbage collector)</a:t>
            </a:r>
            <a:endParaRPr lang="ru-BY" dirty="0"/>
          </a:p>
        </p:txBody>
      </p:sp>
    </p:spTree>
    <p:extLst>
      <p:ext uri="{BB962C8B-B14F-4D97-AF65-F5344CB8AC3E}">
        <p14:creationId xmlns:p14="http://schemas.microsoft.com/office/powerpoint/2010/main" val="1196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006C05-8B68-4C2A-895F-A5FAD2F7801D}"/>
              </a:ext>
            </a:extLst>
          </p:cNvPr>
          <p:cNvSpPr>
            <a:spLocks noGrp="1"/>
          </p:cNvSpPr>
          <p:nvPr>
            <p:ph type="title"/>
          </p:nvPr>
        </p:nvSpPr>
        <p:spPr>
          <a:xfrm>
            <a:off x="838200" y="259956"/>
            <a:ext cx="10515600" cy="1325563"/>
          </a:xfrm>
        </p:spPr>
        <p:txBody>
          <a:bodyPr/>
          <a:lstStyle/>
          <a:p>
            <a:r>
              <a:rPr lang="ru-RU" dirty="0"/>
              <a:t>Конструкторы. Ссылка </a:t>
            </a:r>
            <a:r>
              <a:rPr lang="en-US" dirty="0"/>
              <a:t>this.</a:t>
            </a:r>
            <a:endParaRPr lang="ru-BY" dirty="0"/>
          </a:p>
        </p:txBody>
      </p:sp>
      <p:sp>
        <p:nvSpPr>
          <p:cNvPr id="3" name="Объект 2">
            <a:extLst>
              <a:ext uri="{FF2B5EF4-FFF2-40B4-BE49-F238E27FC236}">
                <a16:creationId xmlns:a16="http://schemas.microsoft.com/office/drawing/2014/main" id="{5041F75F-ECE6-44E3-94A4-11E5096E24C1}"/>
              </a:ext>
            </a:extLst>
          </p:cNvPr>
          <p:cNvSpPr>
            <a:spLocks noGrp="1"/>
          </p:cNvSpPr>
          <p:nvPr>
            <p:ph idx="1"/>
          </p:nvPr>
        </p:nvSpPr>
        <p:spPr>
          <a:xfrm>
            <a:off x="838200" y="1585519"/>
            <a:ext cx="10515600" cy="4591444"/>
          </a:xfrm>
        </p:spPr>
        <p:txBody>
          <a:bodyPr>
            <a:normAutofit fontScale="92500" lnSpcReduction="10000"/>
          </a:bodyPr>
          <a:lstStyle/>
          <a:p>
            <a:pPr marL="0" indent="0">
              <a:buNone/>
            </a:pPr>
            <a:r>
              <a:rPr lang="ru-RU" dirty="0"/>
              <a:t>Для выполнения операций, необходимых для создания класса, в </a:t>
            </a:r>
            <a:r>
              <a:rPr lang="ru-RU" dirty="0" err="1"/>
              <a:t>Java</a:t>
            </a:r>
            <a:r>
              <a:rPr lang="ru-RU" dirty="0"/>
              <a:t> используются конструкторы. Конструктор — метод класса, вызываемый  при создании объекта. Главные особенности объявления конструктора: он должен иметь имя, совпадающее с именем класса, и не должен иметь возвращаемого значения (даже </a:t>
            </a:r>
            <a:r>
              <a:rPr lang="ru-RU" dirty="0" err="1"/>
              <a:t>void</a:t>
            </a:r>
            <a:r>
              <a:rPr lang="ru-RU" dirty="0"/>
              <a:t>). </a:t>
            </a:r>
          </a:p>
          <a:p>
            <a:pPr marL="0" indent="0">
              <a:buNone/>
            </a:pPr>
            <a:r>
              <a:rPr lang="ru-RU" dirty="0" err="1"/>
              <a:t>ТипДоступа</a:t>
            </a:r>
            <a:r>
              <a:rPr lang="ru-RU" dirty="0"/>
              <a:t> </a:t>
            </a:r>
            <a:r>
              <a:rPr lang="ru-RU" dirty="0" err="1"/>
              <a:t>ИмяКласса</a:t>
            </a:r>
            <a:r>
              <a:rPr lang="ru-RU" dirty="0"/>
              <a:t>(){ ... } </a:t>
            </a:r>
          </a:p>
          <a:p>
            <a:pPr marL="0" indent="0">
              <a:buNone/>
            </a:pPr>
            <a:r>
              <a:rPr lang="ru-RU" dirty="0"/>
              <a:t>Например, мы хотим, чтобы каждая лампочка из предыдущего примера  при создании была включена. Для этого в класс необходимо добавить метод вида: </a:t>
            </a:r>
          </a:p>
          <a:p>
            <a:pPr marL="0" indent="0">
              <a:buNone/>
            </a:pPr>
            <a:r>
              <a:rPr lang="ru-RU" dirty="0" err="1"/>
              <a:t>public</a:t>
            </a:r>
            <a:r>
              <a:rPr lang="ru-RU" dirty="0"/>
              <a:t> </a:t>
            </a:r>
            <a:r>
              <a:rPr lang="ru-RU" dirty="0" err="1"/>
              <a:t>Lamp</a:t>
            </a:r>
            <a:r>
              <a:rPr lang="ru-RU" dirty="0"/>
              <a:t>() {  </a:t>
            </a:r>
            <a:r>
              <a:rPr lang="ru-RU" dirty="0" err="1"/>
              <a:t>isOn</a:t>
            </a:r>
            <a:r>
              <a:rPr lang="ru-RU" dirty="0"/>
              <a:t> = </a:t>
            </a:r>
            <a:r>
              <a:rPr lang="ru-RU" dirty="0" err="1"/>
              <a:t>true</a:t>
            </a:r>
            <a:r>
              <a:rPr lang="ru-RU" dirty="0"/>
              <a:t>; } </a:t>
            </a:r>
          </a:p>
          <a:p>
            <a:pPr marL="0" indent="0">
              <a:buNone/>
            </a:pPr>
            <a:r>
              <a:rPr lang="ru-RU" dirty="0"/>
              <a:t>В результате, когда мы будем использовать оператор </a:t>
            </a:r>
            <a:r>
              <a:rPr lang="ru-RU" dirty="0" err="1"/>
              <a:t>new</a:t>
            </a:r>
            <a:r>
              <a:rPr lang="ru-RU" dirty="0"/>
              <a:t> для создания нового объекта, будет вызываться данный метод, и включать лампочку. </a:t>
            </a:r>
            <a:endParaRPr lang="ru-BY" dirty="0"/>
          </a:p>
        </p:txBody>
      </p:sp>
    </p:spTree>
    <p:extLst>
      <p:ext uri="{BB962C8B-B14F-4D97-AF65-F5344CB8AC3E}">
        <p14:creationId xmlns:p14="http://schemas.microsoft.com/office/powerpoint/2010/main" val="127916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268EBF3-A419-4867-9EA8-DB89FFBC6EFB}"/>
              </a:ext>
            </a:extLst>
          </p:cNvPr>
          <p:cNvSpPr>
            <a:spLocks noGrp="1"/>
          </p:cNvSpPr>
          <p:nvPr>
            <p:ph idx="1"/>
          </p:nvPr>
        </p:nvSpPr>
        <p:spPr>
          <a:xfrm>
            <a:off x="838200" y="343949"/>
            <a:ext cx="10515600" cy="5833014"/>
          </a:xfrm>
        </p:spPr>
        <p:txBody>
          <a:bodyPr>
            <a:normAutofit fontScale="70000" lnSpcReduction="20000"/>
          </a:bodyPr>
          <a:lstStyle/>
          <a:p>
            <a:pPr marL="0" indent="0">
              <a:buNone/>
            </a:pPr>
            <a:r>
              <a:rPr lang="ru-RU" dirty="0"/>
              <a:t>Конструкторы могут иметь входные параметры. В этом случае при создании объекта можно указать в скобках значения для этих параметров. Конструкторы также могут быть перегружены, т.е. может быть несколько конструкторов с разными наборами параметров. Это же относится и к другим методам. Можно создать  </a:t>
            </a:r>
          </a:p>
          <a:p>
            <a:pPr marL="0" indent="0">
              <a:buNone/>
            </a:pPr>
            <a:r>
              <a:rPr lang="ru-RU" dirty="0"/>
              <a:t>несколько вариантов функции с одинаковыми именами и разными исходными параметрами. Данный механизм называется перегрузкой функций (</a:t>
            </a:r>
            <a:r>
              <a:rPr lang="ru-RU" dirty="0" err="1"/>
              <a:t>overloading</a:t>
            </a:r>
            <a:r>
              <a:rPr lang="ru-RU" dirty="0"/>
              <a:t>). Например, нам необходимо создать класс описывающий геометрическую точку  с двумя координатами: </a:t>
            </a:r>
          </a:p>
          <a:p>
            <a:pPr marL="0" indent="0">
              <a:buNone/>
            </a:pPr>
            <a:r>
              <a:rPr lang="ru-RU" dirty="0" err="1"/>
              <a:t>public</a:t>
            </a:r>
            <a:r>
              <a:rPr lang="ru-RU" dirty="0"/>
              <a:t> </a:t>
            </a:r>
            <a:r>
              <a:rPr lang="ru-RU" dirty="0" err="1"/>
              <a:t>class</a:t>
            </a:r>
            <a:r>
              <a:rPr lang="ru-RU" dirty="0"/>
              <a:t> </a:t>
            </a:r>
            <a:r>
              <a:rPr lang="ru-RU" dirty="0" err="1"/>
              <a:t>Point</a:t>
            </a:r>
            <a:r>
              <a:rPr lang="ru-RU" dirty="0"/>
              <a:t> {  </a:t>
            </a:r>
            <a:endParaRPr lang="en-US" dirty="0"/>
          </a:p>
          <a:p>
            <a:pPr marL="457200" lvl="1" indent="0">
              <a:buNone/>
            </a:pPr>
            <a:r>
              <a:rPr lang="ru-RU" dirty="0" err="1"/>
              <a:t>private</a:t>
            </a:r>
            <a:r>
              <a:rPr lang="ru-RU" dirty="0"/>
              <a:t> </a:t>
            </a:r>
            <a:r>
              <a:rPr lang="ru-RU" dirty="0" err="1"/>
              <a:t>int</a:t>
            </a:r>
            <a:r>
              <a:rPr lang="ru-RU" dirty="0"/>
              <a:t> x;  </a:t>
            </a:r>
            <a:endParaRPr lang="en-US" dirty="0"/>
          </a:p>
          <a:p>
            <a:pPr marL="457200" lvl="1" indent="0">
              <a:buNone/>
            </a:pPr>
            <a:r>
              <a:rPr lang="ru-RU" dirty="0" err="1"/>
              <a:t>private</a:t>
            </a:r>
            <a:r>
              <a:rPr lang="ru-RU" dirty="0"/>
              <a:t> </a:t>
            </a:r>
            <a:r>
              <a:rPr lang="ru-RU" dirty="0" err="1"/>
              <a:t>int</a:t>
            </a:r>
            <a:r>
              <a:rPr lang="ru-RU" dirty="0"/>
              <a:t> y;  </a:t>
            </a:r>
            <a:endParaRPr lang="en-US" dirty="0"/>
          </a:p>
          <a:p>
            <a:pPr marL="457200" lvl="1" indent="0">
              <a:buNone/>
            </a:pPr>
            <a:r>
              <a:rPr lang="ru-RU" dirty="0" err="1"/>
              <a:t>public</a:t>
            </a:r>
            <a:r>
              <a:rPr lang="ru-RU" dirty="0"/>
              <a:t> </a:t>
            </a:r>
            <a:r>
              <a:rPr lang="ru-RU" dirty="0" err="1"/>
              <a:t>Point</a:t>
            </a:r>
            <a:r>
              <a:rPr lang="ru-RU" dirty="0"/>
              <a:t>(){   </a:t>
            </a:r>
            <a:endParaRPr lang="en-US" dirty="0"/>
          </a:p>
          <a:p>
            <a:pPr marL="914400" lvl="2" indent="0">
              <a:buNone/>
            </a:pPr>
            <a:r>
              <a:rPr lang="ru-RU" dirty="0"/>
              <a:t>x = 1;   </a:t>
            </a:r>
            <a:endParaRPr lang="en-US" dirty="0"/>
          </a:p>
          <a:p>
            <a:pPr marL="914400" lvl="2" indent="0">
              <a:buNone/>
            </a:pPr>
            <a:r>
              <a:rPr lang="ru-RU" dirty="0"/>
              <a:t>y = 1;  </a:t>
            </a:r>
            <a:endParaRPr lang="en-US" dirty="0"/>
          </a:p>
          <a:p>
            <a:pPr marL="457200" lvl="1" indent="0">
              <a:buNone/>
            </a:pPr>
            <a:r>
              <a:rPr lang="ru-RU" dirty="0"/>
              <a:t>}  </a:t>
            </a:r>
            <a:endParaRPr lang="en-US" dirty="0"/>
          </a:p>
          <a:p>
            <a:pPr marL="457200" lvl="1" indent="0">
              <a:buNone/>
            </a:pPr>
            <a:r>
              <a:rPr lang="ru-RU" dirty="0" err="1"/>
              <a:t>public</a:t>
            </a:r>
            <a:r>
              <a:rPr lang="ru-RU" dirty="0"/>
              <a:t> </a:t>
            </a:r>
            <a:r>
              <a:rPr lang="ru-RU" dirty="0" err="1"/>
              <a:t>Point</a:t>
            </a:r>
            <a:r>
              <a:rPr lang="ru-RU" dirty="0"/>
              <a:t>(</a:t>
            </a:r>
            <a:r>
              <a:rPr lang="ru-RU" dirty="0" err="1"/>
              <a:t>int</a:t>
            </a:r>
            <a:r>
              <a:rPr lang="ru-RU" dirty="0"/>
              <a:t> x1,int x2){   </a:t>
            </a:r>
            <a:endParaRPr lang="en-US" dirty="0"/>
          </a:p>
          <a:p>
            <a:pPr marL="914400" lvl="2" indent="0">
              <a:buNone/>
            </a:pPr>
            <a:r>
              <a:rPr lang="ru-RU" dirty="0"/>
              <a:t>x = x1;   </a:t>
            </a:r>
            <a:endParaRPr lang="en-US" dirty="0"/>
          </a:p>
          <a:p>
            <a:pPr marL="914400" lvl="2" indent="0">
              <a:buNone/>
            </a:pPr>
            <a:r>
              <a:rPr lang="ru-RU" dirty="0"/>
              <a:t>y = x2;  </a:t>
            </a:r>
            <a:endParaRPr lang="en-US" dirty="0"/>
          </a:p>
          <a:p>
            <a:pPr marL="457200" lvl="1" indent="0">
              <a:buNone/>
            </a:pPr>
            <a:r>
              <a:rPr lang="ru-RU" dirty="0"/>
              <a:t>} </a:t>
            </a:r>
            <a:endParaRPr lang="en-US" dirty="0"/>
          </a:p>
          <a:p>
            <a:pPr marL="0" indent="0">
              <a:buNone/>
            </a:pPr>
            <a:r>
              <a:rPr lang="ru-RU" dirty="0"/>
              <a:t>} </a:t>
            </a:r>
          </a:p>
          <a:p>
            <a:pPr marL="0" indent="0">
              <a:buNone/>
            </a:pPr>
            <a:r>
              <a:rPr lang="ru-RU" dirty="0"/>
              <a:t>Такую точку можно создать двумя способами: </a:t>
            </a:r>
          </a:p>
          <a:p>
            <a:pPr marL="0" indent="0">
              <a:buNone/>
            </a:pPr>
            <a:r>
              <a:rPr lang="ru-RU" dirty="0" err="1"/>
              <a:t>Point</a:t>
            </a:r>
            <a:r>
              <a:rPr lang="ru-RU" dirty="0"/>
              <a:t> p1 = </a:t>
            </a:r>
            <a:r>
              <a:rPr lang="ru-RU" dirty="0" err="1"/>
              <a:t>new</a:t>
            </a:r>
            <a:r>
              <a:rPr lang="ru-RU" dirty="0"/>
              <a:t> </a:t>
            </a:r>
            <a:r>
              <a:rPr lang="ru-RU" dirty="0" err="1"/>
              <a:t>Point</a:t>
            </a:r>
            <a:r>
              <a:rPr lang="ru-RU" dirty="0"/>
              <a:t>(); </a:t>
            </a:r>
            <a:endParaRPr lang="en-US" dirty="0"/>
          </a:p>
          <a:p>
            <a:pPr marL="0" indent="0">
              <a:buNone/>
            </a:pPr>
            <a:r>
              <a:rPr lang="ru-RU" dirty="0" err="1"/>
              <a:t>Point</a:t>
            </a:r>
            <a:r>
              <a:rPr lang="ru-RU" dirty="0"/>
              <a:t> p2 = </a:t>
            </a:r>
            <a:r>
              <a:rPr lang="ru-RU" dirty="0" err="1"/>
              <a:t>new</a:t>
            </a:r>
            <a:r>
              <a:rPr lang="ru-RU" dirty="0"/>
              <a:t> </a:t>
            </a:r>
            <a:r>
              <a:rPr lang="ru-RU" dirty="0" err="1"/>
              <a:t>Point</a:t>
            </a:r>
            <a:r>
              <a:rPr lang="ru-RU" dirty="0"/>
              <a:t>(15,6);</a:t>
            </a:r>
            <a:endParaRPr lang="ru-BY" dirty="0"/>
          </a:p>
        </p:txBody>
      </p:sp>
    </p:spTree>
    <p:extLst>
      <p:ext uri="{BB962C8B-B14F-4D97-AF65-F5344CB8AC3E}">
        <p14:creationId xmlns:p14="http://schemas.microsoft.com/office/powerpoint/2010/main" val="427507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AFEE70-9132-44F4-80C5-68F87B881820}"/>
              </a:ext>
            </a:extLst>
          </p:cNvPr>
          <p:cNvSpPr>
            <a:spLocks noGrp="1"/>
          </p:cNvSpPr>
          <p:nvPr>
            <p:ph idx="1"/>
          </p:nvPr>
        </p:nvSpPr>
        <p:spPr>
          <a:xfrm>
            <a:off x="838200" y="385894"/>
            <a:ext cx="10515600" cy="5791069"/>
          </a:xfrm>
        </p:spPr>
        <p:txBody>
          <a:bodyPr>
            <a:normAutofit fontScale="77500" lnSpcReduction="20000"/>
          </a:bodyPr>
          <a:lstStyle/>
          <a:p>
            <a:pPr marL="0" indent="0">
              <a:buNone/>
            </a:pPr>
            <a:r>
              <a:rPr lang="ru-RU" dirty="0"/>
              <a:t>Если в конструкторе или другом методе возникает конфликт имен, может использоваться ссылка </a:t>
            </a:r>
            <a:r>
              <a:rPr lang="ru-RU" dirty="0" err="1"/>
              <a:t>this</a:t>
            </a:r>
            <a:r>
              <a:rPr lang="ru-RU" dirty="0"/>
              <a:t>. Она представляет ссылку на объект, вызвавший данный метод. Например, второй конструктор класса </a:t>
            </a:r>
            <a:r>
              <a:rPr lang="ru-RU" dirty="0" err="1"/>
              <a:t>Point</a:t>
            </a:r>
            <a:r>
              <a:rPr lang="ru-RU" dirty="0"/>
              <a:t> может быть переписан  в виде: </a:t>
            </a:r>
          </a:p>
          <a:p>
            <a:pPr marL="0" indent="0">
              <a:buNone/>
            </a:pPr>
            <a:r>
              <a:rPr lang="ru-RU" dirty="0" err="1"/>
              <a:t>Point</a:t>
            </a:r>
            <a:r>
              <a:rPr lang="ru-RU" dirty="0"/>
              <a:t>(</a:t>
            </a:r>
            <a:r>
              <a:rPr lang="ru-RU" dirty="0" err="1"/>
              <a:t>int</a:t>
            </a:r>
            <a:r>
              <a:rPr lang="ru-RU" dirty="0"/>
              <a:t> </a:t>
            </a:r>
            <a:r>
              <a:rPr lang="ru-RU" dirty="0" err="1"/>
              <a:t>x,int</a:t>
            </a:r>
            <a:r>
              <a:rPr lang="ru-RU" dirty="0"/>
              <a:t> y) {  </a:t>
            </a:r>
            <a:endParaRPr lang="en-US" dirty="0"/>
          </a:p>
          <a:p>
            <a:pPr marL="457200" lvl="1" indent="0">
              <a:buNone/>
            </a:pPr>
            <a:r>
              <a:rPr lang="ru-RU" dirty="0" err="1"/>
              <a:t>this.x</a:t>
            </a:r>
            <a:r>
              <a:rPr lang="ru-RU" dirty="0"/>
              <a:t> = x;  </a:t>
            </a:r>
            <a:endParaRPr lang="en-US" dirty="0"/>
          </a:p>
          <a:p>
            <a:pPr marL="457200" lvl="1" indent="0">
              <a:buNone/>
            </a:pPr>
            <a:r>
              <a:rPr lang="ru-RU" dirty="0" err="1"/>
              <a:t>this.y</a:t>
            </a:r>
            <a:r>
              <a:rPr lang="ru-RU" dirty="0"/>
              <a:t> = y; </a:t>
            </a:r>
            <a:endParaRPr lang="en-US" dirty="0"/>
          </a:p>
          <a:p>
            <a:pPr marL="0" indent="0">
              <a:buNone/>
            </a:pPr>
            <a:r>
              <a:rPr lang="ru-RU" dirty="0"/>
              <a:t>} </a:t>
            </a:r>
          </a:p>
          <a:p>
            <a:pPr marL="0" indent="0">
              <a:buNone/>
            </a:pPr>
            <a:r>
              <a:rPr lang="ru-RU" dirty="0"/>
              <a:t> </a:t>
            </a:r>
          </a:p>
          <a:p>
            <a:pPr marL="0" indent="0">
              <a:buNone/>
            </a:pPr>
            <a:r>
              <a:rPr lang="ru-RU" dirty="0"/>
              <a:t>Также </a:t>
            </a:r>
            <a:r>
              <a:rPr lang="ru-RU" dirty="0" err="1"/>
              <a:t>this</a:t>
            </a:r>
            <a:r>
              <a:rPr lang="ru-RU" dirty="0"/>
              <a:t> может использоваться для вызова из конструктора других конструкторов. Например, можно создать еще один конструктор: </a:t>
            </a:r>
          </a:p>
          <a:p>
            <a:pPr marL="0" indent="0">
              <a:buNone/>
            </a:pPr>
            <a:r>
              <a:rPr lang="ru-RU" dirty="0" err="1"/>
              <a:t>Point</a:t>
            </a:r>
            <a:r>
              <a:rPr lang="ru-RU" dirty="0"/>
              <a:t>(</a:t>
            </a:r>
            <a:r>
              <a:rPr lang="ru-RU" dirty="0" err="1"/>
              <a:t>int</a:t>
            </a:r>
            <a:r>
              <a:rPr lang="ru-RU" dirty="0"/>
              <a:t> x) {  </a:t>
            </a:r>
            <a:endParaRPr lang="en-US" dirty="0"/>
          </a:p>
          <a:p>
            <a:pPr marL="457200" lvl="1" indent="0">
              <a:buNone/>
            </a:pPr>
            <a:r>
              <a:rPr lang="ru-RU" dirty="0" err="1"/>
              <a:t>this</a:t>
            </a:r>
            <a:r>
              <a:rPr lang="ru-RU" dirty="0"/>
              <a:t>(</a:t>
            </a:r>
            <a:r>
              <a:rPr lang="ru-RU" dirty="0" err="1"/>
              <a:t>x,x</a:t>
            </a:r>
            <a:r>
              <a:rPr lang="ru-RU" dirty="0"/>
              <a:t>); </a:t>
            </a:r>
            <a:endParaRPr lang="en-US" dirty="0"/>
          </a:p>
          <a:p>
            <a:pPr marL="0" indent="0">
              <a:buNone/>
            </a:pPr>
            <a:r>
              <a:rPr lang="ru-RU" dirty="0"/>
              <a:t>} </a:t>
            </a:r>
          </a:p>
          <a:p>
            <a:pPr marL="0" indent="0">
              <a:buNone/>
            </a:pPr>
            <a:r>
              <a:rPr lang="ru-RU" dirty="0"/>
              <a:t>Т.к. в языке </a:t>
            </a:r>
            <a:r>
              <a:rPr lang="ru-RU" dirty="0" err="1"/>
              <a:t>Java</a:t>
            </a:r>
            <a:r>
              <a:rPr lang="ru-RU" dirty="0"/>
              <a:t> присвоение начальных значений переменным может быть выполнено несколькими способами, следует учитывать порядок назначения начальных значений. Первыми выполняются назначения начальных значений  при создании свойств, а последним выполняется конструктор и заданные в нем действия. Т.е. в классе </a:t>
            </a:r>
            <a:r>
              <a:rPr lang="ru-RU" dirty="0" err="1"/>
              <a:t>Point</a:t>
            </a:r>
            <a:r>
              <a:rPr lang="ru-RU" dirty="0"/>
              <a:t> сначала свойства x и y получают нулевые значения,  и только затем в конструкторе, их значения меняются. Так </a:t>
            </a:r>
            <a:endParaRPr lang="ru-BY" dirty="0"/>
          </a:p>
        </p:txBody>
      </p:sp>
    </p:spTree>
    <p:extLst>
      <p:ext uri="{BB962C8B-B14F-4D97-AF65-F5344CB8AC3E}">
        <p14:creationId xmlns:p14="http://schemas.microsoft.com/office/powerpoint/2010/main" val="335883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3ECC52-3F1E-45B3-AF0D-5D1B19AE031F}"/>
              </a:ext>
            </a:extLst>
          </p:cNvPr>
          <p:cNvSpPr>
            <a:spLocks noGrp="1"/>
          </p:cNvSpPr>
          <p:nvPr>
            <p:ph type="title"/>
          </p:nvPr>
        </p:nvSpPr>
        <p:spPr/>
        <p:txBody>
          <a:bodyPr/>
          <a:lstStyle/>
          <a:p>
            <a:r>
              <a:rPr lang="ru-RU" dirty="0"/>
              <a:t>Статические и константные члены класса.</a:t>
            </a:r>
            <a:endParaRPr lang="ru-BY" dirty="0"/>
          </a:p>
        </p:txBody>
      </p:sp>
      <p:sp>
        <p:nvSpPr>
          <p:cNvPr id="3" name="Объект 2">
            <a:extLst>
              <a:ext uri="{FF2B5EF4-FFF2-40B4-BE49-F238E27FC236}">
                <a16:creationId xmlns:a16="http://schemas.microsoft.com/office/drawing/2014/main" id="{0279CCCB-F0A3-4600-AA5C-3AE09AD85DFF}"/>
              </a:ext>
            </a:extLst>
          </p:cNvPr>
          <p:cNvSpPr>
            <a:spLocks noGrp="1"/>
          </p:cNvSpPr>
          <p:nvPr>
            <p:ph idx="1"/>
          </p:nvPr>
        </p:nvSpPr>
        <p:spPr/>
        <p:txBody>
          <a:bodyPr/>
          <a:lstStyle/>
          <a:p>
            <a:pPr marL="0" indent="0">
              <a:buNone/>
            </a:pPr>
            <a:r>
              <a:rPr lang="ru-RU" dirty="0"/>
              <a:t>Для объявления статических переменных, констант, методов и инициализаторов перед их объявлением указывается ключевое слово </a:t>
            </a:r>
            <a:r>
              <a:rPr lang="ru-RU" b="1" dirty="0" err="1"/>
              <a:t>static</a:t>
            </a:r>
            <a:r>
              <a:rPr lang="ru-RU" dirty="0"/>
              <a:t>.</a:t>
            </a:r>
            <a:endParaRPr lang="ru-BY" dirty="0"/>
          </a:p>
        </p:txBody>
      </p:sp>
    </p:spTree>
    <p:extLst>
      <p:ext uri="{BB962C8B-B14F-4D97-AF65-F5344CB8AC3E}">
        <p14:creationId xmlns:p14="http://schemas.microsoft.com/office/powerpoint/2010/main" val="25788888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1776</Words>
  <Application>Microsoft Office PowerPoint</Application>
  <PresentationFormat>Широкоэкранный</PresentationFormat>
  <Paragraphs>185</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 Введение в ООП.  Классы и объекты </vt:lpstr>
      <vt:lpstr>Переменные в классах</vt:lpstr>
      <vt:lpstr>Методы в классах</vt:lpstr>
      <vt:lpstr>Создание классов и объектов </vt:lpstr>
      <vt:lpstr>Презентация PowerPoint</vt:lpstr>
      <vt:lpstr>Конструкторы. Ссылка this.</vt:lpstr>
      <vt:lpstr>Презентация PowerPoint</vt:lpstr>
      <vt:lpstr>Презентация PowerPoint</vt:lpstr>
      <vt:lpstr>Статические и константные члены класса.</vt:lpstr>
      <vt:lpstr>Статические поля</vt:lpstr>
      <vt:lpstr>Статические константы и инициализаторы</vt:lpstr>
      <vt:lpstr>Статические методы</vt:lpstr>
      <vt:lpstr>Презентация PowerPoint</vt:lpstr>
      <vt:lpstr>Класс</vt:lpstr>
      <vt:lpstr>Абстрактный класс</vt:lpstr>
      <vt:lpstr>Презентация PowerPoint</vt:lpstr>
      <vt:lpstr>Интерфейсы</vt:lpstr>
      <vt:lpstr>Презентация PowerPoint</vt:lpstr>
      <vt:lpstr>Отличие интерфейса и абстрактного класса</vt:lpstr>
      <vt:lpstr>Презентация PowerPoint</vt:lpstr>
      <vt:lpstr>Презентация PowerPoint</vt:lpstr>
      <vt:lpstr>Что выбрать?</vt:lpstr>
      <vt:lpstr>Наследование в двух словах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ООП.  Классы и объекты</dc:title>
  <dc:creator>Ерёменко Владимир</dc:creator>
  <cp:lastModifiedBy>Ерёменко Владимир</cp:lastModifiedBy>
  <cp:revision>14</cp:revision>
  <dcterms:created xsi:type="dcterms:W3CDTF">2019-07-06T08:28:11Z</dcterms:created>
  <dcterms:modified xsi:type="dcterms:W3CDTF">2019-07-07T09:53:29Z</dcterms:modified>
</cp:coreProperties>
</file>