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FC71B-9A17-46BC-8689-09B8BB3B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69B79E-6CB2-4FB8-B691-45836FC6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B865A-AC8A-45A0-8910-4D46400D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8607B-5DC9-4D04-A615-5234088B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0B300-5E93-48A5-A4F2-C0515D16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42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5EDB0-5EEB-49E1-B7D4-4BE16813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3AC49-6BD6-4C96-B52F-52BC7A51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2B48B-FC09-4D20-ACBD-11644E8F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B8F4B-8F01-4A22-A562-AB22BCEC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5D92C-EA0F-4694-83CA-DD16FC7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634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625615-8534-4022-A041-CDF5F1E2C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13F7A8-D769-40B4-B4E4-F6BBB976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F0BC2-8059-467E-ABA5-D1B8530E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D2C06-F081-4197-8D37-BB9BD63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D6D27-9E46-40BF-9247-56E7B670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450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831DE-928D-45BF-8329-B21BCBD9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B85ED-2502-4340-9626-A4A5EB52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1D34F-C44D-4784-B913-68E2ACDE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FDEEC4-582C-44B0-961E-9DF57891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EFB51-CBC8-410B-A8E9-CB09836A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2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53ECA-B30B-4E3F-9F68-D0BA4EA3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9AA002-633C-4236-8B0E-372F30346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3ED2-5BD7-4CFD-9B6C-86F3ACB9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61922-D3F6-4FFC-A665-B7D14DE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6B0D88-1EFA-4BD8-AE17-23497E4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134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16668-A5D9-4834-9B5E-2508E1A8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6F8EB-CC22-47B5-9B33-315081024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9A8262-5A1F-405C-9C4F-9E388F53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1F8E03-D872-4BCE-94FE-17F19C2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108961-C543-4632-BF3B-F6B63E2D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0C23E-30F2-4030-A4BC-C88113F3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84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27865-DFD7-4EC9-95CF-EBA48D8D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0E161-94BE-4154-8642-73669119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53E3DD-B414-453B-A886-067AA1A5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519A8F-76F4-4FEE-9C4F-52E5B5978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C334BB-7A94-403D-AD64-1106D6135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8FD9D3-F82F-428A-BBBA-A7519F2C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BF3165-4DA9-4AA4-830E-C10641BF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6915E3-712C-45A3-AE29-49BEAB6E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92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6C63A-F1DA-4BB3-8646-A569DC57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EB3FE3-C37A-4944-8BEE-4A4FB1E2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4F0957-35A8-4B26-A1AB-DE251B6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1E9083-7641-40E5-8F13-583024D9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457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675ED9-4569-497E-ADB3-3030B109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87A23C-65EC-4FD9-B88B-FD40A229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2947C-6C3F-4D27-82AA-EBEA101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8962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55E22-CB60-4F6F-BC10-DD2F9F81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2F313-2E0F-43DF-B05D-CD0D055E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711F7-4404-44BA-A49B-11A3ED70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A7737-409E-4163-90A7-4B9FF933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C726C-5918-4A8F-9CD7-CFA407E4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BB193-FC06-4AAC-B3FF-0AE54EA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6018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2D1B1-720C-4985-99C9-99466C01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B2A58E-EEAC-4F56-832F-0BD4ECAD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21F66-F7C6-4539-8C0C-D77FED3B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0AC5E-DB68-43A1-B71C-9C6D2408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AFFBD2-F3AC-4AE5-9994-724E91D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46CD5F-C624-43C9-8E53-63C3E26D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19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019D3-93CF-4673-9A1D-8317895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CC5B25-5ED8-4CDE-874F-D141BBC6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A4F35-D3DE-43E0-96B1-4F6DD76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E626-7CEE-43FA-82A9-8FE5761DC471}" type="datetimeFigureOut">
              <a:rPr lang="ru-BY" smtClean="0"/>
              <a:t>21.07.2019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065EC-A52A-46DF-BC1B-F6B5219A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4F531-91F8-403B-8442-AAE0C2D6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13AF-CCB1-4DC8-A1BD-379296F0B35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4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-online.ru/java-linkedList.x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-online.ru/blog-comparator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EAEF7-2786-40FC-9471-E4A027902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1685"/>
            <a:ext cx="9144000" cy="1834630"/>
          </a:xfrm>
        </p:spPr>
        <p:txBody>
          <a:bodyPr/>
          <a:lstStyle/>
          <a:p>
            <a:r>
              <a:rPr lang="ru-RU" dirty="0"/>
              <a:t>Коллекции. </a:t>
            </a:r>
            <a:r>
              <a:rPr lang="ru-RU" dirty="0" err="1"/>
              <a:t>Set</a:t>
            </a:r>
            <a:r>
              <a:rPr lang="ru-RU" dirty="0"/>
              <a:t>. </a:t>
            </a:r>
            <a:r>
              <a:rPr lang="ru-RU" dirty="0" err="1"/>
              <a:t>Map</a:t>
            </a:r>
            <a:r>
              <a:rPr lang="ru-RU" dirty="0"/>
              <a:t>. </a:t>
            </a:r>
            <a:r>
              <a:rPr lang="en-US" dirty="0"/>
              <a:t>Queue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4683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FB128C-23DE-4BD5-BFDA-566795CE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377505"/>
            <a:ext cx="10934350" cy="61155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        Map&lt;String, String&gt; map = new HashMap&lt;String, String&gt;();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("key1", "value1");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("key2", "value2");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("key3", "value3");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(map);</a:t>
            </a:r>
          </a:p>
          <a:p>
            <a:pPr marL="0" indent="0">
              <a:buNone/>
            </a:pPr>
            <a:r>
              <a:rPr lang="en-US" dirty="0"/>
              <a:t>        Map&lt;String, String&gt; map2 = new HashMap&lt;String, String&gt;();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("key4", "value4");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("key5", "value5");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("key6", "value6");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map.putAll</a:t>
            </a:r>
            <a:r>
              <a:rPr lang="en-US" dirty="0"/>
              <a:t>(map2);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map.remove</a:t>
            </a:r>
            <a:r>
              <a:rPr lang="en-US" dirty="0"/>
              <a:t>("key5");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Размер набора данных : " + </a:t>
            </a:r>
            <a:r>
              <a:rPr lang="en-US" dirty="0" err="1"/>
              <a:t>map.size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String exists = (</a:t>
            </a:r>
            <a:r>
              <a:rPr lang="en-US" dirty="0" err="1"/>
              <a:t>map.containsKey</a:t>
            </a:r>
            <a:r>
              <a:rPr lang="en-US" dirty="0"/>
              <a:t>("key2")) ?  "</a:t>
            </a:r>
            <a:r>
              <a:rPr lang="ru-RU" dirty="0"/>
              <a:t>найден" : "не найден";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Объект с ключом '</a:t>
            </a:r>
            <a:r>
              <a:rPr lang="en-US" dirty="0"/>
              <a:t>key2’ “  + exists);</a:t>
            </a:r>
          </a:p>
          <a:p>
            <a:pPr marL="0" indent="0">
              <a:buNone/>
            </a:pPr>
            <a:r>
              <a:rPr lang="en-US" dirty="0"/>
              <a:t>         exists = (</a:t>
            </a:r>
            <a:r>
              <a:rPr lang="en-US" dirty="0" err="1"/>
              <a:t>map.containsValue</a:t>
            </a:r>
            <a:r>
              <a:rPr lang="en-US" dirty="0"/>
              <a:t>("value2")) ?  "</a:t>
            </a:r>
            <a:r>
              <a:rPr lang="ru-RU" dirty="0"/>
              <a:t>найден" : "не найден";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Объект со значением '</a:t>
            </a:r>
            <a:r>
              <a:rPr lang="en-US" dirty="0"/>
              <a:t>value2’ “ + exists);</a:t>
            </a:r>
          </a:p>
          <a:p>
            <a:pPr marL="0" indent="0">
              <a:buNone/>
            </a:pPr>
            <a:r>
              <a:rPr lang="en-US" dirty="0"/>
              <a:t>        Set&lt;</a:t>
            </a:r>
            <a:r>
              <a:rPr lang="en-US" dirty="0" err="1"/>
              <a:t>Map.Entry</a:t>
            </a:r>
            <a:r>
              <a:rPr lang="en-US" dirty="0"/>
              <a:t>&lt;String, String&gt;&gt; set;</a:t>
            </a:r>
          </a:p>
          <a:p>
            <a:pPr marL="0" indent="0">
              <a:buNone/>
            </a:pPr>
            <a:r>
              <a:rPr lang="en-US" dirty="0"/>
              <a:t>        set = </a:t>
            </a:r>
            <a:r>
              <a:rPr lang="en-US" dirty="0" err="1"/>
              <a:t>map.entrySet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Map.Entry</a:t>
            </a:r>
            <a:r>
              <a:rPr lang="en-US" dirty="0"/>
              <a:t>&lt;String, String&gt; me : set)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ru-RU" dirty="0"/>
              <a:t>ключ : " + </a:t>
            </a:r>
            <a:r>
              <a:rPr lang="en-US" dirty="0" err="1"/>
              <a:t>me.getKey</a:t>
            </a:r>
            <a:r>
              <a:rPr lang="en-US" dirty="0"/>
              <a:t>() + ",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ru-RU" dirty="0"/>
              <a:t>значение = " + </a:t>
            </a:r>
            <a:r>
              <a:rPr lang="en-US" dirty="0" err="1"/>
              <a:t>me.getValue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map.clear</a:t>
            </a:r>
            <a:r>
              <a:rPr lang="en-US" dirty="0"/>
              <a:t>();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427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9C2B7-DB2A-4462-B12E-2DCD8E7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LinkedHashMap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B8494-423F-480C-A409-549C5C21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LinkedHashMap</a:t>
            </a:r>
            <a:r>
              <a:rPr lang="ru-RU" dirty="0"/>
              <a:t> — это упорядоченная реализация хэш-таблицы, в которой имеются двунаправленные связи между элементами подобно </a:t>
            </a:r>
            <a:r>
              <a:rPr lang="ru-RU" u="sng" dirty="0" err="1">
                <a:hlinkClick r:id="rId2"/>
              </a:rPr>
              <a:t>LinkedList</a:t>
            </a:r>
            <a:r>
              <a:rPr lang="ru-RU" dirty="0"/>
              <a:t>. Это преимущество имеет и недостаток — увеличение памяти, которое </a:t>
            </a:r>
            <a:r>
              <a:rPr lang="ru-RU" dirty="0" err="1"/>
              <a:t>занимет</a:t>
            </a:r>
            <a:r>
              <a:rPr lang="ru-RU" dirty="0"/>
              <a:t> коллекция.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490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6D55172-BDD5-41A9-AE5B-1A769FA84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32974"/>
          <a:ext cx="10515600" cy="46634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540775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36576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Метод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LinkedHashMap()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используемыми по умолчанию значениями начальной емкости (16) и коэффициентом загрузки (0.75)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980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LinkedHashMap(int initialCapacity) 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 по умолчанию значением коэффициентом загрузки (0.75) и начальной емкостью initialCapacity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3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LinkedHashMap(int initialCapacity, float loadFactor)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используемыми значениями начальной емкости initialCapacity и коэффициентом загрузки loadFactor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6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LinkedHashMap(int initialCapacity, float loadFactor, boolean accessOrder)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используемыми значениями начальной емкости </a:t>
                      </a:r>
                      <a:r>
                        <a:rPr lang="en-US"/>
                        <a:t>initialCapacity </a:t>
                      </a:r>
                      <a:r>
                        <a:rPr lang="ru-RU"/>
                        <a:t>и коэффициентом загрузки </a:t>
                      </a:r>
                      <a:r>
                        <a:rPr lang="en-US"/>
                        <a:t>loadFactor. accessOrder - the ordering mode - true for access-order, false for insertion-order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4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LinkedHashMap(Map&lt;? extends K,? extends V&gt; m)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Конструктор с определением структуры согласно объекта-параметра.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1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8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A5A1E-989A-425D-9C76-36D730108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Map&lt;String, Double&gt; </a:t>
            </a:r>
            <a:r>
              <a:rPr lang="en-US" dirty="0" err="1"/>
              <a:t>linkedHashMap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</a:t>
            </a:r>
            <a:r>
              <a:rPr lang="en-US" dirty="0"/>
              <a:t> = new </a:t>
            </a:r>
            <a:r>
              <a:rPr lang="en-US" dirty="0" err="1"/>
              <a:t>LinkedHashMap</a:t>
            </a:r>
            <a:r>
              <a:rPr lang="en-US" dirty="0"/>
              <a:t>&lt;String, Double&gt;();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linkedHashMap.put</a:t>
            </a:r>
            <a:r>
              <a:rPr lang="en-US" dirty="0"/>
              <a:t>("Apple", new Double(91.98));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linkedHashMap.put</a:t>
            </a:r>
            <a:r>
              <a:rPr lang="en-US" dirty="0"/>
              <a:t>("Sony" , new Double(16.76));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linkedHashMap.put</a:t>
            </a:r>
            <a:r>
              <a:rPr lang="en-US" dirty="0"/>
              <a:t>("Dell" , new Double(30.47));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linkedHashMap.put</a:t>
            </a:r>
            <a:r>
              <a:rPr lang="en-US" dirty="0"/>
              <a:t>("HP"   , new Double(33.91));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linkedHashMap.put</a:t>
            </a:r>
            <a:r>
              <a:rPr lang="en-US" dirty="0"/>
              <a:t>("IBM"  , new Double(181.71));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Содержимое : " + </a:t>
            </a:r>
            <a:r>
              <a:rPr lang="en-US" dirty="0" err="1"/>
              <a:t>linkedHashMap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Значения записей : ");   </a:t>
            </a:r>
            <a:r>
              <a:rPr lang="en-US" dirty="0"/>
              <a:t>for (String key : </a:t>
            </a:r>
            <a:r>
              <a:rPr lang="en-US" dirty="0" err="1"/>
              <a:t>linkedHashMap.keySet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(key + ":\t" + </a:t>
            </a:r>
            <a:r>
              <a:rPr lang="en-US" dirty="0" err="1"/>
              <a:t>linkedHashMap.get</a:t>
            </a:r>
            <a:r>
              <a:rPr lang="en-US" dirty="0"/>
              <a:t>(key));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Значение цены </a:t>
            </a:r>
            <a:r>
              <a:rPr lang="en-US" dirty="0"/>
              <a:t>IBM : " +  </a:t>
            </a:r>
            <a:r>
              <a:rPr lang="en-US" dirty="0" err="1"/>
              <a:t>linkedHashMap.get</a:t>
            </a:r>
            <a:r>
              <a:rPr lang="en-US" dirty="0"/>
              <a:t>("IBM"));</a:t>
            </a:r>
          </a:p>
          <a:p>
            <a:pPr marL="0" indent="0">
              <a:buNone/>
            </a:pPr>
            <a:r>
              <a:rPr lang="en-US" dirty="0" err="1"/>
              <a:t>System.out</a:t>
            </a:r>
            <a:r>
              <a:rPr lang="en-US" dirty="0"/>
              <a:t> .</a:t>
            </a:r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ru-RU" dirty="0"/>
              <a:t>Размер </a:t>
            </a:r>
            <a:r>
              <a:rPr lang="en-US" dirty="0" err="1"/>
              <a:t>linkedHashMap</a:t>
            </a:r>
            <a:r>
              <a:rPr lang="en-US" dirty="0"/>
              <a:t> : " + </a:t>
            </a:r>
            <a:r>
              <a:rPr lang="en-US" dirty="0" err="1"/>
              <a:t>linkedHashMap.size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Является ли </a:t>
            </a:r>
            <a:r>
              <a:rPr lang="en-US" dirty="0" err="1"/>
              <a:t>linkedHashMap</a:t>
            </a:r>
            <a:r>
              <a:rPr lang="en-US" dirty="0"/>
              <a:t> </a:t>
            </a:r>
            <a:r>
              <a:rPr lang="ru-RU" dirty="0"/>
              <a:t>пустым ? : " +</a:t>
            </a:r>
            <a:r>
              <a:rPr lang="en-US" dirty="0"/>
              <a:t> </a:t>
            </a:r>
            <a:r>
              <a:rPr lang="en-US" dirty="0" err="1"/>
              <a:t>linkedHashMap.isEmpty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"</a:t>
            </a:r>
            <a:r>
              <a:rPr lang="en-US" dirty="0" err="1"/>
              <a:t>linkedHashMap</a:t>
            </a:r>
            <a:r>
              <a:rPr lang="en-US" dirty="0"/>
              <a:t> </a:t>
            </a:r>
            <a:r>
              <a:rPr lang="ru-RU" dirty="0"/>
              <a:t>содержит запись </a:t>
            </a:r>
            <a:r>
              <a:rPr lang="en-US" dirty="0"/>
              <a:t>Sony : " + </a:t>
            </a:r>
            <a:r>
              <a:rPr lang="en-US" dirty="0" err="1"/>
              <a:t>linkedHashMap.containsKey</a:t>
            </a:r>
            <a:r>
              <a:rPr lang="en-US" dirty="0"/>
              <a:t>("Sony"));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LinkedHashMap</a:t>
            </a:r>
            <a:r>
              <a:rPr lang="en-US" dirty="0"/>
              <a:t> </a:t>
            </a:r>
            <a:r>
              <a:rPr lang="ru-RU" dirty="0"/>
              <a:t>содержит запись со " +</a:t>
            </a:r>
            <a:r>
              <a:rPr lang="en-US" dirty="0"/>
              <a:t> </a:t>
            </a:r>
            <a:r>
              <a:rPr lang="ru-RU" dirty="0"/>
              <a:t>"значением 666.0? : " + </a:t>
            </a:r>
            <a:r>
              <a:rPr lang="en-US" dirty="0" err="1"/>
              <a:t>linkedHashMap.containsValue</a:t>
            </a:r>
            <a:r>
              <a:rPr lang="en-US" dirty="0"/>
              <a:t>(999.0));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linkedHashMap.remove</a:t>
            </a:r>
            <a:r>
              <a:rPr lang="en-US" dirty="0"/>
              <a:t>("Dell")); </a:t>
            </a:r>
          </a:p>
          <a:p>
            <a:pPr marL="0" indent="0">
              <a:buNone/>
            </a:pPr>
            <a:r>
              <a:rPr lang="en-US" dirty="0" err="1"/>
              <a:t>linkedHashMap.clear</a:t>
            </a:r>
            <a:r>
              <a:rPr lang="en-US" dirty="0"/>
              <a:t>();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7028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F8F7B-7FAB-47B6-8404-2923DF97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TreeMap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1F9DE-DC23-41FD-8E22-FAB98AC6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TreeMap</a:t>
            </a:r>
            <a:r>
              <a:rPr lang="ru-RU" dirty="0"/>
              <a:t>, как и </a:t>
            </a:r>
            <a:r>
              <a:rPr lang="ru-RU" dirty="0" err="1"/>
              <a:t>LinkedHashMap</a:t>
            </a:r>
            <a:r>
              <a:rPr lang="ru-RU" dirty="0"/>
              <a:t>, является упорядоченным набором данных. </a:t>
            </a:r>
            <a:r>
              <a:rPr lang="ru-RU" dirty="0" err="1"/>
              <a:t>По-умолчанию</a:t>
            </a:r>
            <a:r>
              <a:rPr lang="ru-RU" dirty="0"/>
              <a:t>, </a:t>
            </a:r>
            <a:r>
              <a:rPr lang="ru-RU" b="1" dirty="0" err="1"/>
              <a:t>TreeMap</a:t>
            </a:r>
            <a:r>
              <a:rPr lang="ru-RU" dirty="0"/>
              <a:t> сортируется по ключам с использованием принципа "</a:t>
            </a:r>
            <a:r>
              <a:rPr lang="ru-RU" dirty="0" err="1"/>
              <a:t>natural</a:t>
            </a:r>
            <a:r>
              <a:rPr lang="ru-RU" dirty="0"/>
              <a:t> </a:t>
            </a:r>
            <a:r>
              <a:rPr lang="ru-RU" dirty="0" err="1"/>
              <a:t>ordering</a:t>
            </a:r>
            <a:r>
              <a:rPr lang="ru-RU" dirty="0"/>
              <a:t>". Но это поведение может быть настроено под конкретную задачу при помощи объекта </a:t>
            </a:r>
            <a:r>
              <a:rPr lang="ru-RU" u="sng" dirty="0" err="1">
                <a:hlinkClick r:id="rId2"/>
              </a:rPr>
              <a:t>Comparator</a:t>
            </a:r>
            <a:r>
              <a:rPr lang="ru-RU" dirty="0"/>
              <a:t>, который указывается в качестве параметра при создании объекта </a:t>
            </a:r>
            <a:r>
              <a:rPr lang="ru-RU" dirty="0" err="1"/>
              <a:t>TreeMap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0191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E59341F-3A63-452D-B0D0-97430CC62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74825"/>
          <a:ext cx="10515600" cy="2971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16019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04219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Метод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46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TreeMap()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Пустой конструктор создания объекта без упорядочивания данных (</a:t>
                      </a:r>
                      <a:r>
                        <a:rPr lang="ru-RU" dirty="0" err="1"/>
                        <a:t>using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the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natural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ordering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of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its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keys</a:t>
                      </a:r>
                      <a:r>
                        <a:rPr lang="ru-RU" dirty="0"/>
                        <a:t>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1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TreeMap(Comparator&lt;? super K&gt; comparator) 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создания объекта с упорядочиванием значений согласно comparator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6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TreeMap(Map&lt;? extends K,? extends V&gt; m)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определением структуры согласно объекту-параметра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05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TreeMap(SortedMap&lt;K,? extends V&gt; m)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Конструктор с определением структуры и сортировки согласно объекту-параметра.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045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78479E5-A5FA-4806-9987-AF0D0296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05782"/>
            <a:ext cx="787639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Конструкторы и описание </a:t>
            </a:r>
            <a:r>
              <a:rPr kumimoji="0" lang="ru-BY" altLang="ru-BY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TreeMap</a:t>
            </a:r>
            <a:endParaRPr kumimoji="0" lang="ru-BY" altLang="ru-BY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290551-5D07-4A1B-9A66-673B2C82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2694"/>
            <a:ext cx="10893725" cy="5754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TreeMap</a:t>
            </a:r>
            <a:r>
              <a:rPr lang="en-US" dirty="0"/>
              <a:t> &lt;Integer, String&gt; map;</a:t>
            </a:r>
          </a:p>
          <a:p>
            <a:pPr marL="0" indent="0">
              <a:buNone/>
            </a:pPr>
            <a:r>
              <a:rPr lang="en-US" dirty="0"/>
              <a:t>        map = new </a:t>
            </a:r>
            <a:r>
              <a:rPr lang="en-US" dirty="0" err="1"/>
              <a:t>TreeMap</a:t>
            </a:r>
            <a:r>
              <a:rPr lang="en-US" dirty="0"/>
              <a:t>&lt;Integer, String&gt;();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(1, "</a:t>
            </a:r>
            <a:r>
              <a:rPr lang="ru-RU" dirty="0"/>
              <a:t>Понедельник");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(2, "</a:t>
            </a:r>
            <a:r>
              <a:rPr lang="ru-RU" dirty="0"/>
              <a:t>Вторник");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(3, "</a:t>
            </a:r>
            <a:r>
              <a:rPr lang="ru-RU" dirty="0"/>
              <a:t>Среда");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(4, "</a:t>
            </a:r>
            <a:r>
              <a:rPr lang="ru-RU" dirty="0"/>
              <a:t>Четверг");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(5, "</a:t>
            </a:r>
            <a:r>
              <a:rPr lang="ru-RU" dirty="0"/>
              <a:t>Пятница");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(6, "</a:t>
            </a:r>
            <a:r>
              <a:rPr lang="ru-RU" dirty="0"/>
              <a:t>Суббота");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map.put</a:t>
            </a:r>
            <a:r>
              <a:rPr lang="en-US" dirty="0"/>
              <a:t>(7, "</a:t>
            </a:r>
            <a:r>
              <a:rPr lang="ru-RU" dirty="0"/>
              <a:t>Воскресенье");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Ключи : " + </a:t>
            </a:r>
            <a:r>
              <a:rPr lang="en-US" dirty="0" err="1"/>
              <a:t>map.keySet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Значения : " + </a:t>
            </a:r>
            <a:r>
              <a:rPr lang="en-US" dirty="0" err="1"/>
              <a:t>map.values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Ключ = 3, значение = " + </a:t>
            </a:r>
            <a:r>
              <a:rPr lang="en-US" dirty="0" err="1"/>
              <a:t>map.get</a:t>
            </a:r>
            <a:r>
              <a:rPr lang="en-US" dirty="0"/>
              <a:t>(3));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Первый ключ : " + </a:t>
            </a:r>
            <a:r>
              <a:rPr lang="en-US" dirty="0" err="1"/>
              <a:t>map.firstKey</a:t>
            </a:r>
            <a:r>
              <a:rPr lang="en-US" dirty="0"/>
              <a:t>() + ", </a:t>
            </a:r>
            <a:r>
              <a:rPr lang="ru-RU" dirty="0"/>
              <a:t>значение : " + </a:t>
            </a:r>
            <a:r>
              <a:rPr lang="en-US" dirty="0" err="1"/>
              <a:t>map.get</a:t>
            </a:r>
            <a:r>
              <a:rPr lang="en-US" dirty="0"/>
              <a:t>(</a:t>
            </a:r>
            <a:r>
              <a:rPr lang="en-US" dirty="0" err="1"/>
              <a:t>map.firstKey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Последний ключ : " + </a:t>
            </a:r>
            <a:r>
              <a:rPr lang="en-US" dirty="0" err="1"/>
              <a:t>map.lastKey</a:t>
            </a:r>
            <a:r>
              <a:rPr lang="en-US" dirty="0"/>
              <a:t>()  + ", </a:t>
            </a:r>
            <a:r>
              <a:rPr lang="ru-RU" dirty="0"/>
              <a:t>значение : " +</a:t>
            </a:r>
            <a:r>
              <a:rPr lang="en-US" dirty="0"/>
              <a:t> </a:t>
            </a:r>
            <a:r>
              <a:rPr lang="en-US" dirty="0" err="1"/>
              <a:t>map.get</a:t>
            </a:r>
            <a:r>
              <a:rPr lang="en-US" dirty="0"/>
              <a:t>(</a:t>
            </a:r>
            <a:r>
              <a:rPr lang="en-US" dirty="0" err="1"/>
              <a:t>map.lastKey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Удаляем первую запись : “</a:t>
            </a:r>
            <a:r>
              <a:rPr lang="en-US" dirty="0"/>
              <a:t> </a:t>
            </a:r>
            <a:r>
              <a:rPr lang="ru-RU" dirty="0"/>
              <a:t>+ </a:t>
            </a:r>
            <a:r>
              <a:rPr lang="en-US" dirty="0" err="1"/>
              <a:t>map.remove</a:t>
            </a:r>
            <a:r>
              <a:rPr lang="en-US" dirty="0"/>
              <a:t>(</a:t>
            </a:r>
            <a:r>
              <a:rPr lang="en-US" dirty="0" err="1"/>
              <a:t>map.firstKey</a:t>
            </a:r>
            <a:r>
              <a:rPr lang="en-US" dirty="0"/>
              <a:t>()));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668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5017-EACC-4615-B204-0BBDCCE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</a:t>
            </a:r>
            <a:r>
              <a:rPr lang="en-US" dirty="0"/>
              <a:t>Set</a:t>
            </a:r>
            <a:endParaRPr lang="ru-BY" dirty="0"/>
          </a:p>
        </p:txBody>
      </p:sp>
      <p:pic>
        <p:nvPicPr>
          <p:cNvPr id="8" name="Объект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56913D-DA1E-476A-9835-CD6836861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t="7627" r="15213" b="5121"/>
          <a:stretch/>
        </p:blipFill>
        <p:spPr>
          <a:xfrm>
            <a:off x="2463520" y="1256044"/>
            <a:ext cx="7264960" cy="5164853"/>
          </a:xfrm>
        </p:spPr>
      </p:pic>
    </p:spTree>
    <p:extLst>
      <p:ext uri="{BB962C8B-B14F-4D97-AF65-F5344CB8AC3E}">
        <p14:creationId xmlns:p14="http://schemas.microsoft.com/office/powerpoint/2010/main" val="175736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42641C-F599-4627-8BD2-AF4A913C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256884"/>
            <a:ext cx="11232859" cy="629491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Реализация интерфейса </a:t>
            </a:r>
            <a:r>
              <a:rPr lang="ru-RU" b="1" dirty="0" err="1"/>
              <a:t>Set</a:t>
            </a:r>
            <a:r>
              <a:rPr lang="ru-RU" dirty="0"/>
              <a:t> представляет собой неупорядоченную коллекцию, которая не может содержать дублирующие данные.</a:t>
            </a:r>
            <a:endParaRPr lang="en-US" dirty="0"/>
          </a:p>
          <a:p>
            <a:pPr marL="0" indent="0">
              <a:buNone/>
            </a:pPr>
            <a:endParaRPr lang="ru-BY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0B5FAA0-C186-4C43-A61F-23676D5A8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8715"/>
              </p:ext>
            </p:extLst>
          </p:nvPr>
        </p:nvGraphicFramePr>
        <p:xfrm>
          <a:off x="793819" y="1366576"/>
          <a:ext cx="10220925" cy="4968963"/>
        </p:xfrm>
        <a:graphic>
          <a:graphicData uri="http://schemas.openxmlformats.org/drawingml/2006/table">
            <a:tbl>
              <a:tblPr/>
              <a:tblGrid>
                <a:gridCol w="1904280">
                  <a:extLst>
                    <a:ext uri="{9D8B030D-6E8A-4147-A177-3AD203B41FA5}">
                      <a16:colId xmlns:a16="http://schemas.microsoft.com/office/drawing/2014/main" val="1624229309"/>
                    </a:ext>
                  </a:extLst>
                </a:gridCol>
                <a:gridCol w="8316645">
                  <a:extLst>
                    <a:ext uri="{9D8B030D-6E8A-4147-A177-3AD203B41FA5}">
                      <a16:colId xmlns:a16="http://schemas.microsoft.com/office/drawing/2014/main" val="200333059"/>
                    </a:ext>
                  </a:extLst>
                </a:gridCol>
              </a:tblGrid>
              <a:tr h="499439">
                <a:tc>
                  <a:txBody>
                    <a:bodyPr/>
                    <a:lstStyle/>
                    <a:p>
                      <a:r>
                        <a:rPr lang="en-US" sz="1200" dirty="0"/>
                        <a:t>add(Object o)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Добавление элемента в коллекцию, если он отсутствует. 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элемент добавлен.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90166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200"/>
                        <a:t>addAll(Collection c)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Добавление элементов коллекции, если они отсутствуют.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27738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clear()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Очистка коллекции.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94981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200"/>
                        <a:t>contains(Object o)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Проверка присутствия элемента в наборе. Возвращает true, если элемент найден.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39995"/>
                  </a:ext>
                </a:extLst>
              </a:tr>
              <a:tr h="499439">
                <a:tc>
                  <a:txBody>
                    <a:bodyPr/>
                    <a:lstStyle/>
                    <a:p>
                      <a:r>
                        <a:rPr lang="en-US" sz="1200"/>
                        <a:t>containsAll(Collection c)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Проверка </a:t>
                      </a:r>
                      <a:r>
                        <a:rPr lang="ru-RU" sz="1200" dirty="0" err="1"/>
                        <a:t>присутсвия</a:t>
                      </a:r>
                      <a:r>
                        <a:rPr lang="ru-RU" sz="1200" dirty="0"/>
                        <a:t> коллекции в наборе. 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все элементы содержатся в наборе.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805340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equals(Object o)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Проверка на равенство.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227662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hashCode()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Получение </a:t>
                      </a:r>
                      <a:r>
                        <a:rPr lang="en-US" sz="1200"/>
                        <a:t>hashCode </a:t>
                      </a:r>
                      <a:r>
                        <a:rPr lang="ru-RU" sz="1200"/>
                        <a:t>набора.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478313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200"/>
                        <a:t>isEmpty()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Проверка наличия элементов. 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 если в коллекции нет ни одного элемента.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784258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iterator()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Функция получения итератора коллекции.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276401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remove(Object o)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Удаление элемента из набора.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06666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200"/>
                        <a:t>removeAll(Collection c)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Удаление из набора всех элементов переданной коллекции.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905337"/>
                  </a:ext>
                </a:extLst>
              </a:tr>
              <a:tr h="341721">
                <a:tc>
                  <a:txBody>
                    <a:bodyPr/>
                    <a:lstStyle/>
                    <a:p>
                      <a:r>
                        <a:rPr lang="en-US" sz="1200"/>
                        <a:t>retainAll(Collection c)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Удаление элементов, не принадлежащих переданной коллекции.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92118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size()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элементов коллекции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048216"/>
                  </a:ext>
                </a:extLst>
              </a:tr>
              <a:tr h="184004">
                <a:tc>
                  <a:txBody>
                    <a:bodyPr/>
                    <a:lstStyle/>
                    <a:p>
                      <a:r>
                        <a:rPr lang="en-US" sz="1200"/>
                        <a:t>toArray()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Преобразование набора в массив элементов.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65873"/>
                  </a:ext>
                </a:extLst>
              </a:tr>
              <a:tr h="814874">
                <a:tc>
                  <a:txBody>
                    <a:bodyPr/>
                    <a:lstStyle/>
                    <a:p>
                      <a:r>
                        <a:rPr lang="en-US" sz="1200"/>
                        <a:t>toArray(T[] a)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Преобразование набора в массив элементов. В отличии от предыдущего метода, который возвращает массив объектов типа </a:t>
                      </a:r>
                      <a:r>
                        <a:rPr lang="ru-RU" sz="1200" dirty="0" err="1"/>
                        <a:t>Object</a:t>
                      </a:r>
                      <a:r>
                        <a:rPr lang="ru-RU" sz="1200" dirty="0"/>
                        <a:t>, данный метод возвращает массив объектов типа, переданного в параметре.</a:t>
                      </a:r>
                    </a:p>
                  </a:txBody>
                  <a:tcPr marL="11889" marR="11889" marT="11889" marB="11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44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1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5953-0EBD-47EB-8F20-E8FBD7F0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8B4E5-D4AA-49D1-B5A8-CABEF155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// Создание пустого набора с начальной емкостью (16) и со </a:t>
            </a:r>
          </a:p>
          <a:p>
            <a:pPr marL="0" indent="0">
              <a:buNone/>
            </a:pPr>
            <a:r>
              <a:rPr lang="ru-RU" dirty="0"/>
              <a:t>// значением коэффициента загрузки (0.75) по умолчанию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HashSet</a:t>
            </a:r>
            <a:r>
              <a:rPr lang="ru-RU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множества из элементов коллекции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HashSet</a:t>
            </a:r>
            <a:r>
              <a:rPr lang="ru-RU" dirty="0"/>
              <a:t>(</a:t>
            </a:r>
            <a:r>
              <a:rPr lang="ru-RU" dirty="0" err="1"/>
              <a:t>Collection</a:t>
            </a:r>
            <a:r>
              <a:rPr lang="ru-RU" dirty="0"/>
              <a:t> c);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множества с указанной начальной емкостью и со</a:t>
            </a:r>
          </a:p>
          <a:p>
            <a:pPr marL="0" indent="0">
              <a:buNone/>
            </a:pPr>
            <a:r>
              <a:rPr lang="ru-RU" dirty="0"/>
              <a:t>// значением коэффициента загрузки по умолчанию (0.75)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HashSet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initialCapacity</a:t>
            </a:r>
            <a:r>
              <a:rPr lang="ru-RU" dirty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множества с указанными начальной емкостью и </a:t>
            </a:r>
          </a:p>
          <a:p>
            <a:pPr marL="0" indent="0">
              <a:buNone/>
            </a:pPr>
            <a:r>
              <a:rPr lang="ru-RU" dirty="0"/>
              <a:t>// коэффициентом загрузки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HashSet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initialCapacity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 dirty="0" err="1"/>
              <a:t>loadFactor</a:t>
            </a:r>
            <a:r>
              <a:rPr lang="ru-RU" dirty="0"/>
              <a:t>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6480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D6601-77FB-4167-8843-3F997647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Map</a:t>
            </a:r>
            <a:endParaRPr lang="ru-BY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AA92D7-3E87-4AC3-B718-4740E800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61E3C0-FA5E-4436-BDD1-9595AACF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int size()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add(Object o)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addAll</a:t>
            </a:r>
            <a:r>
              <a:rPr lang="en-US" dirty="0"/>
              <a:t>(Collection c)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remove(Object o)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removeAll</a:t>
            </a:r>
            <a:r>
              <a:rPr lang="en-US" dirty="0"/>
              <a:t>(Collection c)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contains(Object o)</a:t>
            </a:r>
          </a:p>
          <a:p>
            <a:r>
              <a:rPr lang="en-US" dirty="0"/>
              <a:t>public void clear()</a:t>
            </a:r>
          </a:p>
          <a:p>
            <a:r>
              <a:rPr lang="en-US" dirty="0"/>
              <a:t>public Object clone()</a:t>
            </a:r>
          </a:p>
          <a:p>
            <a:r>
              <a:rPr lang="en-US" dirty="0"/>
              <a:t>public Iterator iterator()</a:t>
            </a:r>
          </a:p>
          <a:p>
            <a:r>
              <a:rPr lang="en-US" dirty="0"/>
              <a:t>public Object[] 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retainAll</a:t>
            </a:r>
            <a:r>
              <a:rPr lang="en-US" dirty="0"/>
              <a:t>(Collection c)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2761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2F7843-01E9-4AF7-8423-D79A90DF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93"/>
            <a:ext cx="10515600" cy="58665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HashSet&lt;String&gt; </a:t>
            </a:r>
            <a:r>
              <a:rPr lang="en-US" dirty="0" err="1"/>
              <a:t>hashSet</a:t>
            </a:r>
            <a:r>
              <a:rPr lang="en-US" dirty="0"/>
              <a:t> = new HashSet&lt;String&gt;();</a:t>
            </a:r>
          </a:p>
          <a:p>
            <a:pPr marL="0" indent="0">
              <a:buNone/>
            </a:pPr>
            <a:r>
              <a:rPr lang="en-US" dirty="0" err="1"/>
              <a:t>hashSet.add</a:t>
            </a:r>
            <a:r>
              <a:rPr lang="en-US" dirty="0"/>
              <a:t>("</a:t>
            </a:r>
            <a:r>
              <a:rPr lang="ru-RU" dirty="0"/>
              <a:t>Картофель");</a:t>
            </a:r>
          </a:p>
          <a:p>
            <a:pPr marL="0" indent="0">
              <a:buNone/>
            </a:pPr>
            <a:r>
              <a:rPr lang="en-US" dirty="0" err="1"/>
              <a:t>hashSet.add</a:t>
            </a:r>
            <a:r>
              <a:rPr lang="en-US" dirty="0"/>
              <a:t>("</a:t>
            </a:r>
            <a:r>
              <a:rPr lang="ru-RU" dirty="0"/>
              <a:t>Морковь"  );</a:t>
            </a:r>
          </a:p>
          <a:p>
            <a:pPr marL="0" indent="0">
              <a:buNone/>
            </a:pPr>
            <a:r>
              <a:rPr lang="en-US" dirty="0" err="1"/>
              <a:t>hashSet.add</a:t>
            </a:r>
            <a:r>
              <a:rPr lang="en-US" dirty="0"/>
              <a:t>("</a:t>
            </a:r>
            <a:r>
              <a:rPr lang="ru-RU" dirty="0"/>
              <a:t>Свекла"   );</a:t>
            </a:r>
          </a:p>
          <a:p>
            <a:pPr marL="0" indent="0">
              <a:buNone/>
            </a:pPr>
            <a:r>
              <a:rPr lang="en-US" dirty="0" err="1"/>
              <a:t>hashSet.add</a:t>
            </a:r>
            <a:r>
              <a:rPr lang="en-US" dirty="0"/>
              <a:t>("</a:t>
            </a:r>
            <a:r>
              <a:rPr lang="ru-RU" dirty="0"/>
              <a:t>Огурцы"   );</a:t>
            </a:r>
          </a:p>
          <a:p>
            <a:pPr marL="0" indent="0">
              <a:buNone/>
            </a:pPr>
            <a:r>
              <a:rPr lang="ru-RU" dirty="0"/>
              <a:t>// Следующая запись не должна попасть в набор</a:t>
            </a:r>
          </a:p>
          <a:p>
            <a:pPr marL="0" indent="0">
              <a:buNone/>
            </a:pPr>
            <a:r>
              <a:rPr lang="en-US" dirty="0" err="1"/>
              <a:t>hashSet.add</a:t>
            </a:r>
            <a:r>
              <a:rPr lang="en-US" dirty="0"/>
              <a:t>("</a:t>
            </a:r>
            <a:r>
              <a:rPr lang="ru-RU" dirty="0"/>
              <a:t>Картофель");</a:t>
            </a:r>
          </a:p>
          <a:p>
            <a:pPr marL="0" indent="0">
              <a:buNone/>
            </a:pPr>
            <a:r>
              <a:rPr lang="ru-RU" dirty="0"/>
              <a:t>    </a:t>
            </a:r>
          </a:p>
          <a:p>
            <a:pPr marL="0" indent="0">
              <a:buNone/>
            </a:pPr>
            <a:r>
              <a:rPr lang="ru-RU" dirty="0"/>
              <a:t>// Вывести в консоль размер набора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Размер </a:t>
            </a:r>
            <a:r>
              <a:rPr lang="en-US" dirty="0" err="1"/>
              <a:t>hashSet</a:t>
            </a:r>
            <a:r>
              <a:rPr lang="en-US" dirty="0"/>
              <a:t> = " + </a:t>
            </a:r>
            <a:r>
              <a:rPr lang="en-US" dirty="0" err="1"/>
              <a:t>hashSet.size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Вывести в консоль записи</a:t>
            </a:r>
          </a:p>
          <a:p>
            <a:pPr marL="0" indent="0">
              <a:buNone/>
            </a:pPr>
            <a:r>
              <a:rPr lang="en-US" dirty="0"/>
              <a:t>Iterator&lt;String&gt; </a:t>
            </a:r>
            <a:r>
              <a:rPr lang="en-US" dirty="0" err="1"/>
              <a:t>itr</a:t>
            </a:r>
            <a:r>
              <a:rPr lang="en-US" dirty="0"/>
              <a:t> = </a:t>
            </a:r>
            <a:r>
              <a:rPr lang="en-US" dirty="0" err="1"/>
              <a:t>hashSet.iterator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itr.hasNext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());}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3036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864D54-0304-45EA-A024-F4189614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Следует отметить, что реализация </a:t>
            </a:r>
            <a:r>
              <a:rPr lang="ru-RU" dirty="0" err="1"/>
              <a:t>HashSet</a:t>
            </a:r>
            <a:r>
              <a:rPr lang="ru-RU" dirty="0"/>
              <a:t> не синхронизируется. Если многократные потоки получают доступ к набору </a:t>
            </a:r>
            <a:r>
              <a:rPr lang="ru-RU" dirty="0" err="1"/>
              <a:t>хеша</a:t>
            </a:r>
            <a:r>
              <a:rPr lang="ru-RU" dirty="0"/>
              <a:t> одновременно, а один или несколько потоков должны изменять набор, то он должен быть синхронизирован внешне. Это лучше всего выполнить во время создания, чтобы предотвратить случайный </a:t>
            </a:r>
            <a:r>
              <a:rPr lang="ru-RU" dirty="0" err="1"/>
              <a:t>несинхронизируемый</a:t>
            </a:r>
            <a:r>
              <a:rPr lang="ru-RU" dirty="0"/>
              <a:t> доступ к набору :</a:t>
            </a:r>
          </a:p>
          <a:p>
            <a:pPr marL="0" indent="0">
              <a:buNone/>
            </a:pPr>
            <a:r>
              <a:rPr lang="ru-RU" dirty="0" err="1"/>
              <a:t>Set</a:t>
            </a:r>
            <a:r>
              <a:rPr lang="ru-RU" dirty="0"/>
              <a:t>&lt;E&gt; </a:t>
            </a:r>
            <a:r>
              <a:rPr lang="ru-RU" dirty="0" err="1"/>
              <a:t>set</a:t>
            </a:r>
            <a:r>
              <a:rPr lang="ru-RU" dirty="0"/>
              <a:t> = </a:t>
            </a:r>
            <a:r>
              <a:rPr lang="ru-RU" dirty="0" err="1"/>
              <a:t>Collections.synchronizedSet</a:t>
            </a:r>
            <a:r>
              <a:rPr lang="ru-RU" dirty="0"/>
              <a:t>(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HashSet</a:t>
            </a:r>
            <a:r>
              <a:rPr lang="ru-RU" dirty="0"/>
              <a:t>&lt;E&gt;());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7030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9E2C-1E71-4CAA-A837-D6AFA63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LinkedHashSet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74C38-432F-4D00-8D6E-D1EF43FC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b="1" dirty="0" err="1"/>
              <a:t>LinkedHashSet</a:t>
            </a:r>
            <a:r>
              <a:rPr lang="ru-RU" dirty="0"/>
              <a:t> наследует </a:t>
            </a:r>
            <a:r>
              <a:rPr lang="ru-RU" i="1" dirty="0" err="1"/>
              <a:t>HashSet</a:t>
            </a:r>
            <a:r>
              <a:rPr lang="ru-RU" dirty="0"/>
              <a:t>, не добавляя никаких новых методов, и поддерживает связный список элементов набора в том порядке, в котором они вставлялись. Это позволяет организовать упорядоченную итерацию вставки в набор.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0136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C051C8-3D74-47EA-8C67-E25E9BCE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Конструкторы </a:t>
            </a:r>
            <a:r>
              <a:rPr lang="en-US" dirty="0" err="1"/>
              <a:t>LinkedHashSet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Создание пустого набора с начальной емкостью (16) и со значением коэффициента загрузки (0.75) по умолчанию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LinkedHashSet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Создание множества из элементов коллекции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LinkedHashSet</a:t>
            </a:r>
            <a:r>
              <a:rPr lang="en-US" dirty="0"/>
              <a:t>(Collection c)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Создание множества с указанной начальной емкостью и со значением коэффициента загрузки по умолчанию (0.75)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LinkedHashSet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Создание множества с указанными начальной емкостью и коэффициентом загрузки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LinkedHashSet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, float </a:t>
            </a:r>
            <a:r>
              <a:rPr lang="en-US" dirty="0" err="1"/>
              <a:t>loadFactor</a:t>
            </a:r>
            <a:r>
              <a:rPr lang="en-US" dirty="0"/>
              <a:t>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656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F7689B-E09E-4630-8747-2782E30C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Также, как и </a:t>
            </a:r>
            <a:r>
              <a:rPr lang="ru-RU" dirty="0" err="1"/>
              <a:t>HashSet</a:t>
            </a:r>
            <a:r>
              <a:rPr lang="ru-RU" dirty="0"/>
              <a:t>, </a:t>
            </a:r>
            <a:r>
              <a:rPr lang="ru-RU" dirty="0" err="1"/>
              <a:t>LinkedHashSet</a:t>
            </a:r>
            <a:r>
              <a:rPr lang="ru-RU" dirty="0"/>
              <a:t> не синхронизируется. Поэтому при использовании данной реализации в приложении с множеством потоков, часть из которых может вносить изменения в набор, следует на этапе создания выполнить синхронизацию :</a:t>
            </a:r>
          </a:p>
          <a:p>
            <a:pPr marL="0" indent="0">
              <a:buNone/>
            </a:pPr>
            <a:r>
              <a:rPr lang="ru-RU" dirty="0" err="1"/>
              <a:t>Set</a:t>
            </a:r>
            <a:r>
              <a:rPr lang="ru-RU" dirty="0"/>
              <a:t>&lt;E&gt; </a:t>
            </a:r>
            <a:r>
              <a:rPr lang="ru-RU" dirty="0" err="1"/>
              <a:t>set</a:t>
            </a:r>
            <a:r>
              <a:rPr lang="ru-RU" dirty="0"/>
              <a:t> = </a:t>
            </a:r>
            <a:r>
              <a:rPr lang="ru-RU" dirty="0" err="1"/>
              <a:t>Collections.synchronizedSet</a:t>
            </a:r>
            <a:r>
              <a:rPr lang="ru-RU" dirty="0"/>
              <a:t>(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LinkedHashSet</a:t>
            </a:r>
            <a:r>
              <a:rPr lang="ru-RU" dirty="0"/>
              <a:t>&lt;E&gt;());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8073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1E911-B7EC-4BB8-B3C0-129804CE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TreeSet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1CD3C-268E-46D5-B08F-C26565FB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b="1" dirty="0" err="1"/>
              <a:t>TreeSet</a:t>
            </a:r>
            <a:r>
              <a:rPr lang="ru-RU" dirty="0"/>
              <a:t> создаёт коллекцию, которая для хранения элементов использует дерево. Объекты хранятся в отсортированном порядке по возрастанию.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6745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855C5C-F87C-46A5-9C21-A4F8D1E0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Конструкторы </a:t>
            </a:r>
            <a:r>
              <a:rPr lang="ru-RU" dirty="0" err="1"/>
              <a:t>TreeSet</a:t>
            </a:r>
            <a:r>
              <a:rPr lang="ru-RU" dirty="0"/>
              <a:t> :</a:t>
            </a:r>
          </a:p>
          <a:p>
            <a:pPr marL="0" indent="0">
              <a:buNone/>
            </a:pPr>
            <a:r>
              <a:rPr lang="ru-RU" dirty="0"/>
              <a:t>// Создание пустого древовидного набора, с сортировкой согласно естественному </a:t>
            </a:r>
          </a:p>
          <a:p>
            <a:pPr marL="0" indent="0">
              <a:buNone/>
            </a:pPr>
            <a:r>
              <a:rPr lang="ru-RU" dirty="0"/>
              <a:t>// упорядочиванию его элементов</a:t>
            </a:r>
          </a:p>
          <a:p>
            <a:pPr marL="0" indent="0">
              <a:buNone/>
            </a:pPr>
            <a:r>
              <a:rPr lang="ru-RU" dirty="0" err="1"/>
              <a:t>TreeSet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древовидного набора, содержащего элементы в указанном наборе, </a:t>
            </a:r>
          </a:p>
          <a:p>
            <a:pPr marL="0" indent="0">
              <a:buNone/>
            </a:pPr>
            <a:r>
              <a:rPr lang="ru-RU" dirty="0"/>
              <a:t>// с сортировкой согласно естественному упорядочиванию его элементов. </a:t>
            </a:r>
          </a:p>
          <a:p>
            <a:pPr marL="0" indent="0">
              <a:buNone/>
            </a:pPr>
            <a:r>
              <a:rPr lang="ru-RU" dirty="0" err="1"/>
              <a:t>TreeSet</a:t>
            </a:r>
            <a:r>
              <a:rPr lang="ru-RU" dirty="0"/>
              <a:t>(</a:t>
            </a:r>
            <a:r>
              <a:rPr lang="ru-RU" dirty="0" err="1"/>
              <a:t>Collection</a:t>
            </a:r>
            <a:r>
              <a:rPr lang="ru-RU" dirty="0"/>
              <a:t>&lt;? </a:t>
            </a:r>
            <a:r>
              <a:rPr lang="ru-RU" dirty="0" err="1"/>
              <a:t>extends</a:t>
            </a:r>
            <a:r>
              <a:rPr lang="ru-RU" dirty="0"/>
              <a:t> E&gt; c)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пустого древовидного набора, с сортировкой согласно </a:t>
            </a:r>
            <a:r>
              <a:rPr lang="ru-RU" dirty="0" err="1"/>
              <a:t>comparator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TreeSet</a:t>
            </a:r>
            <a:r>
              <a:rPr lang="ru-RU" dirty="0"/>
              <a:t>(</a:t>
            </a:r>
            <a:r>
              <a:rPr lang="ru-RU" dirty="0" err="1"/>
              <a:t>Comparator</a:t>
            </a:r>
            <a:r>
              <a:rPr lang="ru-RU" dirty="0"/>
              <a:t>&lt;? </a:t>
            </a:r>
            <a:r>
              <a:rPr lang="ru-RU" dirty="0" err="1"/>
              <a:t>super</a:t>
            </a:r>
            <a:r>
              <a:rPr lang="ru-RU" dirty="0"/>
              <a:t> E&gt; </a:t>
            </a:r>
            <a:r>
              <a:rPr lang="ru-RU" dirty="0" err="1"/>
              <a:t>comparator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Создание древовидного набора, содержащего те же самые элементы и использующего </a:t>
            </a:r>
          </a:p>
          <a:p>
            <a:pPr marL="0" indent="0">
              <a:buNone/>
            </a:pPr>
            <a:r>
              <a:rPr lang="ru-RU" dirty="0"/>
              <a:t>// то же самое упорядочивание в качестве указанного сортированного набора</a:t>
            </a:r>
          </a:p>
          <a:p>
            <a:pPr marL="0" indent="0">
              <a:buNone/>
            </a:pPr>
            <a:r>
              <a:rPr lang="ru-RU" dirty="0" err="1"/>
              <a:t>TreeSet</a:t>
            </a:r>
            <a:r>
              <a:rPr lang="ru-RU" dirty="0"/>
              <a:t>(</a:t>
            </a:r>
            <a:r>
              <a:rPr lang="ru-RU" dirty="0" err="1"/>
              <a:t>SortedSet</a:t>
            </a:r>
            <a:r>
              <a:rPr lang="ru-RU" dirty="0"/>
              <a:t>&lt;E&gt; s)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1239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B405B0-5CA8-4F36-B4A4-91A50B94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36" y="362823"/>
            <a:ext cx="10800127" cy="6132353"/>
          </a:xfrm>
        </p:spPr>
        <p:txBody>
          <a:bodyPr>
            <a:normAutofit/>
          </a:bodyPr>
          <a:lstStyle/>
          <a:p>
            <a:pPr>
              <a:lnSpc>
                <a:spcPts val="500"/>
              </a:lnSpc>
            </a:pPr>
            <a:endParaRPr lang="en-US" sz="1600" b="1" dirty="0"/>
          </a:p>
          <a:p>
            <a:pPr>
              <a:lnSpc>
                <a:spcPts val="500"/>
              </a:lnSpc>
            </a:pPr>
            <a:endParaRPr lang="en-US" sz="1600" b="1" dirty="0"/>
          </a:p>
          <a:p>
            <a:pPr>
              <a:lnSpc>
                <a:spcPts val="500"/>
              </a:lnSpc>
            </a:pPr>
            <a:endParaRPr lang="en-US" sz="1600" b="1" dirty="0"/>
          </a:p>
          <a:p>
            <a:pPr>
              <a:lnSpc>
                <a:spcPts val="500"/>
              </a:lnSpc>
            </a:pPr>
            <a:r>
              <a:rPr lang="ru-RU" sz="1600" b="1" dirty="0"/>
              <a:t>Методы </a:t>
            </a:r>
            <a:r>
              <a:rPr lang="en-US" sz="1600" b="1" dirty="0" err="1"/>
              <a:t>TreeSet</a:t>
            </a:r>
            <a:endParaRPr lang="en-US" sz="1600" b="1" dirty="0"/>
          </a:p>
          <a:p>
            <a:pPr>
              <a:lnSpc>
                <a:spcPts val="5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add(Object o)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addAll</a:t>
            </a:r>
            <a:r>
              <a:rPr lang="en-US" sz="1600" dirty="0"/>
              <a:t>(Collection&lt;? extends E&gt; c)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Object ceiling(Object o)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void clear()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TreeSet</a:t>
            </a:r>
            <a:r>
              <a:rPr lang="en-US" sz="1600" dirty="0"/>
              <a:t> clone()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Comparator&lt;? super E&gt; comparator()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contains(Object o)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Iterator&lt;Object&gt; </a:t>
            </a:r>
            <a:r>
              <a:rPr lang="en-US" sz="1600" dirty="0" err="1"/>
              <a:t>descendingIterator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NavigableSet</a:t>
            </a:r>
            <a:r>
              <a:rPr lang="en-US" sz="1600" dirty="0"/>
              <a:t>&lt;Object&gt; </a:t>
            </a:r>
            <a:r>
              <a:rPr lang="en-US" sz="1600" dirty="0" err="1"/>
              <a:t>descendingSet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Object first()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Object floor(Object o)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SortedSet</a:t>
            </a:r>
            <a:r>
              <a:rPr lang="en-US" sz="1600" dirty="0"/>
              <a:t>&lt;E&gt; </a:t>
            </a:r>
            <a:r>
              <a:rPr lang="en-US" sz="1600" dirty="0" err="1"/>
              <a:t>headSet</a:t>
            </a:r>
            <a:r>
              <a:rPr lang="en-US" sz="1600" dirty="0"/>
              <a:t>(E e)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NavigableSet</a:t>
            </a:r>
            <a:r>
              <a:rPr lang="en-US" sz="1600" dirty="0"/>
              <a:t>&lt;E&gt; </a:t>
            </a:r>
            <a:r>
              <a:rPr lang="en-US" sz="1600" dirty="0" err="1"/>
              <a:t>headSet</a:t>
            </a:r>
            <a:r>
              <a:rPr lang="en-US" sz="1600" dirty="0"/>
              <a:t>(E </a:t>
            </a:r>
            <a:r>
              <a:rPr lang="en-US" sz="1600" dirty="0" err="1"/>
              <a:t>e</a:t>
            </a:r>
            <a:r>
              <a:rPr lang="en-US" sz="1600" dirty="0"/>
              <a:t>, </a:t>
            </a:r>
            <a:r>
              <a:rPr lang="en-US" sz="1600" dirty="0" err="1"/>
              <a:t>boolean</a:t>
            </a:r>
            <a:r>
              <a:rPr lang="en-US" sz="1600" dirty="0"/>
              <a:t> inclusive)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Object higher(Object o)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isEmpty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Iterator&lt;E&gt; iterator()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E last()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E lower(E e)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E </a:t>
            </a:r>
            <a:r>
              <a:rPr lang="en-US" sz="1600" dirty="0" err="1"/>
              <a:t>pollFirst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E </a:t>
            </a:r>
            <a:r>
              <a:rPr lang="en-US" sz="1600" dirty="0" err="1"/>
              <a:t>pollLast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remove(Object o)</a:t>
            </a:r>
          </a:p>
          <a:p>
            <a:pPr>
              <a:lnSpc>
                <a:spcPts val="500"/>
              </a:lnSpc>
            </a:pPr>
            <a:r>
              <a:rPr lang="en-US" sz="1600" dirty="0"/>
              <a:t>int size()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Spliterator</a:t>
            </a:r>
            <a:r>
              <a:rPr lang="en-US" sz="1600" dirty="0"/>
              <a:t>&lt;E&gt; </a:t>
            </a:r>
            <a:r>
              <a:rPr lang="en-US" sz="1600" dirty="0" err="1"/>
              <a:t>spliterator</a:t>
            </a:r>
            <a:r>
              <a:rPr lang="en-US" sz="1600" dirty="0"/>
              <a:t>()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NavigableSet</a:t>
            </a:r>
            <a:r>
              <a:rPr lang="en-US" sz="1600" dirty="0"/>
              <a:t>&lt;E&gt; </a:t>
            </a:r>
            <a:r>
              <a:rPr lang="en-US" sz="1600" dirty="0" err="1"/>
              <a:t>subSet</a:t>
            </a:r>
            <a:r>
              <a:rPr lang="en-US" sz="1600" dirty="0"/>
              <a:t>(E </a:t>
            </a:r>
            <a:r>
              <a:rPr lang="en-US" sz="1600" dirty="0" err="1"/>
              <a:t>fromElement</a:t>
            </a:r>
            <a:r>
              <a:rPr lang="en-US" sz="1600" dirty="0"/>
              <a:t>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fromInclusive</a:t>
            </a:r>
            <a:r>
              <a:rPr lang="en-US" sz="1600" dirty="0"/>
              <a:t>, E </a:t>
            </a:r>
            <a:r>
              <a:rPr lang="en-US" sz="1600" dirty="0" err="1"/>
              <a:t>toElement</a:t>
            </a:r>
            <a:r>
              <a:rPr lang="en-US" sz="1600" dirty="0"/>
              <a:t>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toInclusive</a:t>
            </a:r>
            <a:r>
              <a:rPr lang="en-US" sz="1600" dirty="0"/>
              <a:t>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SortedSet</a:t>
            </a:r>
            <a:r>
              <a:rPr lang="en-US" sz="1600" dirty="0"/>
              <a:t>&lt;E&gt; </a:t>
            </a:r>
            <a:r>
              <a:rPr lang="en-US" sz="1600" dirty="0" err="1"/>
              <a:t>subSet</a:t>
            </a:r>
            <a:r>
              <a:rPr lang="en-US" sz="1600" dirty="0"/>
              <a:t>(E </a:t>
            </a:r>
            <a:r>
              <a:rPr lang="en-US" sz="1600" dirty="0" err="1"/>
              <a:t>fromElement</a:t>
            </a:r>
            <a:r>
              <a:rPr lang="en-US" sz="1600" dirty="0"/>
              <a:t>, E </a:t>
            </a:r>
            <a:r>
              <a:rPr lang="en-US" sz="1600" dirty="0" err="1"/>
              <a:t>toElement</a:t>
            </a:r>
            <a:r>
              <a:rPr lang="en-US" sz="1600" dirty="0"/>
              <a:t>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SortedSet</a:t>
            </a:r>
            <a:r>
              <a:rPr lang="en-US" sz="1600" dirty="0"/>
              <a:t>&lt;E&gt; </a:t>
            </a:r>
            <a:r>
              <a:rPr lang="en-US" sz="1600" dirty="0" err="1"/>
              <a:t>tailSet</a:t>
            </a:r>
            <a:r>
              <a:rPr lang="en-US" sz="1600" dirty="0"/>
              <a:t>(E </a:t>
            </a:r>
            <a:r>
              <a:rPr lang="en-US" sz="1600" dirty="0" err="1"/>
              <a:t>fromElement</a:t>
            </a:r>
            <a:r>
              <a:rPr lang="en-US" sz="1600" dirty="0"/>
              <a:t>)</a:t>
            </a:r>
          </a:p>
          <a:p>
            <a:pPr>
              <a:lnSpc>
                <a:spcPts val="500"/>
              </a:lnSpc>
            </a:pPr>
            <a:r>
              <a:rPr lang="en-US" sz="1600" dirty="0" err="1"/>
              <a:t>NavigableSet</a:t>
            </a:r>
            <a:r>
              <a:rPr lang="en-US" sz="1600" dirty="0"/>
              <a:t>&lt;E&gt; </a:t>
            </a:r>
            <a:r>
              <a:rPr lang="en-US" sz="1600" dirty="0" err="1"/>
              <a:t>tailSet</a:t>
            </a:r>
            <a:r>
              <a:rPr lang="en-US" sz="1600" dirty="0"/>
              <a:t>(E </a:t>
            </a:r>
            <a:r>
              <a:rPr lang="en-US" sz="1600" dirty="0" err="1"/>
              <a:t>fromElement</a:t>
            </a:r>
            <a:r>
              <a:rPr lang="en-US" sz="1600" dirty="0"/>
              <a:t>, </a:t>
            </a:r>
            <a:r>
              <a:rPr lang="en-US" sz="1600" dirty="0" err="1"/>
              <a:t>boolean</a:t>
            </a:r>
            <a:r>
              <a:rPr lang="en-US" sz="1600" dirty="0"/>
              <a:t> inclusive)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6832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6CF492-4DCD-42C6-8320-3C5DFC73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226503"/>
            <a:ext cx="10976295" cy="64343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SortedSet</a:t>
            </a:r>
            <a:r>
              <a:rPr lang="en-US" dirty="0"/>
              <a:t>&lt;String&gt; </a:t>
            </a:r>
            <a:r>
              <a:rPr lang="en-US" dirty="0" err="1"/>
              <a:t>treeSet</a:t>
            </a:r>
            <a:r>
              <a:rPr lang="en-US" dirty="0"/>
              <a:t> = new </a:t>
            </a:r>
            <a:r>
              <a:rPr lang="en-US" dirty="0" err="1"/>
              <a:t>TreeSet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Свекла");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Огурцы");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Помидоры");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Картофель");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Морковь");</a:t>
            </a:r>
          </a:p>
          <a:p>
            <a:pPr marL="0" indent="0">
              <a:buNone/>
            </a:pPr>
            <a:r>
              <a:rPr lang="ru-RU" dirty="0"/>
              <a:t>// Данная запись не должна попасть в набор</a:t>
            </a:r>
          </a:p>
          <a:p>
            <a:pPr marL="0" indent="0">
              <a:buNone/>
            </a:pPr>
            <a:r>
              <a:rPr lang="en-US" dirty="0" err="1"/>
              <a:t>treeSet.add</a:t>
            </a:r>
            <a:r>
              <a:rPr lang="en-US" dirty="0"/>
              <a:t>("</a:t>
            </a:r>
            <a:r>
              <a:rPr lang="ru-RU" dirty="0"/>
              <a:t>Картофель");</a:t>
            </a:r>
          </a:p>
          <a:p>
            <a:pPr marL="0" indent="0">
              <a:buNone/>
            </a:pPr>
            <a:r>
              <a:rPr lang="ru-RU" dirty="0"/>
              <a:t>// Вывести в консоль размер набора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Размер </a:t>
            </a:r>
            <a:r>
              <a:rPr lang="en-US" dirty="0" err="1"/>
              <a:t>treeSet</a:t>
            </a:r>
            <a:r>
              <a:rPr lang="en-US" dirty="0"/>
              <a:t> = " + </a:t>
            </a:r>
            <a:r>
              <a:rPr lang="en-US" dirty="0" err="1"/>
              <a:t>treeSet.size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Вывести в консоль записи</a:t>
            </a:r>
          </a:p>
          <a:p>
            <a:pPr marL="0" indent="0">
              <a:buNone/>
            </a:pPr>
            <a:r>
              <a:rPr lang="en-US" dirty="0"/>
              <a:t>Iterator&lt;String&gt; </a:t>
            </a:r>
            <a:r>
              <a:rPr lang="en-US" dirty="0" err="1"/>
              <a:t>itr</a:t>
            </a:r>
            <a:r>
              <a:rPr lang="en-US" dirty="0"/>
              <a:t> = </a:t>
            </a:r>
            <a:r>
              <a:rPr lang="en-US" dirty="0" err="1"/>
              <a:t>treeSet.iterator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itr.hasNext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Random </a:t>
            </a:r>
            <a:r>
              <a:rPr lang="en-US" dirty="0" err="1"/>
              <a:t>random</a:t>
            </a:r>
            <a:r>
              <a:rPr lang="en-US" dirty="0"/>
              <a:t> = new Random(30);</a:t>
            </a:r>
          </a:p>
          <a:p>
            <a:pPr marL="0" indent="0">
              <a:buNone/>
            </a:pPr>
            <a:r>
              <a:rPr lang="en-US" dirty="0" err="1"/>
              <a:t>SortedSet</a:t>
            </a:r>
            <a:r>
              <a:rPr lang="en-US" dirty="0"/>
              <a:t>&lt;Integer&gt; </a:t>
            </a:r>
            <a:r>
              <a:rPr lang="en-US" dirty="0" err="1"/>
              <a:t>iset</a:t>
            </a:r>
            <a:r>
              <a:rPr lang="en-US" dirty="0"/>
              <a:t> = new </a:t>
            </a:r>
            <a:r>
              <a:rPr lang="en-US" dirty="0" err="1"/>
              <a:t>TreeSet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iset.add</a:t>
            </a:r>
            <a:r>
              <a:rPr lang="en-US" dirty="0"/>
              <a:t>(</a:t>
            </a:r>
            <a:r>
              <a:rPr lang="en-US" dirty="0" err="1"/>
              <a:t>random.nextInt</a:t>
            </a:r>
            <a:r>
              <a:rPr lang="en-US" dirty="0"/>
              <a:t>(10));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Вывести в консоль записи</a:t>
            </a:r>
          </a:p>
          <a:p>
            <a:pPr marL="0" indent="0">
              <a:buNone/>
            </a:pPr>
            <a:r>
              <a:rPr lang="en-US" dirty="0"/>
              <a:t>Iterator&lt;Integer&gt; </a:t>
            </a:r>
            <a:r>
              <a:rPr lang="en-US" dirty="0" err="1"/>
              <a:t>itr</a:t>
            </a:r>
            <a:r>
              <a:rPr lang="en-US" dirty="0"/>
              <a:t> = </a:t>
            </a:r>
            <a:r>
              <a:rPr lang="en-US" dirty="0" err="1"/>
              <a:t>iset.iterator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itr.hasNext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itr.next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780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DBD69-B9D2-4732-B50E-B9408240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B9C00-74E3-404F-9B87-503BD243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ru-RU"/>
              <a:t>Map</a:t>
            </a:r>
            <a:r>
              <a:rPr lang="ru-RU" dirty="0"/>
              <a:t> не </a:t>
            </a:r>
            <a:r>
              <a:rPr lang="ru-RU"/>
              <a:t>является реализацией интерфейса Collection</a:t>
            </a:r>
            <a:r>
              <a:rPr lang="ru-RU" dirty="0"/>
              <a:t>, тем не менее, </a:t>
            </a:r>
            <a:r>
              <a:rPr lang="ru-RU"/>
              <a:t>является частью фреймворка Collections</a:t>
            </a:r>
            <a:r>
              <a:rPr lang="ru-RU" dirty="0"/>
              <a:t>. </a:t>
            </a:r>
          </a:p>
          <a:p>
            <a:pPr marL="0" indent="0" fontAlgn="base">
              <a:buNone/>
            </a:pPr>
            <a:r>
              <a:rPr lang="ru-RU"/>
              <a:t>Map</a:t>
            </a:r>
            <a:r>
              <a:rPr lang="ru-RU" dirty="0"/>
              <a:t> - объект, который хранит пары ключ-значение и не </a:t>
            </a:r>
            <a:r>
              <a:rPr lang="ru-RU"/>
              <a:t>может содержать повторяющихся ключей.</a:t>
            </a:r>
            <a:endParaRPr lang="en-US" dirty="0"/>
          </a:p>
          <a:p>
            <a:pPr marL="0" indent="0" fontAlgn="base">
              <a:buNone/>
            </a:pPr>
            <a:r>
              <a:rPr lang="ru-RU"/>
              <a:t>Интерфейс Map</a:t>
            </a:r>
            <a:r>
              <a:rPr lang="ru-RU" dirty="0"/>
              <a:t> предоставляет три способа для доступа </a:t>
            </a:r>
            <a:r>
              <a:rPr lang="ru-RU"/>
              <a:t>к данным: используя Set</a:t>
            </a:r>
            <a:r>
              <a:rPr lang="ru-RU" dirty="0"/>
              <a:t> </a:t>
            </a:r>
            <a:r>
              <a:rPr lang="ru-RU"/>
              <a:t>из ключей (метод keySet</a:t>
            </a:r>
            <a:r>
              <a:rPr lang="ru-RU" dirty="0"/>
              <a:t>), коллекцию </a:t>
            </a:r>
            <a:r>
              <a:rPr lang="ru-RU"/>
              <a:t>из значений (метод values) и Set</a:t>
            </a:r>
            <a:r>
              <a:rPr lang="ru-RU" dirty="0"/>
              <a:t> из </a:t>
            </a:r>
            <a:r>
              <a:rPr lang="ru-RU"/>
              <a:t>пары ключ-значение (метод entrySet</a:t>
            </a:r>
            <a:r>
              <a:rPr lang="ru-RU" dirty="0"/>
              <a:t>). </a:t>
            </a:r>
            <a:r>
              <a:rPr lang="ru-RU"/>
              <a:t>Порядок элементов в Map</a:t>
            </a:r>
            <a:r>
              <a:rPr lang="ru-RU" dirty="0"/>
              <a:t> зависит от реализации интерфейса. 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937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00D98-7953-4385-A944-B15ED213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and Deque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876F1-DE1C-4FEA-817B-ED7F41A3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рассмотренные ниже коллекции реализуют один из двух алгоритмов манипулирования данными: «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-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» (FIFO) и «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-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» (LIFO).</a:t>
            </a:r>
            <a:endParaRPr lang="en-US" dirty="0"/>
          </a:p>
          <a:p>
            <a:r>
              <a:rPr lang="ru-RU" dirty="0"/>
              <a:t>Очередь реализует принцип «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-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», т.е. «первым пришёл - первым ушёл». Базовым интерфейсом всех очередей </a:t>
            </a:r>
            <a:r>
              <a:rPr lang="ru-RU" dirty="0" err="1"/>
              <a:t>Java</a:t>
            </a:r>
            <a:r>
              <a:rPr lang="ru-RU" dirty="0"/>
              <a:t> является </a:t>
            </a:r>
            <a:r>
              <a:rPr lang="ru-RU" b="1" dirty="0" err="1"/>
              <a:t>Queue</a:t>
            </a:r>
            <a:r>
              <a:rPr lang="ru-RU" dirty="0"/>
              <a:t>. Добавление элементов в очередь делается методом </a:t>
            </a:r>
            <a:r>
              <a:rPr lang="ru-RU" b="1" dirty="0" err="1"/>
              <a:t>add</a:t>
            </a:r>
            <a:r>
              <a:rPr lang="ru-RU" b="1" dirty="0"/>
              <a:t>()</a:t>
            </a:r>
            <a:r>
              <a:rPr lang="ru-RU" dirty="0"/>
              <a:t>, удаление - </a:t>
            </a:r>
            <a:r>
              <a:rPr lang="ru-RU" b="1" dirty="0" err="1"/>
              <a:t>poll</a:t>
            </a:r>
            <a:r>
              <a:rPr lang="ru-RU" b="1" dirty="0"/>
              <a:t>()</a:t>
            </a:r>
            <a:r>
              <a:rPr lang="ru-RU" dirty="0"/>
              <a:t>, получение первого элемента без его удаления - </a:t>
            </a:r>
            <a:r>
              <a:rPr lang="ru-RU" b="1" dirty="0" err="1"/>
              <a:t>peek</a:t>
            </a:r>
            <a:r>
              <a:rPr lang="ru-RU" b="1" dirty="0"/>
              <a:t>()</a:t>
            </a:r>
            <a:r>
              <a:rPr lang="ru-RU" dirty="0"/>
              <a:t>.</a:t>
            </a:r>
          </a:p>
          <a:p>
            <a:r>
              <a:rPr lang="ru-RU" dirty="0"/>
              <a:t>Две самые простые реализации очереди - это </a:t>
            </a:r>
            <a:r>
              <a:rPr lang="ru-RU" b="1" dirty="0" err="1"/>
              <a:t>LinkedList</a:t>
            </a:r>
            <a:r>
              <a:rPr lang="ru-RU" dirty="0"/>
              <a:t> и </a:t>
            </a:r>
            <a:r>
              <a:rPr lang="ru-RU" b="1" dirty="0" err="1"/>
              <a:t>PriorityQueue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8320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C8502-1622-4820-AC9D-08D247DE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PriorityQueue</a:t>
            </a:r>
            <a:r>
              <a:rPr lang="ru-RU" dirty="0"/>
              <a:t> сортирует элементы в порядке возрастания (или алфавитный порядок для строк).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Queue&lt;String&gt; queue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PriorityQueue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ru-RU" b="1" dirty="0"/>
              <a:t>банан"</a:t>
            </a:r>
            <a:r>
              <a:rPr lang="ru-RU" dirty="0"/>
              <a:t>);</a:t>
            </a:r>
            <a:br>
              <a:rPr lang="ru-RU" dirty="0"/>
            </a:b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ru-RU" b="1" dirty="0"/>
              <a:t>яблоко"</a:t>
            </a:r>
            <a:r>
              <a:rPr lang="ru-RU" dirty="0"/>
              <a:t>);</a:t>
            </a:r>
            <a:br>
              <a:rPr lang="ru-RU" dirty="0"/>
            </a:b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ru-RU" b="1" dirty="0"/>
              <a:t>ананас"</a:t>
            </a:r>
            <a:r>
              <a:rPr lang="ru-RU" dirty="0"/>
              <a:t>);</a:t>
            </a:r>
            <a:br>
              <a:rPr lang="ru-RU" dirty="0"/>
            </a:br>
            <a:r>
              <a:rPr lang="en-US" b="1" dirty="0"/>
              <a:t>while</a:t>
            </a:r>
            <a:r>
              <a:rPr lang="en-US" dirty="0"/>
              <a:t> (!</a:t>
            </a:r>
            <a:r>
              <a:rPr lang="en-US" dirty="0" err="1"/>
              <a:t>queue.isEmpty</a:t>
            </a:r>
            <a:r>
              <a:rPr lang="en-US" dirty="0"/>
              <a:t>())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queue.poll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A6A2-5D90-4950-8317-D9686382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169F2-D6DC-4368-B2BD-BF23A535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b="1" dirty="0"/>
              <a:t>Deque</a:t>
            </a:r>
            <a:r>
              <a:rPr lang="en-US" dirty="0"/>
              <a:t> </a:t>
            </a:r>
            <a:r>
              <a:rPr lang="ru-RU" dirty="0"/>
              <a:t>позиционируется как современная альтернатива классу </a:t>
            </a:r>
            <a:r>
              <a:rPr lang="en-US" dirty="0"/>
              <a:t>Stack. Deque - </a:t>
            </a:r>
            <a:r>
              <a:rPr lang="ru-RU" dirty="0"/>
              <a:t>это сокращение от «</a:t>
            </a:r>
            <a:r>
              <a:rPr lang="en-US" dirty="0"/>
              <a:t>double ended queue» (</a:t>
            </a:r>
            <a:r>
              <a:rPr lang="ru-RU" dirty="0"/>
              <a:t>двусторонняя очередь). Технически </a:t>
            </a:r>
            <a:r>
              <a:rPr lang="en-US" dirty="0"/>
              <a:t>Deque </a:t>
            </a:r>
            <a:r>
              <a:rPr lang="ru-RU" dirty="0"/>
              <a:t>является расширением интерфейса очереди </a:t>
            </a:r>
            <a:r>
              <a:rPr lang="en-US" dirty="0"/>
              <a:t>Queue.</a:t>
            </a:r>
          </a:p>
          <a:p>
            <a:r>
              <a:rPr lang="ru-RU" dirty="0"/>
              <a:t>Интерфейс </a:t>
            </a:r>
            <a:r>
              <a:rPr lang="en-US" dirty="0"/>
              <a:t>Deque </a:t>
            </a:r>
            <a:r>
              <a:rPr lang="ru-RU" dirty="0"/>
              <a:t>реализуют всё тот же </a:t>
            </a:r>
            <a:r>
              <a:rPr lang="en-US" dirty="0"/>
              <a:t>LinkedList, </a:t>
            </a:r>
            <a:r>
              <a:rPr lang="ru-RU" dirty="0"/>
              <a:t>а также </a:t>
            </a:r>
            <a:r>
              <a:rPr lang="en-US" b="1" dirty="0" err="1"/>
              <a:t>ArrayDeque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3036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1EF719-8AFC-4D77-AB3A-14CBC60C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Deque&lt;Integer&gt; stack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ArrayDeque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(2);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(3);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 (!</a:t>
            </a:r>
            <a:r>
              <a:rPr lang="en-US" dirty="0" err="1"/>
              <a:t>stack.isEmpty</a:t>
            </a:r>
            <a:r>
              <a:rPr lang="en-US" dirty="0"/>
              <a:t>())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stack.pop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3571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A2B9871-9412-4A7A-8045-9EFB9418C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6792"/>
              </p:ext>
            </p:extLst>
          </p:nvPr>
        </p:nvGraphicFramePr>
        <p:xfrm>
          <a:off x="1185468" y="168703"/>
          <a:ext cx="9931023" cy="6143905"/>
        </p:xfrm>
        <a:graphic>
          <a:graphicData uri="http://schemas.openxmlformats.org/drawingml/2006/table">
            <a:tbl>
              <a:tblPr/>
              <a:tblGrid>
                <a:gridCol w="4601160">
                  <a:extLst>
                    <a:ext uri="{9D8B030D-6E8A-4147-A177-3AD203B41FA5}">
                      <a16:colId xmlns:a16="http://schemas.microsoft.com/office/drawing/2014/main" val="3792831005"/>
                    </a:ext>
                  </a:extLst>
                </a:gridCol>
                <a:gridCol w="5329863">
                  <a:extLst>
                    <a:ext uri="{9D8B030D-6E8A-4147-A177-3AD203B41FA5}">
                      <a16:colId xmlns:a16="http://schemas.microsoft.com/office/drawing/2014/main" val="474791956"/>
                    </a:ext>
                  </a:extLst>
                </a:gridCol>
              </a:tblGrid>
              <a:tr h="289579"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34063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 dirty="0"/>
                        <a:t>void clear()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Очистка хеш-таблицы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4378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 dirty="0" err="1"/>
                        <a:t>boolean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containsKey</a:t>
                      </a:r>
                      <a:r>
                        <a:rPr lang="en-US" sz="1700" dirty="0"/>
                        <a:t>(Object key)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проверки присутствия объекта по ключу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81063"/>
                  </a:ext>
                </a:extLst>
              </a:tr>
              <a:tr h="538185">
                <a:tc>
                  <a:txBody>
                    <a:bodyPr/>
                    <a:lstStyle/>
                    <a:p>
                      <a:r>
                        <a:rPr lang="en-US" sz="1700"/>
                        <a:t>boolean containsValue(Object value)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проверки присутствия объекта по значению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9297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Set&lt;Map.Entry&lt;K,V&gt;&gt; entrySet()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получения объекта в виде коллекции Set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78498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boolean equals(Object object)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сравнения с объектом object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1964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Object get(Object key)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получения записи по ключу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23577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boolean isEmpty()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проверки наличия записей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475421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Set&lt;K&gt; keySet()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получения записей в виде коллекции Set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5918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void put(K key, V value)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добавления записи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4179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void putAll(Map&lt;? extends K,? extends V&gt; t)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добавления записей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532443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void remove(Object key)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Метод удаления объекта по ключу key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914972"/>
                  </a:ext>
                </a:extLst>
              </a:tr>
              <a:tr h="538185">
                <a:tc>
                  <a:txBody>
                    <a:bodyPr/>
                    <a:lstStyle/>
                    <a:p>
                      <a:r>
                        <a:rPr lang="en-US" sz="1700"/>
                        <a:t>boolean remove(Object key, Object value)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удаления записи по соответствию значений ключа и значения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23198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void replace(K key, V value)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Замена значения value для записи с ключом key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71890"/>
                  </a:ext>
                </a:extLst>
              </a:tr>
              <a:tr h="538185">
                <a:tc>
                  <a:txBody>
                    <a:bodyPr/>
                    <a:lstStyle/>
                    <a:p>
                      <a:r>
                        <a:rPr lang="en-US" sz="1700"/>
                        <a:t>boolean replace(K key, V oldValue, V newValue)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Замена значения oldValue на newValue для записи с ключом key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51491"/>
                  </a:ext>
                </a:extLst>
              </a:tr>
              <a:tr h="538185">
                <a:tc>
                  <a:txBody>
                    <a:bodyPr/>
                    <a:lstStyle/>
                    <a:p>
                      <a:r>
                        <a:rPr lang="en-US" sz="1700"/>
                        <a:t>int size()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Функция определения количества записей в хеш-таблице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45920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r>
                        <a:rPr lang="en-US" sz="1700"/>
                        <a:t>Collection&lt;V&gt; values()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Получение значений записей в виде коллекции</a:t>
                      </a:r>
                    </a:p>
                  </a:txBody>
                  <a:tcPr marL="21350" marR="21350" marT="21350" marB="21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75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2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F3656-83E0-42CE-B6D5-DD3AF60B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Hashtable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843A-3585-40A2-A0C6-C3A85F61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Hashtable</a:t>
            </a:r>
            <a:r>
              <a:rPr lang="ru-RU" dirty="0"/>
              <a:t> позволяет реализовывать структуру данных типа </a:t>
            </a:r>
            <a:r>
              <a:rPr lang="ru-RU" dirty="0" err="1"/>
              <a:t>hash</a:t>
            </a:r>
            <a:r>
              <a:rPr lang="ru-RU" dirty="0"/>
              <a:t>-таблица, содержащую пары вида "ключ - значение". Значение "</a:t>
            </a:r>
            <a:r>
              <a:rPr lang="ru-RU" dirty="0" err="1"/>
              <a:t>null</a:t>
            </a:r>
            <a:r>
              <a:rPr lang="ru-RU" dirty="0"/>
              <a:t>" в качестве значения или ключа использовать нельзя. </a:t>
            </a:r>
            <a:r>
              <a:rPr lang="ru-RU" dirty="0" err="1"/>
              <a:t>Hashtable</a:t>
            </a:r>
            <a:r>
              <a:rPr lang="ru-RU" dirty="0"/>
              <a:t> является синхронизированной, т.е. почти все методы помечены как </a:t>
            </a:r>
            <a:r>
              <a:rPr lang="ru-RU" dirty="0" err="1"/>
              <a:t>synchronized</a:t>
            </a:r>
            <a:r>
              <a:rPr lang="ru-RU" dirty="0"/>
              <a:t>, в связи с чем могут быть проблемы с производительностью.</a:t>
            </a:r>
          </a:p>
          <a:p>
            <a:pPr marL="0" indent="0">
              <a:buNone/>
            </a:pPr>
            <a:r>
              <a:rPr lang="ru-RU" dirty="0"/>
              <a:t>Экземпляр </a:t>
            </a:r>
            <a:r>
              <a:rPr lang="ru-RU" dirty="0" err="1"/>
              <a:t>Hashtable</a:t>
            </a:r>
            <a:r>
              <a:rPr lang="ru-RU" dirty="0"/>
              <a:t> включает два параметра, влияющие на его производительность. Это начальная емкость и коэффициент загрузки. Начальная емкость формируется на этапе создания объекта.</a:t>
            </a:r>
          </a:p>
          <a:p>
            <a:pPr marL="0" indent="0">
              <a:buNone/>
            </a:pPr>
            <a:r>
              <a:rPr lang="ru-RU" dirty="0"/>
              <a:t>Коэффициент загрузки определяет объем информации, по достижении которого емкость </a:t>
            </a:r>
            <a:r>
              <a:rPr lang="ru-RU" dirty="0" err="1"/>
              <a:t>Hashtable</a:t>
            </a:r>
            <a:r>
              <a:rPr lang="ru-RU" dirty="0"/>
              <a:t> автоматически будет увеличена. Обычно, значение коэффициента загрузки равно 0.75. Более высокие значения уменьшают издержки пространства, но увеличивают стоимость времени поиска записи.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83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C952D3-345D-42B7-A186-53EF57FE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89"/>
            <a:ext cx="10515600" cy="5680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Конструкторы </a:t>
            </a:r>
            <a:r>
              <a:rPr lang="en-US" dirty="0" err="1"/>
              <a:t>Hashtable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Hashtable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Создание хеш-таблицы с емкостью по умолчанию (11 записей) и коэффициент загрузки по умолчанию (0.75).</a:t>
            </a:r>
          </a:p>
          <a:p>
            <a:pPr marL="0" indent="0">
              <a:buNone/>
            </a:pPr>
            <a:r>
              <a:rPr lang="en-US" dirty="0" err="1"/>
              <a:t>Hashtable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Создание хеш-таблицы с указанной начальной емкостью и коэффициентом загрузки по умолчанию (0.75).</a:t>
            </a:r>
          </a:p>
          <a:p>
            <a:pPr marL="0" indent="0">
              <a:buNone/>
            </a:pPr>
            <a:r>
              <a:rPr lang="en-US" dirty="0" err="1"/>
              <a:t>Hashtable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, float </a:t>
            </a:r>
            <a:r>
              <a:rPr lang="en-US" dirty="0" err="1"/>
              <a:t>loadFactor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Создание хеш-таблицы с указанной начальной емкостью и указанным коэффициентом загрузки.</a:t>
            </a:r>
          </a:p>
          <a:p>
            <a:pPr marL="0" indent="0">
              <a:buNone/>
            </a:pPr>
            <a:r>
              <a:rPr lang="en-US" dirty="0" err="1"/>
              <a:t>Hashtable</a:t>
            </a:r>
            <a:r>
              <a:rPr lang="en-US" dirty="0"/>
              <a:t>(Map&lt;? extends K,? extends V&gt; t)</a:t>
            </a:r>
          </a:p>
          <a:p>
            <a:pPr marL="0" indent="0">
              <a:buNone/>
            </a:pPr>
            <a:r>
              <a:rPr lang="ru-RU" dirty="0"/>
              <a:t>Создание хеш-таблицы с указанными параметрами.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5573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94C2-5B9E-4589-B80D-83597F6E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966651"/>
            <a:ext cx="10648406" cy="724037"/>
          </a:xfrm>
        </p:spPr>
        <p:txBody>
          <a:bodyPr>
            <a:normAutofit fontScale="90000"/>
          </a:bodyPr>
          <a:lstStyle/>
          <a:p>
            <a:br>
              <a:rPr lang="en-US" altLang="ru-BY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ru-BY" altLang="ru-BY" b="1" dirty="0" err="1">
                <a:solidFill>
                  <a:srgbClr val="000000"/>
                </a:solidFill>
                <a:latin typeface="Verdana" panose="020B0604030504040204" pitchFamily="34" charset="0"/>
              </a:rPr>
              <a:t>Hashtable</a:t>
            </a:r>
            <a:r>
              <a:rPr lang="ru-BY" altLang="ru-BY" dirty="0">
                <a:solidFill>
                  <a:srgbClr val="000000"/>
                </a:solidFill>
                <a:latin typeface="Verdana" panose="020B0604030504040204" pitchFamily="34" charset="0"/>
              </a:rPr>
              <a:t> реализует все методы интерфейса </a:t>
            </a:r>
            <a:r>
              <a:rPr lang="ru-BY" altLang="ru-BY" dirty="0" err="1">
                <a:solidFill>
                  <a:srgbClr val="000000"/>
                </a:solidFill>
                <a:latin typeface="Verdana" panose="020B0604030504040204" pitchFamily="34" charset="0"/>
              </a:rPr>
              <a:t>Map</a:t>
            </a:r>
            <a:r>
              <a:rPr lang="ru-BY" altLang="ru-BY" dirty="0">
                <a:solidFill>
                  <a:srgbClr val="000000"/>
                </a:solidFill>
                <a:latin typeface="Verdana" panose="020B0604030504040204" pitchFamily="34" charset="0"/>
              </a:rPr>
              <a:t> и включает дополнительно следующие методы :</a:t>
            </a:r>
            <a:br>
              <a:rPr kumimoji="0" lang="ru-BY" altLang="ru-BY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13802D2-F9AC-4965-BE4F-71746E0332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86845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78535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8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Объект </a:t>
                      </a:r>
                      <a:r>
                        <a:rPr lang="en-US"/>
                        <a:t>clone()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копии хеш-таблицы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3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 contains(Object value)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проверки присутствия объекта </a:t>
                      </a:r>
                      <a:r>
                        <a:rPr lang="ru-RU" dirty="0" err="1"/>
                        <a:t>value</a:t>
                      </a:r>
                      <a:r>
                        <a:rPr lang="ru-RU" dirty="0"/>
                        <a:t> в хеш-таблице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7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Enumeration&lt;V&gt; elements()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Получение ключей хеш-таблицы в виде объекта Enumeration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0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Enumeration&lt;K&gt; keys()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получения ключей хеш-таблицы в виде объекта </a:t>
                      </a:r>
                      <a:r>
                        <a:rPr lang="ru-RU" dirty="0" err="1"/>
                        <a:t>Enumeration</a:t>
                      </a:r>
                      <a:endParaRPr lang="ru-RU" dirty="0"/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void rehash()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реорганизация </a:t>
                      </a:r>
                      <a:r>
                        <a:rPr lang="ru-RU" dirty="0" err="1"/>
                        <a:t>hash</a:t>
                      </a:r>
                      <a:r>
                        <a:rPr lang="ru-RU" dirty="0"/>
                        <a:t> ключей и увеличение емкости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41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2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B148D-46C9-42CD-AAAC-528F353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HashMap&lt;K,V&gt; map = new HashMap&lt;&gt;();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C83AC-EB93-4FAC-BC63-48E3BE0B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Набор данных </a:t>
            </a:r>
            <a:r>
              <a:rPr lang="ru-RU" dirty="0" err="1"/>
              <a:t>HashMap</a:t>
            </a:r>
            <a:r>
              <a:rPr lang="ru-RU" dirty="0"/>
              <a:t> является альтернативой </a:t>
            </a:r>
            <a:r>
              <a:rPr lang="ru-RU" dirty="0" err="1"/>
              <a:t>Hashtable</a:t>
            </a:r>
            <a:r>
              <a:rPr lang="ru-RU" dirty="0"/>
              <a:t>. Основными отличиями от </a:t>
            </a:r>
            <a:r>
              <a:rPr lang="ru-RU" dirty="0" err="1"/>
              <a:t>Hashtable</a:t>
            </a:r>
            <a:r>
              <a:rPr lang="ru-RU" dirty="0"/>
              <a:t> являются то, что </a:t>
            </a:r>
            <a:r>
              <a:rPr lang="ru-RU" b="1" dirty="0" err="1"/>
              <a:t>HashMap</a:t>
            </a:r>
            <a:r>
              <a:rPr lang="ru-RU" dirty="0"/>
              <a:t> не синхронизирован и позволяет использовать </a:t>
            </a:r>
            <a:r>
              <a:rPr lang="ru-RU" dirty="0" err="1"/>
              <a:t>null</a:t>
            </a:r>
            <a:r>
              <a:rPr lang="ru-RU" dirty="0"/>
              <a:t> как в качестве ключа, так и значения.</a:t>
            </a:r>
          </a:p>
          <a:p>
            <a:r>
              <a:rPr lang="ru-RU" dirty="0"/>
              <a:t>Также как и </a:t>
            </a:r>
            <a:r>
              <a:rPr lang="ru-RU" i="1" dirty="0" err="1"/>
              <a:t>Hashtable</a:t>
            </a:r>
            <a:r>
              <a:rPr lang="ru-RU" dirty="0"/>
              <a:t>, коллекция </a:t>
            </a:r>
            <a:r>
              <a:rPr lang="ru-RU" b="1" dirty="0" err="1"/>
              <a:t>HashMap</a:t>
            </a:r>
            <a:r>
              <a:rPr lang="ru-RU" dirty="0"/>
              <a:t> не является упорядоченной: порядок хранения элементов зависит от хэш-функции. Реализация </a:t>
            </a:r>
            <a:r>
              <a:rPr lang="ru-RU" dirty="0" err="1"/>
              <a:t>HashMap</a:t>
            </a:r>
            <a:r>
              <a:rPr lang="ru-RU" dirty="0"/>
              <a:t> обеспечивает постоянно-разовую производительность для основных операций (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put</a:t>
            </a:r>
            <a:r>
              <a:rPr lang="ru-RU" dirty="0"/>
              <a:t>).</a:t>
            </a:r>
          </a:p>
          <a:p>
            <a:r>
              <a:rPr lang="ru-RU" dirty="0"/>
              <a:t>У экземпляра </a:t>
            </a:r>
            <a:r>
              <a:rPr lang="ru-RU" b="1" dirty="0" err="1"/>
              <a:t>HashMap</a:t>
            </a:r>
            <a:r>
              <a:rPr lang="ru-RU" dirty="0"/>
              <a:t> есть два параметра, влияющие на его производительность. Это начальная емкость и коэффициент загрузки. Емкость - это число блоков в хэш-таблице. Начальная емкость определяется при создании хэш-таблицы.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8788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E5A9420-8544-4446-A884-11610A9875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29874"/>
          <a:ext cx="10515600" cy="35204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214114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930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Метод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0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HashMap()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используемыми по умолчанию значениями начальной емкости (16) и коэффициентом загрузки (0.75)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7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HashMap(int initialCapacity) 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 по умолчанию значением коэффициентом загрузки (0.75) и начальной емкостью initialCapacity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127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HashMap(int initialCapacity, float loadFactor)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Конструктор с используемыми значениями начальной емкости initialCapacity и коэффициентом загрузки loadFactor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114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HashMap(Map&lt;? extends K,? extends V&gt; m)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Конструктор с определением структуры согласно объекту-параметра.</a:t>
                      </a:r>
                    </a:p>
                  </a:txBody>
                  <a:tcPr marL="22860" marR="2286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3666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96A7AED-1482-4966-9AF8-A7314B0C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7000"/>
            <a:ext cx="83134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Конструкторы и описание </a:t>
            </a:r>
            <a:r>
              <a:rPr kumimoji="0" lang="ru-BY" altLang="ru-BY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HashMap</a:t>
            </a:r>
            <a:endParaRPr kumimoji="0" lang="ru-BY" altLang="ru-BY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9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3105</Words>
  <Application>Microsoft Office PowerPoint</Application>
  <PresentationFormat>Широкоэкранный</PresentationFormat>
  <Paragraphs>334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Verdana</vt:lpstr>
      <vt:lpstr>Тема Office</vt:lpstr>
      <vt:lpstr>Коллекции. Set. Map. Queue</vt:lpstr>
      <vt:lpstr>Коллекции Map</vt:lpstr>
      <vt:lpstr>Map</vt:lpstr>
      <vt:lpstr>Презентация PowerPoint</vt:lpstr>
      <vt:lpstr>Hashtable</vt:lpstr>
      <vt:lpstr>Презентация PowerPoint</vt:lpstr>
      <vt:lpstr> Hashtable реализует все методы интерфейса Map и включает дополнительно следующие методы : </vt:lpstr>
      <vt:lpstr>HashMap&lt;K,V&gt; map = new HashMap&lt;&gt;();</vt:lpstr>
      <vt:lpstr>Презентация PowerPoint</vt:lpstr>
      <vt:lpstr>Презентация PowerPoint</vt:lpstr>
      <vt:lpstr>LinkedHashMap</vt:lpstr>
      <vt:lpstr>Презентация PowerPoint</vt:lpstr>
      <vt:lpstr>Презентация PowerPoint</vt:lpstr>
      <vt:lpstr>TreeMap</vt:lpstr>
      <vt:lpstr>Презентация PowerPoint</vt:lpstr>
      <vt:lpstr>Презентация PowerPoint</vt:lpstr>
      <vt:lpstr>Коллекции Set</vt:lpstr>
      <vt:lpstr>Презентация PowerPoint</vt:lpstr>
      <vt:lpstr>HashSet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TreeSet</vt:lpstr>
      <vt:lpstr>Презентация PowerPoint</vt:lpstr>
      <vt:lpstr>Презентация PowerPoint</vt:lpstr>
      <vt:lpstr>Презентация PowerPoint</vt:lpstr>
      <vt:lpstr>Queue and Deque</vt:lpstr>
      <vt:lpstr>Презентация PowerPoint</vt:lpstr>
      <vt:lpstr>Deque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Set. Map. Временная сложность</dc:title>
  <dc:creator>Ерёменко Владимир</dc:creator>
  <cp:lastModifiedBy>Ерёменко Владимир</cp:lastModifiedBy>
  <cp:revision>9</cp:revision>
  <dcterms:created xsi:type="dcterms:W3CDTF">2019-07-21T20:13:51Z</dcterms:created>
  <dcterms:modified xsi:type="dcterms:W3CDTF">2019-07-22T10:31:02Z</dcterms:modified>
</cp:coreProperties>
</file>