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8FB1E-09C7-4CCE-8F16-D985FF4B4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FEECA9-C85B-46AB-8347-78019E38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B41EF7-8E0F-43AD-AAFF-74440A08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AD680A-B0D7-4341-A304-6D3A239C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D4449-43FD-4620-BE4B-11ECE249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684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6969B-B37E-469C-B366-F38F69B2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598669-F9C2-45BA-9F26-C7084EF18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44BE9C-BFCB-4D4F-8E13-2227D3A9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366FE-11B1-410A-8A6B-34B878F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F01A6-5609-449F-A86A-B8CF3CF8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9416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5A511C-3526-4578-B8D8-12C2823C7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4F725B-D2A7-4329-8C54-D45438136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C8EF6-0CA6-4E63-B72D-82DA91F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CE8F4-B218-4EB6-9FF3-F3E5177F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5D8E19-DB09-410C-91A2-D542321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06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F687E-B737-4308-9BAE-DD406234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DADD2-F40A-4B4A-B2CB-04CEE53F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5591D-410D-45C1-BC41-F0A6422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D36DE0-2005-48BE-BDF5-9CDF4F75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B5AAA-A800-455E-9E25-485217D2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420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A0891-53B4-42D0-B641-CBF95533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F819AC-CD79-4AE2-8E59-F15EE7D5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A8B6A-E63D-4182-8F38-11B04E3E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DF6ED-9A73-4C07-AE8C-6D37DEA9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B48BC-CD97-407F-A0E2-CB6AC068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36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AF738-18C5-48A3-9B9E-ED7BC4E4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26B8C-FFB5-46E6-B29D-027E52CDE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D4B0BF-C5D4-43E7-B599-8F503E00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FC9E4D-FB45-4A3A-8C3F-61387B51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F5C70-7F83-4BEE-95FD-77451569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51DD36-1781-49A8-BC62-6B8A3E42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1500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5BFD9-58C4-426D-8643-0C341A6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8D5F6C-3B9B-49A8-9808-B17B385B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80AAC6-81BF-4597-ABF0-9F9FC9544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E15C0A-21BF-4BD1-9EDC-B10C79DC0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5B6FA8-BF83-49D9-93B2-2974324A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58383C-5FDE-4E6B-B28D-6373CEC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610C6D-6764-431A-B516-8B668B00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51EBC-5107-44AA-AA3E-54D11BE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1017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06721-E41F-48AC-A0A3-DB208193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B04AC0-130D-4901-A67E-B39C283F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886AFC-D3AD-42BF-A098-A7082F52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7B8785-4804-4D62-B1D1-336BB6C1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7829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B1BCE1-FFBB-4F8E-8DCB-416D7ED3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B07883-E96D-46AC-9307-F23411DB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9FB24C-4665-498E-A870-0A484255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4009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BA5B3-34B8-481B-8031-A4C156A1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CE740-F843-492A-AA6C-60C200F2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5C33CB-08A9-4DA3-920E-843EA18A0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E126E-9E5C-4833-AE8D-35B9241D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1219A5-1532-4677-91ED-4ED9402D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895AB-A5EC-4DA9-BF83-0F6B38B1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380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1B9E1-7DD8-43AC-BF56-24C75A4B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D3A160-CB26-40C0-BA90-DAFD36032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AC49B6-087F-4A7A-BED3-C772A9DD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F73B27-6D42-473E-95CB-25444028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897272-2E7A-420B-A063-EB7D6E17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895A50-A642-482F-85AE-1903ED2C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0658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6BF2D-84E6-437C-AED6-000D79FF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DB30DE-DE0F-4FFC-ADE9-5824FFB6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B531D-898D-4340-BC6E-A4E7CF1F7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2D6A-4754-4A50-B520-46E6A25534FF}" type="datetimeFigureOut">
              <a:rPr lang="ru-BY" smtClean="0"/>
              <a:t>19.07.2019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21DA5-86B3-49A1-9EB7-4CFCD4F8E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EEF98-9742-40F4-9597-649DAA18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3E2-439E-4240-9FD8-B658DEC3305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086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EE699-7DA4-4E9A-A8F3-53EF96463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5842" y="2667699"/>
            <a:ext cx="6160315" cy="959058"/>
          </a:xfrm>
        </p:spPr>
        <p:txBody>
          <a:bodyPr/>
          <a:lstStyle/>
          <a:p>
            <a:r>
              <a:rPr lang="ru-RU" dirty="0"/>
              <a:t>Коллекции. </a:t>
            </a:r>
            <a:r>
              <a:rPr lang="en-US" dirty="0"/>
              <a:t>List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6470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97F1FD-F823-461F-A88C-5860B094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3"/>
            <a:ext cx="10515600" cy="578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Методы </a:t>
            </a:r>
            <a:r>
              <a:rPr lang="en-US" dirty="0"/>
              <a:t>LinkedList</a:t>
            </a:r>
          </a:p>
          <a:p>
            <a:pPr marL="0" indent="0">
              <a:buNone/>
            </a:pPr>
            <a:r>
              <a:rPr lang="en-US" dirty="0" err="1"/>
              <a:t>addFirst</a:t>
            </a:r>
            <a:r>
              <a:rPr lang="en-US" dirty="0"/>
              <a:t>() / </a:t>
            </a:r>
            <a:r>
              <a:rPr lang="en-US" dirty="0" err="1"/>
              <a:t>offerFirst</a:t>
            </a:r>
            <a:r>
              <a:rPr lang="en-US" dirty="0"/>
              <a:t>() </a:t>
            </a:r>
            <a:r>
              <a:rPr lang="ru-RU" dirty="0"/>
              <a:t>добавляет элемент в начало списка</a:t>
            </a:r>
          </a:p>
          <a:p>
            <a:pPr marL="0" indent="0">
              <a:buNone/>
            </a:pPr>
            <a:r>
              <a:rPr lang="en-US" dirty="0" err="1"/>
              <a:t>addLast</a:t>
            </a:r>
            <a:r>
              <a:rPr lang="en-US" dirty="0"/>
              <a:t>() / </a:t>
            </a:r>
            <a:r>
              <a:rPr lang="en-US" dirty="0" err="1"/>
              <a:t>offerLast</a:t>
            </a:r>
            <a:r>
              <a:rPr lang="en-US" dirty="0"/>
              <a:t>() </a:t>
            </a:r>
            <a:r>
              <a:rPr lang="ru-RU" dirty="0"/>
              <a:t>добавляет элемент в конец списка</a:t>
            </a:r>
          </a:p>
          <a:p>
            <a:pPr marL="0" indent="0">
              <a:buNone/>
            </a:pPr>
            <a:r>
              <a:rPr lang="en-US" dirty="0" err="1"/>
              <a:t>removeFirst</a:t>
            </a:r>
            <a:r>
              <a:rPr lang="en-US" dirty="0"/>
              <a:t>() / </a:t>
            </a:r>
            <a:r>
              <a:rPr lang="en-US" dirty="0" err="1"/>
              <a:t>pollFirst</a:t>
            </a:r>
            <a:r>
              <a:rPr lang="en-US" dirty="0"/>
              <a:t>() </a:t>
            </a:r>
            <a:r>
              <a:rPr lang="ru-RU" dirty="0"/>
              <a:t>удаляет первый элемент из начала списка</a:t>
            </a:r>
          </a:p>
          <a:p>
            <a:pPr marL="0" indent="0">
              <a:buNone/>
            </a:pPr>
            <a:r>
              <a:rPr lang="en-US" dirty="0" err="1"/>
              <a:t>removeLast</a:t>
            </a:r>
            <a:r>
              <a:rPr lang="en-US" dirty="0"/>
              <a:t>() / </a:t>
            </a:r>
            <a:r>
              <a:rPr lang="en-US" dirty="0" err="1"/>
              <a:t>pollLast</a:t>
            </a:r>
            <a:r>
              <a:rPr lang="en-US" dirty="0"/>
              <a:t>() </a:t>
            </a:r>
            <a:r>
              <a:rPr lang="ru-RU" dirty="0"/>
              <a:t>удаляет последний элемент из конца списка</a:t>
            </a:r>
          </a:p>
          <a:p>
            <a:pPr marL="0" indent="0">
              <a:buNone/>
            </a:pPr>
            <a:r>
              <a:rPr lang="en-US" dirty="0" err="1"/>
              <a:t>getFirst</a:t>
            </a:r>
            <a:r>
              <a:rPr lang="en-US" dirty="0"/>
              <a:t>() / </a:t>
            </a:r>
            <a:r>
              <a:rPr lang="en-US" dirty="0" err="1"/>
              <a:t>peekFirst</a:t>
            </a:r>
            <a:r>
              <a:rPr lang="en-US" dirty="0"/>
              <a:t>() </a:t>
            </a:r>
            <a:r>
              <a:rPr lang="ru-RU" dirty="0"/>
              <a:t>получает первый элемент</a:t>
            </a:r>
          </a:p>
          <a:p>
            <a:pPr marL="0" indent="0">
              <a:buNone/>
            </a:pPr>
            <a:r>
              <a:rPr lang="en-US" dirty="0" err="1"/>
              <a:t>getLast</a:t>
            </a:r>
            <a:r>
              <a:rPr lang="en-US" dirty="0"/>
              <a:t>() / </a:t>
            </a:r>
            <a:r>
              <a:rPr lang="en-US" dirty="0" err="1"/>
              <a:t>peekLast</a:t>
            </a:r>
            <a:r>
              <a:rPr lang="en-US" dirty="0"/>
              <a:t>() </a:t>
            </a:r>
            <a:r>
              <a:rPr lang="ru-RU" dirty="0"/>
              <a:t>получает последний элемент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7272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E6FE70-A962-4863-A52A-271CDC1E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49"/>
            <a:ext cx="10515600" cy="5833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LinkedList&lt;String&gt; states = new LinkedList&lt;String&gt;();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ru-RU" dirty="0"/>
              <a:t>Добавление элементов в список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states.add</a:t>
            </a:r>
            <a:r>
              <a:rPr lang="en-US" dirty="0"/>
              <a:t>     ("</a:t>
            </a:r>
            <a:r>
              <a:rPr lang="ru-RU" dirty="0"/>
              <a:t>Германия"      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states.add</a:t>
            </a:r>
            <a:r>
              <a:rPr lang="en-US" dirty="0"/>
              <a:t>     ("</a:t>
            </a:r>
            <a:r>
              <a:rPr lang="ru-RU" dirty="0"/>
              <a:t>Франция"       ); // добавляем элемент в конец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states.addLast</a:t>
            </a:r>
            <a:r>
              <a:rPr lang="en-US" dirty="0"/>
              <a:t> ("</a:t>
            </a:r>
            <a:r>
              <a:rPr lang="ru-RU" dirty="0"/>
              <a:t>Великобритания"); // добавляем элемент в первую позицию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states.addFirst</a:t>
            </a:r>
            <a:r>
              <a:rPr lang="en-US" dirty="0"/>
              <a:t>("</a:t>
            </a:r>
            <a:r>
              <a:rPr lang="ru-RU" dirty="0"/>
              <a:t>Испания"       ); // добавляем элемент с индексом 1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states.add</a:t>
            </a:r>
            <a:r>
              <a:rPr lang="en-US" dirty="0"/>
              <a:t>     (1, "</a:t>
            </a:r>
            <a:r>
              <a:rPr lang="ru-RU" dirty="0"/>
              <a:t>Италия"     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ru-RU" dirty="0"/>
              <a:t>В списке %</a:t>
            </a:r>
            <a:r>
              <a:rPr lang="en-US" dirty="0"/>
              <a:t>d </a:t>
            </a:r>
            <a:r>
              <a:rPr lang="ru-RU" dirty="0"/>
              <a:t>элементов \</a:t>
            </a:r>
            <a:r>
              <a:rPr lang="en-US" dirty="0"/>
              <a:t>n", </a:t>
            </a:r>
            <a:r>
              <a:rPr lang="en-US" dirty="0" err="1"/>
              <a:t>states.size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states.get</a:t>
            </a:r>
            <a:r>
              <a:rPr lang="en-US" dirty="0"/>
              <a:t>(1));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states.set</a:t>
            </a:r>
            <a:r>
              <a:rPr lang="en-US" dirty="0"/>
              <a:t>(1, "</a:t>
            </a:r>
            <a:r>
              <a:rPr lang="ru-RU" dirty="0"/>
              <a:t>Дания");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for (String state : states){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(state);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ru-RU" dirty="0"/>
              <a:t>проверка на наличие элемента в списке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if (</a:t>
            </a:r>
            <a:r>
              <a:rPr lang="en-US" dirty="0" err="1"/>
              <a:t>states.contains</a:t>
            </a:r>
            <a:r>
              <a:rPr lang="en-US" dirty="0"/>
              <a:t>("</a:t>
            </a:r>
            <a:r>
              <a:rPr lang="ru-RU" dirty="0"/>
              <a:t>Германия")){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Список содержит государство Германия");</a:t>
            </a:r>
          </a:p>
          <a:p>
            <a:pPr marL="0" indent="0">
              <a:buNone/>
            </a:pPr>
            <a:r>
              <a:rPr lang="ru-RU" dirty="0"/>
              <a:t>        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states.remove</a:t>
            </a:r>
            <a:r>
              <a:rPr lang="en-US" dirty="0"/>
              <a:t>("</a:t>
            </a:r>
            <a:r>
              <a:rPr lang="ru-RU" dirty="0"/>
              <a:t>Германия");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states.removeFirst</a:t>
            </a:r>
            <a:r>
              <a:rPr lang="en-US" dirty="0"/>
              <a:t>(); // </a:t>
            </a:r>
            <a:r>
              <a:rPr lang="ru-RU" dirty="0"/>
              <a:t>удаление первого элемента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states.removeLast</a:t>
            </a:r>
            <a:r>
              <a:rPr lang="en-US" dirty="0"/>
              <a:t>();  // </a:t>
            </a:r>
            <a:r>
              <a:rPr lang="ru-RU" dirty="0"/>
              <a:t>удаление последнего элемента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7962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0DE7CF-E688-491F-BC95-52CEA307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Отличие </a:t>
            </a:r>
            <a:r>
              <a:rPr lang="ru-RU" dirty="0" err="1"/>
              <a:t>LinkedList</a:t>
            </a:r>
            <a:r>
              <a:rPr lang="ru-RU" dirty="0"/>
              <a:t> от </a:t>
            </a:r>
            <a:r>
              <a:rPr lang="ru-RU" dirty="0" err="1"/>
              <a:t>ArrayList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ArrayList</a:t>
            </a:r>
            <a:r>
              <a:rPr lang="ru-RU" dirty="0"/>
              <a:t> - это реализованный на основе массива список объектов. </a:t>
            </a:r>
            <a:r>
              <a:rPr lang="ru-RU" dirty="0" err="1"/>
              <a:t>LinkedList</a:t>
            </a:r>
            <a:r>
              <a:rPr lang="ru-RU" dirty="0"/>
              <a:t> — это связный список объектов.</a:t>
            </a:r>
          </a:p>
          <a:p>
            <a:pPr marL="0" indent="0">
              <a:buNone/>
            </a:pPr>
            <a:r>
              <a:rPr lang="ru-RU" dirty="0" err="1"/>
              <a:t>LinkedList</a:t>
            </a:r>
            <a:r>
              <a:rPr lang="ru-RU" dirty="0"/>
              <a:t> выполняет вставку и удаление элементов в списке за постоянное время (определение позиции для вставки или удаления не рассматривается). В большинстве случаев </a:t>
            </a:r>
            <a:r>
              <a:rPr lang="ru-RU" dirty="0" err="1"/>
              <a:t>LinkedList</a:t>
            </a:r>
            <a:r>
              <a:rPr lang="ru-RU" dirty="0"/>
              <a:t> проигрывает </a:t>
            </a:r>
            <a:r>
              <a:rPr lang="ru-RU" dirty="0" err="1"/>
              <a:t>ArrayList</a:t>
            </a:r>
            <a:r>
              <a:rPr lang="ru-RU" dirty="0"/>
              <a:t> и по потребляемой памяти и по скорости выполнения операций.</a:t>
            </a:r>
          </a:p>
          <a:p>
            <a:pPr marL="0" indent="0">
              <a:buNone/>
            </a:pPr>
            <a:r>
              <a:rPr lang="ru-RU" dirty="0"/>
              <a:t>Если в алгоритме предусмотрена активная работа (вставка/удаление) в середине списка или в случаях, когда необходимо гарантированное время добавления элемента в список, то целесообразно использовать </a:t>
            </a:r>
            <a:r>
              <a:rPr lang="ru-RU" dirty="0" err="1"/>
              <a:t>LinkedList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1236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6D621-991D-4414-98A2-1BCE8B93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 stack = new Stack&lt;&gt;();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B6850-17E8-4AEC-AFDE-BA165930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Stack</a:t>
            </a:r>
            <a:r>
              <a:rPr lang="ru-RU" dirty="0"/>
              <a:t> является подклассом класса </a:t>
            </a:r>
            <a:r>
              <a:rPr lang="ru-RU" b="1" dirty="0" err="1"/>
              <a:t>Vector</a:t>
            </a:r>
            <a:r>
              <a:rPr lang="ru-RU" dirty="0"/>
              <a:t>, который реализует простой механизм типа "последний вошёл - первый вышел" (LIFO). Можно представить процесс в виде детской пирамидки, когда вы по одному нанизываете диск на колышек. И снять диски вы сможете только по порядку, начиная с верхнего.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0853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BD3045-C08A-4D7C-AE9C-0939C9FC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393"/>
            <a:ext cx="10515600" cy="5866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Методы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ru-RU" dirty="0" err="1"/>
              <a:t>oolean</a:t>
            </a:r>
            <a:r>
              <a:rPr lang="en-US" dirty="0"/>
              <a:t> </a:t>
            </a:r>
            <a:r>
              <a:rPr lang="ru-RU" dirty="0" err="1"/>
              <a:t>empty</a:t>
            </a:r>
            <a:r>
              <a:rPr lang="ru-RU" dirty="0"/>
              <a:t>() Служит для проверки стека на наличие элементов — он возвращает </a:t>
            </a:r>
            <a:r>
              <a:rPr lang="ru-RU" dirty="0" err="1"/>
              <a:t>true</a:t>
            </a:r>
            <a:r>
              <a:rPr lang="ru-RU" dirty="0"/>
              <a:t>, если стек пуст. </a:t>
            </a:r>
          </a:p>
          <a:p>
            <a:pPr marL="0" indent="0">
              <a:buNone/>
            </a:pP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peek</a:t>
            </a:r>
            <a:r>
              <a:rPr lang="ru-RU" dirty="0"/>
              <a:t>() Возвращает верхний элемент, не удаляя его из стека. </a:t>
            </a:r>
          </a:p>
          <a:p>
            <a:pPr marL="0" indent="0">
              <a:buNone/>
            </a:pP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pop</a:t>
            </a:r>
            <a:r>
              <a:rPr lang="ru-RU" dirty="0"/>
              <a:t>() Извлекает верхний элемент удаляя его из стека. </a:t>
            </a:r>
          </a:p>
          <a:p>
            <a:pPr marL="0" indent="0">
              <a:buNone/>
            </a:pP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item</a:t>
            </a:r>
            <a:r>
              <a:rPr lang="ru-RU" dirty="0"/>
              <a:t>) Помещает элемент в вершину стека. 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o) Метод ищет заданный элемент в стеке, возвращая количество операций </a:t>
            </a:r>
            <a:r>
              <a:rPr lang="ru-RU" dirty="0" err="1"/>
              <a:t>pop</a:t>
            </a:r>
            <a:r>
              <a:rPr lang="ru-RU" dirty="0"/>
              <a:t>, которые требуются для того чтобы перевести искомый элемент в вершину стека. Если заданный элемент в стеке отсутствует, этот метод возвращает -1.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2600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556CD0-E2C1-4B22-A50A-73CBA9ED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450"/>
            <a:ext cx="10515600" cy="575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Stack&lt;Integer&gt; stack = </a:t>
            </a:r>
            <a:r>
              <a:rPr lang="en-US" b="1" dirty="0"/>
              <a:t>new</a:t>
            </a:r>
            <a:r>
              <a:rPr lang="en-US" dirty="0"/>
              <a:t> Stack&lt;&gt;();</a:t>
            </a:r>
            <a:br>
              <a:rPr lang="en-US" dirty="0"/>
            </a:br>
            <a:r>
              <a:rPr lang="en-US" dirty="0" err="1"/>
              <a:t>stack.push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/>
              <a:t>stack.push</a:t>
            </a:r>
            <a:r>
              <a:rPr lang="en-US" dirty="0"/>
              <a:t>(2);</a:t>
            </a:r>
            <a:br>
              <a:rPr lang="en-US" dirty="0"/>
            </a:br>
            <a:r>
              <a:rPr lang="en-US" dirty="0" err="1"/>
              <a:t>stack.push</a:t>
            </a:r>
            <a:r>
              <a:rPr lang="en-US" dirty="0"/>
              <a:t>(3);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 (!</a:t>
            </a:r>
            <a:r>
              <a:rPr lang="en-US" dirty="0" err="1"/>
              <a:t>stack.empty</a:t>
            </a:r>
            <a:r>
              <a:rPr lang="en-US" dirty="0"/>
              <a:t>())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stack.pop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}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То есть элементы извлекаются в обратном порядке, начиная с последнего. Класс </a:t>
            </a:r>
            <a:r>
              <a:rPr lang="ru-RU" dirty="0" err="1"/>
              <a:t>Stack</a:t>
            </a:r>
            <a:r>
              <a:rPr lang="ru-RU" dirty="0"/>
              <a:t> является расширением класса </a:t>
            </a:r>
            <a:r>
              <a:rPr lang="ru-RU" b="1" dirty="0" err="1"/>
              <a:t>Vector</a:t>
            </a:r>
            <a:r>
              <a:rPr lang="ru-RU" dirty="0"/>
              <a:t>. Оба этих класса появились ещё в </a:t>
            </a:r>
            <a:r>
              <a:rPr lang="ru-RU" dirty="0" err="1"/>
              <a:t>Java</a:t>
            </a:r>
            <a:r>
              <a:rPr lang="ru-RU" dirty="0"/>
              <a:t> 1.0. Ныне они считаются устаревшими и их не рекомендуется применять в новых проектах.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6103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D617E-F9CD-4BFD-B5E2-9B6F7C51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430" y="2554651"/>
            <a:ext cx="8809139" cy="1325563"/>
          </a:xfrm>
        </p:spPr>
        <p:txBody>
          <a:bodyPr/>
          <a:lstStyle/>
          <a:p>
            <a:r>
              <a:rPr lang="ru-RU" dirty="0"/>
              <a:t>Не забудьте выключить компьютер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865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89DA-129F-402D-8C0A-670F3B39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endParaRPr lang="ru-BY" dirty="0"/>
          </a:p>
        </p:txBody>
      </p:sp>
      <p:pic>
        <p:nvPicPr>
          <p:cNvPr id="9" name="Объект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DAC3BC1-08CF-4B36-85FC-156A25E48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1469723"/>
            <a:ext cx="9712960" cy="5023152"/>
          </a:xfrm>
        </p:spPr>
      </p:pic>
    </p:spTree>
    <p:extLst>
      <p:ext uri="{BB962C8B-B14F-4D97-AF65-F5344CB8AC3E}">
        <p14:creationId xmlns:p14="http://schemas.microsoft.com/office/powerpoint/2010/main" val="7571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5DFA33-D459-496C-899E-B9C4FAFD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899"/>
            <a:ext cx="10515600" cy="533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Интерфейс </a:t>
            </a:r>
            <a:r>
              <a:rPr lang="en-US" dirty="0"/>
              <a:t>Collection</a:t>
            </a:r>
          </a:p>
          <a:p>
            <a:pPr marL="0" indent="0">
              <a:buNone/>
            </a:pPr>
            <a:r>
              <a:rPr lang="ru-RU" dirty="0"/>
              <a:t>Интерфейс </a:t>
            </a:r>
            <a:r>
              <a:rPr lang="en-US" dirty="0"/>
              <a:t>Collection </a:t>
            </a:r>
            <a:r>
              <a:rPr lang="ru-RU" dirty="0"/>
              <a:t>является базовым для всех коллекций, определяя основной функционал:</a:t>
            </a:r>
          </a:p>
          <a:p>
            <a:pPr marL="0" indent="0">
              <a:buNone/>
            </a:pPr>
            <a:r>
              <a:rPr lang="en-US" dirty="0"/>
              <a:t>public interface Collection&lt;E&gt; extends </a:t>
            </a:r>
            <a:r>
              <a:rPr lang="en-US" dirty="0" err="1"/>
              <a:t>Iterable</a:t>
            </a:r>
            <a:r>
              <a:rPr lang="en-US" dirty="0"/>
              <a:t>&lt;E&gt;{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ru-RU" dirty="0"/>
              <a:t>определения методов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Интерфейс </a:t>
            </a:r>
            <a:r>
              <a:rPr lang="en-US" dirty="0"/>
              <a:t>Collection </a:t>
            </a:r>
            <a:r>
              <a:rPr lang="ru-RU" dirty="0"/>
              <a:t>является обобщенным и расширяет интерфейс </a:t>
            </a:r>
            <a:r>
              <a:rPr lang="en-US" dirty="0" err="1"/>
              <a:t>Iterable</a:t>
            </a:r>
            <a:r>
              <a:rPr lang="en-US" dirty="0"/>
              <a:t>, </a:t>
            </a:r>
            <a:r>
              <a:rPr lang="ru-RU" dirty="0"/>
              <a:t>поэтому все объекты коллекций можно перебирать в цикле по типу </a:t>
            </a:r>
            <a:r>
              <a:rPr lang="en-US" dirty="0"/>
              <a:t>for-each.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454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D39DFE-9C23-40B0-B955-79B61F87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960"/>
            <a:ext cx="10515600" cy="5862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Среди методов интерфейса </a:t>
            </a:r>
            <a:r>
              <a:rPr lang="ru-RU" dirty="0" err="1"/>
              <a:t>Collection</a:t>
            </a:r>
            <a:r>
              <a:rPr lang="ru-RU" dirty="0"/>
              <a:t> можно выделить следующие:</a:t>
            </a:r>
          </a:p>
          <a:p>
            <a:pPr marL="0" indent="0">
              <a:buNone/>
            </a:pPr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add</a:t>
            </a:r>
            <a:r>
              <a:rPr lang="ru-RU" b="1" dirty="0"/>
              <a:t> (E </a:t>
            </a:r>
            <a:r>
              <a:rPr lang="ru-RU" b="1" dirty="0" err="1"/>
              <a:t>item</a:t>
            </a:r>
            <a:r>
              <a:rPr lang="ru-RU" b="1" dirty="0"/>
              <a:t>): </a:t>
            </a:r>
            <a:r>
              <a:rPr lang="ru-RU" dirty="0"/>
              <a:t>добавляет в коллекцию объект </a:t>
            </a:r>
            <a:r>
              <a:rPr lang="ru-RU" dirty="0" err="1"/>
              <a:t>item</a:t>
            </a:r>
            <a:r>
              <a:rPr lang="ru-RU" dirty="0"/>
              <a:t>. При удачном добавлении возвращает </a:t>
            </a:r>
            <a:r>
              <a:rPr lang="ru-RU" dirty="0" err="1"/>
              <a:t>true</a:t>
            </a:r>
            <a:r>
              <a:rPr lang="ru-RU" dirty="0"/>
              <a:t>, при неудачном -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addAll</a:t>
            </a:r>
            <a:r>
              <a:rPr lang="ru-RU" b="1" dirty="0"/>
              <a:t> (</a:t>
            </a:r>
            <a:r>
              <a:rPr lang="ru-RU" b="1" dirty="0" err="1"/>
              <a:t>Collection</a:t>
            </a:r>
            <a:r>
              <a:rPr lang="ru-RU" b="1" dirty="0"/>
              <a:t>&lt;? </a:t>
            </a:r>
            <a:r>
              <a:rPr lang="ru-RU" b="1" dirty="0" err="1"/>
              <a:t>extends</a:t>
            </a:r>
            <a:r>
              <a:rPr lang="ru-RU" b="1" dirty="0"/>
              <a:t> E&gt; </a:t>
            </a:r>
            <a:r>
              <a:rPr lang="ru-RU" b="1" dirty="0" err="1"/>
              <a:t>col</a:t>
            </a:r>
            <a:r>
              <a:rPr lang="ru-RU" b="1" dirty="0"/>
              <a:t>): </a:t>
            </a:r>
            <a:r>
              <a:rPr lang="ru-RU" dirty="0"/>
              <a:t>добавляет в коллекцию все элементы из коллекции </a:t>
            </a:r>
            <a:r>
              <a:rPr lang="ru-RU" dirty="0" err="1"/>
              <a:t>col</a:t>
            </a:r>
            <a:r>
              <a:rPr lang="ru-RU" dirty="0"/>
              <a:t>. При удачном добавлении возвращает </a:t>
            </a:r>
            <a:r>
              <a:rPr lang="ru-RU" dirty="0" err="1"/>
              <a:t>true</a:t>
            </a:r>
            <a:r>
              <a:rPr lang="ru-RU" dirty="0"/>
              <a:t>, при неудачном -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void</a:t>
            </a:r>
            <a:r>
              <a:rPr lang="ru-RU" b="1" dirty="0"/>
              <a:t> </a:t>
            </a:r>
            <a:r>
              <a:rPr lang="ru-RU" b="1" dirty="0" err="1"/>
              <a:t>clear</a:t>
            </a:r>
            <a:r>
              <a:rPr lang="ru-RU" b="1" dirty="0"/>
              <a:t> (): </a:t>
            </a:r>
            <a:r>
              <a:rPr lang="ru-RU" dirty="0"/>
              <a:t>удаляет все элементы из коллекции</a:t>
            </a:r>
          </a:p>
          <a:p>
            <a:pPr marL="0" indent="0">
              <a:buNone/>
            </a:pPr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contains</a:t>
            </a:r>
            <a:r>
              <a:rPr lang="ru-RU" b="1" dirty="0"/>
              <a:t> (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item</a:t>
            </a:r>
            <a:r>
              <a:rPr lang="ru-RU" b="1" dirty="0"/>
              <a:t>): </a:t>
            </a:r>
            <a:r>
              <a:rPr lang="ru-RU" dirty="0"/>
              <a:t>возвращает </a:t>
            </a:r>
            <a:r>
              <a:rPr lang="ru-RU" dirty="0" err="1"/>
              <a:t>true</a:t>
            </a:r>
            <a:r>
              <a:rPr lang="ru-RU" dirty="0"/>
              <a:t>, если объект </a:t>
            </a:r>
            <a:r>
              <a:rPr lang="ru-RU" dirty="0" err="1"/>
              <a:t>item</a:t>
            </a:r>
            <a:r>
              <a:rPr lang="ru-RU" dirty="0"/>
              <a:t> содержится в коллекции, иначе возвращает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isEmpty</a:t>
            </a:r>
            <a:r>
              <a:rPr lang="ru-RU" b="1" dirty="0"/>
              <a:t> (): </a:t>
            </a:r>
            <a:r>
              <a:rPr lang="ru-RU" dirty="0"/>
              <a:t>возвращает </a:t>
            </a:r>
            <a:r>
              <a:rPr lang="ru-RU" dirty="0" err="1"/>
              <a:t>true</a:t>
            </a:r>
            <a:r>
              <a:rPr lang="ru-RU" dirty="0"/>
              <a:t>, если коллекция пуста, иначе возвращает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Iterator</a:t>
            </a:r>
            <a:r>
              <a:rPr lang="ru-RU" b="1" dirty="0"/>
              <a:t>&lt;E&gt; </a:t>
            </a:r>
            <a:r>
              <a:rPr lang="ru-RU" b="1" dirty="0" err="1"/>
              <a:t>iterator</a:t>
            </a:r>
            <a:r>
              <a:rPr lang="ru-RU" b="1" dirty="0"/>
              <a:t> (): </a:t>
            </a:r>
            <a:r>
              <a:rPr lang="ru-RU" dirty="0"/>
              <a:t>возвращает объект </a:t>
            </a:r>
            <a:r>
              <a:rPr lang="ru-RU" dirty="0" err="1"/>
              <a:t>Iterator</a:t>
            </a:r>
            <a:r>
              <a:rPr lang="ru-RU" dirty="0"/>
              <a:t> для обхода элементов коллекции</a:t>
            </a:r>
          </a:p>
          <a:p>
            <a:pPr marL="0" indent="0">
              <a:buNone/>
            </a:pPr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remove</a:t>
            </a:r>
            <a:r>
              <a:rPr lang="ru-RU" b="1" dirty="0"/>
              <a:t> (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item</a:t>
            </a:r>
            <a:r>
              <a:rPr lang="ru-RU" b="1" dirty="0"/>
              <a:t>): </a:t>
            </a:r>
            <a:r>
              <a:rPr lang="ru-RU" dirty="0"/>
              <a:t>возвращает </a:t>
            </a:r>
            <a:r>
              <a:rPr lang="ru-RU" dirty="0" err="1"/>
              <a:t>true</a:t>
            </a:r>
            <a:r>
              <a:rPr lang="ru-RU" dirty="0"/>
              <a:t>, если объект </a:t>
            </a:r>
            <a:r>
              <a:rPr lang="ru-RU" dirty="0" err="1"/>
              <a:t>item</a:t>
            </a:r>
            <a:r>
              <a:rPr lang="ru-RU" dirty="0"/>
              <a:t> удачно удален из коллекции, иначе возвращается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removeAll</a:t>
            </a:r>
            <a:r>
              <a:rPr lang="ru-RU" b="1" dirty="0"/>
              <a:t> (</a:t>
            </a:r>
            <a:r>
              <a:rPr lang="ru-RU" b="1" dirty="0" err="1"/>
              <a:t>Collection</a:t>
            </a:r>
            <a:r>
              <a:rPr lang="ru-RU" b="1" dirty="0"/>
              <a:t>&lt;?&gt; </a:t>
            </a:r>
            <a:r>
              <a:rPr lang="ru-RU" b="1" dirty="0" err="1"/>
              <a:t>col</a:t>
            </a:r>
            <a:r>
              <a:rPr lang="ru-RU" b="1" dirty="0"/>
              <a:t>): </a:t>
            </a:r>
            <a:r>
              <a:rPr lang="ru-RU" dirty="0"/>
              <a:t>удаляет все объекты коллекции </a:t>
            </a:r>
            <a:r>
              <a:rPr lang="ru-RU" dirty="0" err="1"/>
              <a:t>col</a:t>
            </a:r>
            <a:r>
              <a:rPr lang="ru-RU" dirty="0"/>
              <a:t> из текущей коллекции. Если текущая коллекция изменилась, возвращает </a:t>
            </a:r>
            <a:r>
              <a:rPr lang="ru-RU" dirty="0" err="1"/>
              <a:t>true</a:t>
            </a:r>
            <a:r>
              <a:rPr lang="ru-RU" dirty="0"/>
              <a:t>, иначе возвращается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boolean</a:t>
            </a:r>
            <a:r>
              <a:rPr lang="ru-RU" b="1" dirty="0"/>
              <a:t> </a:t>
            </a:r>
            <a:r>
              <a:rPr lang="ru-RU" b="1" dirty="0" err="1"/>
              <a:t>retainAll</a:t>
            </a:r>
            <a:r>
              <a:rPr lang="ru-RU" b="1" dirty="0"/>
              <a:t> (</a:t>
            </a:r>
            <a:r>
              <a:rPr lang="ru-RU" b="1" dirty="0" err="1"/>
              <a:t>Collection</a:t>
            </a:r>
            <a:r>
              <a:rPr lang="ru-RU" b="1" dirty="0"/>
              <a:t>&lt;?&gt; </a:t>
            </a:r>
            <a:r>
              <a:rPr lang="ru-RU" b="1" dirty="0" err="1"/>
              <a:t>col</a:t>
            </a:r>
            <a:r>
              <a:rPr lang="ru-RU" b="1" dirty="0"/>
              <a:t>): </a:t>
            </a:r>
            <a:r>
              <a:rPr lang="ru-RU" dirty="0"/>
              <a:t>удаляет все объекты из текущей коллекции, кроме тех, которые содержатся в коллекции </a:t>
            </a:r>
            <a:r>
              <a:rPr lang="ru-RU" dirty="0" err="1"/>
              <a:t>col</a:t>
            </a:r>
            <a:r>
              <a:rPr lang="ru-RU" dirty="0"/>
              <a:t>. Если текущая коллекция после удаления изменилась, возвращает </a:t>
            </a:r>
            <a:r>
              <a:rPr lang="ru-RU" dirty="0" err="1"/>
              <a:t>true</a:t>
            </a:r>
            <a:r>
              <a:rPr lang="ru-RU" dirty="0"/>
              <a:t>, иначе возвращается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size</a:t>
            </a:r>
            <a:r>
              <a:rPr lang="ru-RU" b="1" dirty="0"/>
              <a:t> (): </a:t>
            </a:r>
            <a:r>
              <a:rPr lang="ru-RU" dirty="0"/>
              <a:t>возвращает число элементов в коллекции</a:t>
            </a:r>
          </a:p>
          <a:p>
            <a:pPr marL="0" indent="0">
              <a:buNone/>
            </a:pPr>
            <a:r>
              <a:rPr lang="ru-RU" b="1" dirty="0" err="1"/>
              <a:t>Object</a:t>
            </a:r>
            <a:r>
              <a:rPr lang="ru-RU" b="1" dirty="0"/>
              <a:t>[] </a:t>
            </a:r>
            <a:r>
              <a:rPr lang="ru-RU" b="1" dirty="0" err="1"/>
              <a:t>toArray</a:t>
            </a:r>
            <a:r>
              <a:rPr lang="ru-RU" b="1" dirty="0"/>
              <a:t> (): </a:t>
            </a:r>
            <a:r>
              <a:rPr lang="ru-RU" dirty="0"/>
              <a:t>возвращает массив, содержащий все элементы коллекции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5343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5F37-E7A0-4901-AF90-5026DD1D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C7670-A9E7-48CD-82F4-7F26EE96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Для создания простых списков применяется интерфейс 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ru-RU" dirty="0"/>
              <a:t>который расширяет </a:t>
            </a:r>
            <a:r>
              <a:rPr lang="ru-RU" dirty="0" err="1"/>
              <a:t>функцональность</a:t>
            </a:r>
            <a:r>
              <a:rPr lang="ru-RU" dirty="0"/>
              <a:t> интерфейса </a:t>
            </a:r>
            <a:r>
              <a:rPr lang="en-US" dirty="0"/>
              <a:t>Collection. </a:t>
            </a:r>
            <a:r>
              <a:rPr lang="ru-RU" dirty="0"/>
              <a:t>Некоторые наиболее часто используемые методы интерфейса </a:t>
            </a:r>
            <a:r>
              <a:rPr lang="en-US" dirty="0"/>
              <a:t>List:</a:t>
            </a:r>
          </a:p>
          <a:p>
            <a:r>
              <a:rPr lang="en-US" b="1" dirty="0"/>
              <a:t>void add(int index, E obj)</a:t>
            </a:r>
            <a:r>
              <a:rPr lang="en-US" dirty="0"/>
              <a:t>: </a:t>
            </a:r>
            <a:r>
              <a:rPr lang="ru-RU" dirty="0"/>
              <a:t>добавляет в список по индексу </a:t>
            </a:r>
            <a:r>
              <a:rPr lang="en-US" dirty="0"/>
              <a:t>index </a:t>
            </a:r>
            <a:r>
              <a:rPr lang="ru-RU" dirty="0"/>
              <a:t>объект </a:t>
            </a:r>
            <a:r>
              <a:rPr lang="en-US" dirty="0"/>
              <a:t>obj</a:t>
            </a:r>
          </a:p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addAll</a:t>
            </a:r>
            <a:r>
              <a:rPr lang="en-US" b="1" dirty="0"/>
              <a:t>(int index, Collection&lt;? extends E&gt; col)</a:t>
            </a:r>
            <a:r>
              <a:rPr lang="en-US" dirty="0"/>
              <a:t>: </a:t>
            </a:r>
            <a:r>
              <a:rPr lang="ru-RU" dirty="0"/>
              <a:t>добавляет в список по индексу </a:t>
            </a:r>
            <a:r>
              <a:rPr lang="en-US" dirty="0"/>
              <a:t>index </a:t>
            </a:r>
            <a:r>
              <a:rPr lang="ru-RU" dirty="0"/>
              <a:t>все элементы коллекции </a:t>
            </a:r>
            <a:r>
              <a:rPr lang="en-US" dirty="0"/>
              <a:t>col. </a:t>
            </a:r>
            <a:r>
              <a:rPr lang="ru-RU" dirty="0"/>
              <a:t>Если в результате добавления список был изменен, то возвращается </a:t>
            </a:r>
            <a:r>
              <a:rPr lang="en-US" dirty="0"/>
              <a:t>true, </a:t>
            </a:r>
            <a:r>
              <a:rPr lang="ru-RU" dirty="0"/>
              <a:t>иначе возвращается </a:t>
            </a:r>
            <a:r>
              <a:rPr lang="en-US" dirty="0"/>
              <a:t>false</a:t>
            </a:r>
          </a:p>
          <a:p>
            <a:r>
              <a:rPr lang="en-US" b="1" dirty="0"/>
              <a:t>E get(int index)</a:t>
            </a:r>
            <a:r>
              <a:rPr lang="en-US" dirty="0"/>
              <a:t>: </a:t>
            </a:r>
            <a:r>
              <a:rPr lang="ru-RU" dirty="0"/>
              <a:t>возвращает объект из списка по индексу </a:t>
            </a:r>
            <a:r>
              <a:rPr lang="en-US" dirty="0"/>
              <a:t>index</a:t>
            </a:r>
          </a:p>
          <a:p>
            <a:r>
              <a:rPr lang="en-US" b="1" dirty="0"/>
              <a:t>int </a:t>
            </a:r>
            <a:r>
              <a:rPr lang="en-US" b="1" dirty="0" err="1"/>
              <a:t>indexOf</a:t>
            </a:r>
            <a:r>
              <a:rPr lang="en-US" b="1" dirty="0"/>
              <a:t>(Object obj)</a:t>
            </a:r>
            <a:r>
              <a:rPr lang="en-US" dirty="0"/>
              <a:t>: </a:t>
            </a:r>
            <a:r>
              <a:rPr lang="ru-RU" dirty="0"/>
              <a:t>возвращает индекс первого вхождения объекта </a:t>
            </a:r>
            <a:r>
              <a:rPr lang="en-US" dirty="0"/>
              <a:t>obj </a:t>
            </a:r>
            <a:r>
              <a:rPr lang="ru-RU" dirty="0"/>
              <a:t>в список. Если объект не найден, то возвращается -1</a:t>
            </a:r>
          </a:p>
          <a:p>
            <a:r>
              <a:rPr lang="en-US" b="1" dirty="0"/>
              <a:t>int </a:t>
            </a:r>
            <a:r>
              <a:rPr lang="en-US" b="1" dirty="0" err="1"/>
              <a:t>lastIndexOf</a:t>
            </a:r>
            <a:r>
              <a:rPr lang="en-US" b="1" dirty="0"/>
              <a:t>(Object obj)</a:t>
            </a:r>
            <a:r>
              <a:rPr lang="en-US" dirty="0"/>
              <a:t>: </a:t>
            </a:r>
            <a:r>
              <a:rPr lang="ru-RU" dirty="0"/>
              <a:t>возвращает индекс последнего вхождения объекта </a:t>
            </a:r>
            <a:r>
              <a:rPr lang="en-US" dirty="0"/>
              <a:t>obj </a:t>
            </a:r>
            <a:r>
              <a:rPr lang="ru-RU" dirty="0"/>
              <a:t>в список. Если объект не найден, то возвращается -1</a:t>
            </a:r>
          </a:p>
          <a:p>
            <a:r>
              <a:rPr lang="en-US" b="1" dirty="0" err="1"/>
              <a:t>ListIterator</a:t>
            </a:r>
            <a:r>
              <a:rPr lang="en-US" b="1" dirty="0"/>
              <a:t>&lt;E&gt; </a:t>
            </a:r>
            <a:r>
              <a:rPr lang="en-US" b="1" dirty="0" err="1"/>
              <a:t>listIterator</a:t>
            </a:r>
            <a:r>
              <a:rPr lang="en-US" b="1" dirty="0"/>
              <a:t> ()</a:t>
            </a:r>
            <a:r>
              <a:rPr lang="en-US" dirty="0"/>
              <a:t>: </a:t>
            </a:r>
            <a:r>
              <a:rPr lang="ru-RU" dirty="0"/>
              <a:t>возвращает объект </a:t>
            </a:r>
            <a:r>
              <a:rPr lang="en-US" dirty="0" err="1"/>
              <a:t>ListIterator</a:t>
            </a:r>
            <a:r>
              <a:rPr lang="en-US" dirty="0"/>
              <a:t> </a:t>
            </a:r>
            <a:r>
              <a:rPr lang="ru-RU" dirty="0"/>
              <a:t>для обхода элементов списка</a:t>
            </a:r>
          </a:p>
          <a:p>
            <a:r>
              <a:rPr lang="en-US" b="1" dirty="0"/>
              <a:t>static &lt;E&gt; List&lt;E&gt; of(</a:t>
            </a:r>
            <a:r>
              <a:rPr lang="ru-RU" b="1" dirty="0"/>
              <a:t>элементы)</a:t>
            </a:r>
            <a:r>
              <a:rPr lang="ru-RU" dirty="0"/>
              <a:t>: создает из набора элементов объект </a:t>
            </a:r>
            <a:r>
              <a:rPr lang="en-US" dirty="0"/>
              <a:t>List</a:t>
            </a:r>
          </a:p>
          <a:p>
            <a:r>
              <a:rPr lang="en-US" b="1" dirty="0"/>
              <a:t>E remove(int index)</a:t>
            </a:r>
            <a:r>
              <a:rPr lang="en-US" dirty="0"/>
              <a:t>: </a:t>
            </a:r>
            <a:r>
              <a:rPr lang="ru-RU" dirty="0"/>
              <a:t>удаляет объект из списка по индексу </a:t>
            </a:r>
            <a:r>
              <a:rPr lang="en-US" dirty="0"/>
              <a:t>index, </a:t>
            </a:r>
            <a:r>
              <a:rPr lang="ru-RU" dirty="0"/>
              <a:t>возвращая при этом удаленный объект</a:t>
            </a:r>
          </a:p>
          <a:p>
            <a:r>
              <a:rPr lang="en-US" b="1" dirty="0"/>
              <a:t>E set(int index, E obj)</a:t>
            </a:r>
            <a:r>
              <a:rPr lang="en-US" dirty="0"/>
              <a:t>: </a:t>
            </a:r>
            <a:r>
              <a:rPr lang="ru-RU" dirty="0"/>
              <a:t>присваивает значение объекта </a:t>
            </a:r>
            <a:r>
              <a:rPr lang="en-US" dirty="0"/>
              <a:t>obj </a:t>
            </a:r>
            <a:r>
              <a:rPr lang="ru-RU" dirty="0"/>
              <a:t>элементу, который находится по индексу </a:t>
            </a:r>
            <a:r>
              <a:rPr lang="en-US" dirty="0"/>
              <a:t>index</a:t>
            </a:r>
          </a:p>
          <a:p>
            <a:r>
              <a:rPr lang="en-US" b="1" dirty="0"/>
              <a:t>void sort(Comparator&lt;? super E&gt; comp)</a:t>
            </a:r>
            <a:r>
              <a:rPr lang="en-US" dirty="0"/>
              <a:t>: </a:t>
            </a:r>
            <a:r>
              <a:rPr lang="ru-RU" dirty="0"/>
              <a:t>сортирует список с помощью компаратора </a:t>
            </a:r>
            <a:r>
              <a:rPr lang="en-US" dirty="0"/>
              <a:t>comp</a:t>
            </a:r>
          </a:p>
          <a:p>
            <a:r>
              <a:rPr lang="en-US" b="1" dirty="0"/>
              <a:t>List&lt;E&gt; </a:t>
            </a:r>
            <a:r>
              <a:rPr lang="en-US" b="1" dirty="0" err="1"/>
              <a:t>subList</a:t>
            </a:r>
            <a:r>
              <a:rPr lang="en-US" b="1" dirty="0"/>
              <a:t>(int start, int end)</a:t>
            </a:r>
            <a:r>
              <a:rPr lang="en-US" dirty="0"/>
              <a:t>: </a:t>
            </a:r>
            <a:r>
              <a:rPr lang="ru-RU" dirty="0"/>
              <a:t>получает набор элементов, которые находятся в списке между индексами </a:t>
            </a:r>
            <a:r>
              <a:rPr lang="en-US" dirty="0"/>
              <a:t>start </a:t>
            </a:r>
            <a:r>
              <a:rPr lang="ru-RU" dirty="0"/>
              <a:t>и </a:t>
            </a: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5012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E012E-B195-431C-A309-AD9E9CA7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&lt;T&gt;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CCB3B-83F4-4E5E-9619-E80EDA2F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ArrayList</a:t>
            </a:r>
            <a:r>
              <a:rPr lang="ru-RU" dirty="0"/>
              <a:t> представляет обобщенную коллекцию, которая наследует свою функциональность от класса </a:t>
            </a:r>
            <a:r>
              <a:rPr lang="ru-RU" dirty="0" err="1"/>
              <a:t>AbstractList</a:t>
            </a:r>
            <a:r>
              <a:rPr lang="ru-RU" dirty="0"/>
              <a:t> и применяет интерфейс </a:t>
            </a:r>
            <a:r>
              <a:rPr lang="ru-RU" dirty="0" err="1"/>
              <a:t>List</a:t>
            </a:r>
            <a:r>
              <a:rPr lang="ru-RU" dirty="0"/>
              <a:t>. Проще говоря, </a:t>
            </a:r>
            <a:r>
              <a:rPr lang="ru-RU" dirty="0" err="1"/>
              <a:t>ArrayList</a:t>
            </a:r>
            <a:r>
              <a:rPr lang="ru-RU" dirty="0"/>
              <a:t> представляет простой список, аналогичный массиву, за тем исключением, что количество элементов в нем не фиксировано.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8944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BA7CABC-EEB7-43FD-BACE-0A8CBCAB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782"/>
            <a:ext cx="10515600" cy="585818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ArrayList</a:t>
            </a:r>
            <a:r>
              <a:rPr lang="ru-RU" dirty="0"/>
              <a:t> имеет следующие конструкторы:</a:t>
            </a:r>
          </a:p>
          <a:p>
            <a:pPr marL="0" indent="0">
              <a:buNone/>
            </a:pPr>
            <a:r>
              <a:rPr lang="ru-RU" dirty="0" err="1"/>
              <a:t>ArrayList</a:t>
            </a:r>
            <a:r>
              <a:rPr lang="ru-RU" dirty="0"/>
              <a:t>(): создает пустой список</a:t>
            </a:r>
          </a:p>
          <a:p>
            <a:pPr marL="0" indent="0">
              <a:buNone/>
            </a:pPr>
            <a:r>
              <a:rPr lang="ru-RU" dirty="0" err="1"/>
              <a:t>ArrayList</a:t>
            </a:r>
            <a:r>
              <a:rPr lang="ru-RU" dirty="0"/>
              <a:t>(</a:t>
            </a:r>
            <a:r>
              <a:rPr lang="ru-RU" dirty="0" err="1"/>
              <a:t>Collection</a:t>
            </a:r>
            <a:r>
              <a:rPr lang="ru-RU" dirty="0"/>
              <a:t> &lt;? </a:t>
            </a:r>
            <a:r>
              <a:rPr lang="ru-RU" dirty="0" err="1"/>
              <a:t>extends</a:t>
            </a:r>
            <a:r>
              <a:rPr lang="ru-RU" dirty="0"/>
              <a:t> E&gt; </a:t>
            </a:r>
            <a:r>
              <a:rPr lang="ru-RU" dirty="0" err="1"/>
              <a:t>col</a:t>
            </a:r>
            <a:r>
              <a:rPr lang="ru-RU" dirty="0"/>
              <a:t>): создает список, в который добавляются все элементы коллекции </a:t>
            </a:r>
            <a:r>
              <a:rPr lang="ru-RU" dirty="0" err="1"/>
              <a:t>col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ArrayList</a:t>
            </a:r>
            <a:r>
              <a:rPr lang="ru-RU" dirty="0"/>
              <a:t> 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capacity</a:t>
            </a:r>
            <a:r>
              <a:rPr lang="ru-RU" dirty="0"/>
              <a:t>): создает список, который имеет начальную емкость </a:t>
            </a:r>
            <a:r>
              <a:rPr lang="ru-RU" dirty="0" err="1"/>
              <a:t>capacity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Емкость в </a:t>
            </a:r>
            <a:r>
              <a:rPr lang="ru-RU" dirty="0" err="1"/>
              <a:t>ArrayList</a:t>
            </a:r>
            <a:r>
              <a:rPr lang="ru-RU" dirty="0"/>
              <a:t> представляет размер массива, который будет использоваться для хранения объектов. При добавлении элементов фактически происходит перераспределение памяти - создание нового массива и копирование в него элементов из старого массива. Изначальное задание емкости </a:t>
            </a:r>
            <a:r>
              <a:rPr lang="ru-RU" dirty="0" err="1"/>
              <a:t>ArrayList</a:t>
            </a:r>
            <a:r>
              <a:rPr lang="ru-RU" dirty="0"/>
              <a:t> позволяет снизить подобные перераспределения памяти, тем самым повышая производительность.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4743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8493CB-4E50-4B27-9E2E-B76C7C31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03200"/>
            <a:ext cx="10891520" cy="63601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people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ru-RU" dirty="0"/>
              <a:t>добавим в список ряд элементов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people.add</a:t>
            </a:r>
            <a:r>
              <a:rPr lang="en-US" dirty="0"/>
              <a:t>("Tom");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people.add</a:t>
            </a:r>
            <a:r>
              <a:rPr lang="en-US" dirty="0"/>
              <a:t>("Alice");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people.add</a:t>
            </a:r>
            <a:r>
              <a:rPr lang="en-US" dirty="0"/>
              <a:t>(1, "Bob"); // </a:t>
            </a:r>
            <a:r>
              <a:rPr lang="ru-RU" dirty="0"/>
              <a:t>добавляем элемент по индексу 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people.get</a:t>
            </a:r>
            <a:r>
              <a:rPr lang="en-US" dirty="0"/>
              <a:t>(1));// </a:t>
            </a:r>
            <a:r>
              <a:rPr lang="ru-RU" dirty="0"/>
              <a:t>получаем 2-й объект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people.set</a:t>
            </a:r>
            <a:r>
              <a:rPr lang="en-US" dirty="0"/>
              <a:t>(1, "Robert"); // </a:t>
            </a:r>
            <a:r>
              <a:rPr lang="ru-RU" dirty="0"/>
              <a:t>установка нового значения для 2-го объекта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ArrayList</a:t>
            </a:r>
            <a:r>
              <a:rPr lang="en-US" dirty="0"/>
              <a:t> has %d elements \n", </a:t>
            </a:r>
            <a:r>
              <a:rPr lang="en-US" dirty="0" err="1"/>
              <a:t>people.size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for(String person : people){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(person);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ru-RU" dirty="0"/>
              <a:t>проверяем наличие элемента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if(</a:t>
            </a:r>
            <a:r>
              <a:rPr lang="en-US" dirty="0" err="1"/>
              <a:t>people.contains</a:t>
            </a:r>
            <a:r>
              <a:rPr lang="en-US" dirty="0"/>
              <a:t>("Tom")){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ArrayList</a:t>
            </a:r>
            <a:r>
              <a:rPr lang="en-US" dirty="0"/>
              <a:t> contains Tom");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ru-RU" dirty="0"/>
              <a:t>удалим несколько объектов</a:t>
            </a:r>
          </a:p>
          <a:p>
            <a:pPr marL="0" indent="0">
              <a:buNone/>
            </a:pPr>
            <a:r>
              <a:rPr lang="ru-RU" dirty="0"/>
              <a:t>        // удаление конкретного элемента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people.remove</a:t>
            </a:r>
            <a:r>
              <a:rPr lang="en-US" dirty="0"/>
              <a:t>("Robert");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ru-RU" dirty="0"/>
              <a:t>удаление по индексу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people.remove</a:t>
            </a:r>
            <a:r>
              <a:rPr lang="en-US" dirty="0"/>
              <a:t>(0);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3211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FB1CA-31EF-4FA8-A9AE-5405A971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LinkedList</a:t>
            </a:r>
            <a:r>
              <a:rPr lang="en-US" dirty="0"/>
              <a:t>&lt;E&gt; list = new </a:t>
            </a:r>
            <a:r>
              <a:rPr lang="ru-RU" dirty="0" err="1"/>
              <a:t>LinkedList</a:t>
            </a:r>
            <a:r>
              <a:rPr lang="en-US" dirty="0"/>
              <a:t>&lt;&gt;();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EBA21-A5C2-4536-A882-8D1DD076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Обобщенный класс </a:t>
            </a:r>
            <a:r>
              <a:rPr lang="ru-RU" dirty="0" err="1"/>
              <a:t>LinkedList</a:t>
            </a:r>
            <a:r>
              <a:rPr lang="ru-RU" dirty="0"/>
              <a:t>&lt;E&gt; представляет структуру данных в виде связанного списка. Он наследуется от класса </a:t>
            </a:r>
            <a:r>
              <a:rPr lang="ru-RU" dirty="0" err="1"/>
              <a:t>AbstractSequentialList</a:t>
            </a:r>
            <a:r>
              <a:rPr lang="ru-RU" dirty="0"/>
              <a:t> и реализует интерфейсы </a:t>
            </a:r>
            <a:r>
              <a:rPr lang="ru-RU" dirty="0" err="1"/>
              <a:t>List</a:t>
            </a:r>
            <a:r>
              <a:rPr lang="ru-RU" dirty="0"/>
              <a:t>, </a:t>
            </a:r>
            <a:r>
              <a:rPr lang="ru-RU" dirty="0" err="1"/>
              <a:t>Dequeue</a:t>
            </a:r>
            <a:r>
              <a:rPr lang="ru-RU" dirty="0"/>
              <a:t> и </a:t>
            </a:r>
            <a:r>
              <a:rPr lang="ru-RU" dirty="0" err="1"/>
              <a:t>Queue</a:t>
            </a:r>
            <a:r>
              <a:rPr lang="ru-RU" dirty="0"/>
              <a:t>. То есть он соединяет функциональность работы со списком и </a:t>
            </a:r>
            <a:r>
              <a:rPr lang="ru-RU" dirty="0" err="1"/>
              <a:t>фукциональность</a:t>
            </a:r>
            <a:r>
              <a:rPr lang="ru-RU" dirty="0"/>
              <a:t> очереди.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LinkedList</a:t>
            </a:r>
            <a:r>
              <a:rPr lang="ru-RU" dirty="0"/>
              <a:t> имеет следующие конструкторы:</a:t>
            </a:r>
          </a:p>
          <a:p>
            <a:pPr marL="0" indent="0">
              <a:buNone/>
            </a:pPr>
            <a:r>
              <a:rPr lang="ru-RU" dirty="0" err="1"/>
              <a:t>LinkedList</a:t>
            </a:r>
            <a:r>
              <a:rPr lang="ru-RU" dirty="0"/>
              <a:t>(): создает пустой список</a:t>
            </a:r>
          </a:p>
          <a:p>
            <a:pPr marL="0" indent="0">
              <a:buNone/>
            </a:pPr>
            <a:r>
              <a:rPr lang="ru-RU" dirty="0" err="1"/>
              <a:t>LinkedList</a:t>
            </a:r>
            <a:r>
              <a:rPr lang="ru-RU" dirty="0"/>
              <a:t>(</a:t>
            </a:r>
            <a:r>
              <a:rPr lang="ru-RU" dirty="0" err="1"/>
              <a:t>Collection</a:t>
            </a:r>
            <a:r>
              <a:rPr lang="ru-RU" dirty="0"/>
              <a:t>&lt;? </a:t>
            </a:r>
            <a:r>
              <a:rPr lang="ru-RU" dirty="0" err="1"/>
              <a:t>extends</a:t>
            </a:r>
            <a:r>
              <a:rPr lang="ru-RU" dirty="0"/>
              <a:t> E&gt; </a:t>
            </a:r>
            <a:r>
              <a:rPr lang="ru-RU" dirty="0" err="1"/>
              <a:t>col</a:t>
            </a:r>
            <a:r>
              <a:rPr lang="ru-RU" dirty="0"/>
              <a:t>): создает список, в который добавляет все элементы коллекции </a:t>
            </a:r>
            <a:r>
              <a:rPr lang="ru-RU" dirty="0" err="1"/>
              <a:t>col</a:t>
            </a:r>
            <a:endParaRPr lang="ru-BY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80437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1428</Words>
  <Application>Microsoft Office PowerPoint</Application>
  <PresentationFormat>Широкоэкранный</PresentationFormat>
  <Paragraphs>107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Коллекции. List</vt:lpstr>
      <vt:lpstr>Коллекции</vt:lpstr>
      <vt:lpstr>Презентация PowerPoint</vt:lpstr>
      <vt:lpstr>Презентация PowerPoint</vt:lpstr>
      <vt:lpstr>List</vt:lpstr>
      <vt:lpstr>ArrayList&lt;T&gt; list = new ArrayList&lt;&gt;();</vt:lpstr>
      <vt:lpstr>Презентация PowerPoint</vt:lpstr>
      <vt:lpstr>Презентация PowerPoint</vt:lpstr>
      <vt:lpstr>LinkedList&lt;E&gt; list = new LinkedList&lt;&gt;();</vt:lpstr>
      <vt:lpstr>Презентация PowerPoint</vt:lpstr>
      <vt:lpstr>Презентация PowerPoint</vt:lpstr>
      <vt:lpstr>Презентация PowerPoint</vt:lpstr>
      <vt:lpstr>Stack&lt;T&gt; stack = new Stack&lt;&gt;();</vt:lpstr>
      <vt:lpstr>Презентация PowerPoint</vt:lpstr>
      <vt:lpstr>Презентация PowerPoint</vt:lpstr>
      <vt:lpstr>Не забудьте выключить компьютер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Коллекции. ArrayList</dc:title>
  <dc:creator>Ерёменко Владимир</dc:creator>
  <cp:lastModifiedBy>Ерёменко Владимир</cp:lastModifiedBy>
  <cp:revision>8</cp:revision>
  <dcterms:created xsi:type="dcterms:W3CDTF">2019-07-19T11:27:35Z</dcterms:created>
  <dcterms:modified xsi:type="dcterms:W3CDTF">2019-07-19T15:15:57Z</dcterms:modified>
</cp:coreProperties>
</file>