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C41BF-A1E3-4F9B-A131-FB750CFC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7A8CDD-61CD-43A9-A657-37B0AE93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8A6B5-757E-476F-A9BF-BA448FD7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56049-257C-4EE9-9F07-0266E51F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71A5F-0C4B-40F6-A187-B77FE981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635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2F8C1-B70F-4308-AF8F-9C24030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E8A2E0-77B9-453D-B4B6-5BB188BB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919D8-8A24-4AF6-A45F-F27F3DA4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E2FF6-8B04-4130-ADC4-FF8C0714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0BD081-DD6F-4F3D-8638-A78DCBA8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156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021B9F-8F6D-4C2C-BD7D-B4C8958F4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617B80-3997-466D-AD2F-F996AA056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6F3964-C794-46D4-9FF7-7FDD99DF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1A789-6639-4176-A957-2DF280DF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C12E9-CBF3-49B6-A513-55EC7BE9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2106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60D78-97E2-4B02-A084-C7F6F33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D643C-DEC3-4A80-B84C-1C9B9200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7E3EE-A074-4ED5-A3E0-05150C31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73524-BF18-4426-9C63-633F2C59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3574B-CEE7-40EF-BDE2-08BC8E51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990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BB4DE-999B-4049-9029-80B18E3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2C5397-FF86-46E1-ADA0-197D402D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37AD2-BEBA-4C7C-8A75-CCC5CD57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41F43-829F-47B0-A51B-4B262DFB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1BC668-B3DA-4E69-83B5-899566B4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398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AC977-2C1B-473D-8DE1-A1C40386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88067-9AE5-46F8-A194-D46C3C9C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E6116-6DC6-4E73-AA2B-B0A0FD416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9B9935-E791-4D51-A025-AF2A9986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D7A6BD-1EE3-42A9-93D7-393BC77E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C7946-E10A-4C30-9CD8-C0528525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5132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F0D6-9F36-4438-AFD6-77D5E5A2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402F56-9AC5-46FD-97AF-87118BFB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2BF72A-FE32-41AE-B693-51CF73118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66821-CAA0-4318-BA5B-B25930649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07CE4F-D6A7-4842-9823-2CFC1A2F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508303-50C1-415D-9495-99C4CC3B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E54B50-20E8-4689-972E-265D5BDF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6AFA39-BA0E-4330-8922-E1E9454C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647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AF35F-3629-4870-9B99-C446436E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0468C5-0E7B-440E-951F-286E736E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FDC997-74C5-4A4B-AFB4-E07164E0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0855A1-87C7-4FD2-8923-8C122545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1547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DC34B8-44A5-45B8-BE34-28FA3AAC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77892B-A670-4087-AEAD-D0F88773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A8EEE-0ADB-4D20-AEA2-72681A9E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096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B2CAB-D5CD-402F-AED7-C6BDD589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CD76F-9DA3-47F7-A791-90C119E4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D7A4D2-272B-43E5-850B-8FEA96AB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617CDB-50BF-4AB3-9D44-67B32444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6AD29-4A02-4DB6-9F73-DC3B0F65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EEEB0-E67E-470E-8B8B-1B23377D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862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41382-7B94-4879-97AB-6E0EF713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89C06-38B1-4F66-905B-04F1A38C1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BAA68-B43E-4EF8-9DEE-C956C33D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C5A857-9191-4F7A-B739-89D52538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38BB7C-81B3-4256-A6E0-1E6257BC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1B783-1893-4609-B656-7DAF3CE8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106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7248-7FEA-41C6-8FF8-CA403B1E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35145C-73E5-4C14-97B0-0B6EEB18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B4339-BE8B-4CC9-9815-693AC36C2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0272-A194-43CF-9605-CA3C82CBE813}" type="datetimeFigureOut">
              <a:rPr lang="ru-BY" smtClean="0"/>
              <a:t>05.08.2019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F0A6F-DF10-41E5-B71F-67D557F86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E0EE7-B764-4588-A59D-65AD3E04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EF68-4A54-492F-99CD-E32B263187E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3394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F1EFF-5057-489E-B1AA-D733DCB18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Потоки ввода-вывода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2513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0CEDD-570F-4755-B77F-C4DB1714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 потоков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F214F-B44B-4C13-8B1A-718CF17A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 завершении работы с потоком его надо закрыть с помощью метода </a:t>
            </a:r>
            <a:r>
              <a:rPr lang="ru-RU" dirty="0" err="1"/>
              <a:t>close</a:t>
            </a:r>
            <a:r>
              <a:rPr lang="ru-RU" dirty="0"/>
              <a:t>(), который определен в интерфейсе </a:t>
            </a:r>
            <a:r>
              <a:rPr lang="ru-RU" dirty="0" err="1"/>
              <a:t>Closeable</a:t>
            </a:r>
            <a:r>
              <a:rPr lang="ru-RU" dirty="0"/>
              <a:t>. Метод </a:t>
            </a:r>
            <a:r>
              <a:rPr lang="ru-RU" dirty="0" err="1"/>
              <a:t>close</a:t>
            </a:r>
            <a:r>
              <a:rPr lang="ru-RU" dirty="0"/>
              <a:t> имеет следующее определение:</a:t>
            </a:r>
          </a:p>
          <a:p>
            <a:pPr marL="0" indent="0">
              <a:buNone/>
            </a:pP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close</a:t>
            </a:r>
            <a:r>
              <a:rPr lang="ru-RU" dirty="0"/>
              <a:t>() </a:t>
            </a:r>
            <a:r>
              <a:rPr lang="ru-RU" dirty="0" err="1"/>
              <a:t>throws</a:t>
            </a:r>
            <a:r>
              <a:rPr lang="ru-RU" dirty="0"/>
              <a:t> </a:t>
            </a:r>
            <a:r>
              <a:rPr lang="ru-RU" dirty="0" err="1"/>
              <a:t>IOException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Этот интерфейс уже реализуется в классах </a:t>
            </a:r>
            <a:r>
              <a:rPr lang="ru-RU" dirty="0" err="1"/>
              <a:t>InputStream</a:t>
            </a:r>
            <a:r>
              <a:rPr lang="ru-RU" dirty="0"/>
              <a:t> и </a:t>
            </a:r>
            <a:r>
              <a:rPr lang="ru-RU" dirty="0" err="1"/>
              <a:t>OutputStream</a:t>
            </a:r>
            <a:r>
              <a:rPr lang="ru-RU" dirty="0"/>
              <a:t>, а через них и во всех классах потоков.</a:t>
            </a:r>
          </a:p>
          <a:p>
            <a:pPr marL="0" indent="0">
              <a:buNone/>
            </a:pPr>
            <a:r>
              <a:rPr lang="ru-RU" dirty="0"/>
              <a:t>При закрытии потока освобождаются все выделенные для него ресурсы, например, файл. В случае, если поток окажется не закрыт, может происходить утечка памяти.</a:t>
            </a:r>
          </a:p>
          <a:p>
            <a:pPr marL="0" indent="0">
              <a:buNone/>
            </a:pPr>
            <a:r>
              <a:rPr lang="ru-RU" dirty="0"/>
              <a:t>Есть два способа закрытия файла. Первый традиционный заключается в использовании блока </a:t>
            </a:r>
            <a:r>
              <a:rPr lang="ru-RU" dirty="0" err="1"/>
              <a:t>try</a:t>
            </a:r>
            <a:r>
              <a:rPr lang="ru-RU" dirty="0"/>
              <a:t>..</a:t>
            </a:r>
            <a:r>
              <a:rPr lang="ru-RU" dirty="0" err="1"/>
              <a:t>catch</a:t>
            </a:r>
            <a:r>
              <a:rPr lang="ru-RU" dirty="0"/>
              <a:t>..</a:t>
            </a:r>
            <a:r>
              <a:rPr lang="ru-RU" dirty="0" err="1"/>
              <a:t>finally</a:t>
            </a:r>
            <a:r>
              <a:rPr lang="ru-RU" dirty="0"/>
              <a:t>. Например, считаем данные из файла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8475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DD9C32-D5A2-4C18-9C98-FC5C149B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503339"/>
            <a:ext cx="10917572" cy="56736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 fin=null;</a:t>
            </a:r>
          </a:p>
          <a:p>
            <a:pPr marL="0" indent="0">
              <a:buNone/>
            </a:pPr>
            <a:r>
              <a:rPr lang="en-US" dirty="0"/>
              <a:t>       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fin = new </a:t>
            </a:r>
            <a:r>
              <a:rPr lang="en-US" dirty="0" err="1"/>
              <a:t>FileInputStream</a:t>
            </a:r>
            <a:r>
              <a:rPr lang="en-US" dirty="0"/>
              <a:t>("C://SomeDir//notes.txt");   </a:t>
            </a:r>
          </a:p>
          <a:p>
            <a:pPr marL="0" indent="0">
              <a:buNone/>
            </a:pPr>
            <a:r>
              <a:rPr lang="en-US" dirty="0"/>
              <a:t>            int </a:t>
            </a:r>
            <a:r>
              <a:rPr lang="en-US" dirty="0" err="1"/>
              <a:t>i</a:t>
            </a:r>
            <a:r>
              <a:rPr lang="en-US" dirty="0"/>
              <a:t>=-1;</a:t>
            </a:r>
          </a:p>
          <a:p>
            <a:pPr marL="0" indent="0">
              <a:buNone/>
            </a:pPr>
            <a:r>
              <a:rPr lang="en-US" dirty="0"/>
              <a:t>            while((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</a:t>
            </a:r>
          </a:p>
          <a:p>
            <a:pPr marL="0" indent="0">
              <a:buNone/>
            </a:pPr>
            <a:r>
              <a:rPr lang="ru-RU" dirty="0"/>
              <a:t>                   </a:t>
            </a:r>
            <a:r>
              <a:rPr lang="en-US" dirty="0" err="1"/>
              <a:t>System.out.print</a:t>
            </a:r>
            <a:r>
              <a:rPr lang="en-US" dirty="0"/>
              <a:t>((char)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    finally{</a:t>
            </a:r>
          </a:p>
          <a:p>
            <a:pPr marL="0" indent="0">
              <a:buNone/>
            </a:pPr>
            <a:r>
              <a:rPr lang="en-US" dirty="0"/>
              <a:t>            try{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if(fin!=null)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6748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BBF09D-C504-4CFA-B5B7-49C48B79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837"/>
            <a:ext cx="10515600" cy="59001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Начиная с </a:t>
            </a:r>
            <a:r>
              <a:rPr lang="ru-RU" dirty="0" err="1"/>
              <a:t>Java</a:t>
            </a:r>
            <a:r>
              <a:rPr lang="ru-RU" dirty="0"/>
              <a:t> 7 можно использовать еще один способ, который автоматически вызывает метод </a:t>
            </a:r>
            <a:r>
              <a:rPr lang="ru-RU" dirty="0" err="1"/>
              <a:t>close</a:t>
            </a:r>
            <a:r>
              <a:rPr lang="ru-RU" dirty="0"/>
              <a:t>. Этот способ заключается в использовании конструкции </a:t>
            </a:r>
            <a:r>
              <a:rPr lang="ru-RU" dirty="0" err="1"/>
              <a:t>try-with-resources</a:t>
            </a:r>
            <a:r>
              <a:rPr lang="ru-RU" dirty="0"/>
              <a:t> (</a:t>
            </a:r>
            <a:r>
              <a:rPr lang="ru-RU" dirty="0" err="1"/>
              <a:t>try</a:t>
            </a:r>
            <a:r>
              <a:rPr lang="ru-RU" dirty="0"/>
              <a:t>-с-ресурсами). Данная конструкция работает с объектами, которые реализуют интерфейс </a:t>
            </a:r>
            <a:r>
              <a:rPr lang="ru-RU" dirty="0" err="1"/>
              <a:t>Aut</a:t>
            </a:r>
            <a:r>
              <a:rPr lang="en-US" dirty="0"/>
              <a:t>o</a:t>
            </a:r>
            <a:r>
              <a:rPr lang="ru-RU" dirty="0" err="1"/>
              <a:t>Closeable</a:t>
            </a:r>
            <a:r>
              <a:rPr lang="ru-RU" dirty="0"/>
              <a:t>. Так как все классы потоков реализуют интерфейс </a:t>
            </a:r>
            <a:r>
              <a:rPr lang="ru-RU" dirty="0" err="1"/>
              <a:t>Closeable</a:t>
            </a:r>
            <a:r>
              <a:rPr lang="ru-RU" dirty="0"/>
              <a:t>, который в свою очередь наследуется от </a:t>
            </a:r>
            <a:r>
              <a:rPr lang="ru-RU" dirty="0" err="1"/>
              <a:t>AutoCloseable</a:t>
            </a:r>
            <a:r>
              <a:rPr lang="ru-RU" dirty="0"/>
              <a:t>, то их также можно использовать в данной конструкции</a:t>
            </a:r>
            <a:r>
              <a:rPr lang="en-US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0099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13B3875-8054-49A2-A389-55FD61D4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7" y="352338"/>
            <a:ext cx="10993073" cy="58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FileInputStream</a:t>
            </a:r>
            <a:r>
              <a:rPr lang="en-US" dirty="0"/>
              <a:t> fin=new </a:t>
            </a:r>
            <a:r>
              <a:rPr lang="en-US" dirty="0" err="1"/>
              <a:t>FileInputStream</a:t>
            </a:r>
            <a:r>
              <a:rPr lang="en-US" dirty="0"/>
              <a:t>("C://SomeDir//notes.txt"))</a:t>
            </a:r>
          </a:p>
          <a:p>
            <a:pPr marL="0" indent="0">
              <a:buNone/>
            </a:pPr>
            <a:r>
              <a:rPr lang="en-US" dirty="0"/>
              <a:t>         {</a:t>
            </a:r>
          </a:p>
          <a:p>
            <a:pPr marL="0" indent="0">
              <a:buNone/>
            </a:pPr>
            <a:r>
              <a:rPr lang="en-US" dirty="0"/>
              <a:t>                int </a:t>
            </a:r>
            <a:r>
              <a:rPr lang="en-US" dirty="0" err="1"/>
              <a:t>i</a:t>
            </a:r>
            <a:r>
              <a:rPr lang="en-US" dirty="0"/>
              <a:t>=-1;</a:t>
            </a:r>
          </a:p>
          <a:p>
            <a:pPr marL="0" indent="0">
              <a:buNone/>
            </a:pPr>
            <a:r>
              <a:rPr lang="en-US" dirty="0"/>
              <a:t>                while((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System.out.print</a:t>
            </a:r>
            <a:r>
              <a:rPr lang="en-US" dirty="0"/>
              <a:t>((char)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}   </a:t>
            </a:r>
          </a:p>
          <a:p>
            <a:pPr marL="0" indent="0">
              <a:buNone/>
            </a:pPr>
            <a:r>
              <a:rPr lang="en-US" dirty="0"/>
              <a:t>        }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555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A348A-D400-4557-841D-570C1502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Стандартные потоки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BC42A-9C97-446F-9C7D-6F0C2C28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Стандартный ввод – используется для перевода данных в программу пользователя, клавиатура обычно используется в качестве стандартного потока ввода, представленного в виде System.in.</a:t>
            </a:r>
          </a:p>
          <a:p>
            <a:pPr marL="0" indent="0">
              <a:buNone/>
            </a:pPr>
            <a:r>
              <a:rPr lang="ru-RU" dirty="0"/>
              <a:t>Стандартный вывод – производится для вывода данных, полученных в программе пользователя, и обычно экран компьютера используется в качестве стандартного потока вывода, представленного в виде </a:t>
            </a:r>
            <a:r>
              <a:rPr lang="ru-RU" dirty="0" err="1"/>
              <a:t>System.out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Стандартная ошибка – используется для вывода данных об ошибке, полученной в программе пользователя, чаще всего экран компьютера служит в качестве стандартного потока сообщений об ошибках, представленного в виде </a:t>
            </a:r>
            <a:r>
              <a:rPr lang="ru-RU" dirty="0" err="1"/>
              <a:t>System.err</a:t>
            </a:r>
            <a:r>
              <a:rPr lang="ru-RU" dirty="0"/>
              <a:t>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7575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B2BAD-4223-4035-8A38-F2BD3B29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InputStreamReader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DF0B0-E763-4BF0-A3A2-98681C52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InputStreamReader</a:t>
            </a:r>
            <a:r>
              <a:rPr lang="ru-RU" dirty="0"/>
              <a:t> считывает символы из байтового входного потока. Он считывает байты и декодирует их на символы с использованием указанной кодировки. Уровень декодирования преобразует байты в символы в соответствии со стандартом кодирования. Есть много доступных кодировок на выбор.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InputStreamReader</a:t>
            </a:r>
            <a:r>
              <a:rPr lang="ru-RU" dirty="0"/>
              <a:t> выполняет две задачи: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- Прочитать входной поток клавиатуры.</a:t>
            </a:r>
          </a:p>
          <a:p>
            <a:pPr marL="0" indent="0">
              <a:buNone/>
            </a:pPr>
            <a:r>
              <a:rPr lang="ru-RU" dirty="0"/>
              <a:t>- Преобразовать потоки байтов в потоки символов.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6900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3557CC-5B1D-42C1-A3DA-FBE3BDCA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450"/>
            <a:ext cx="10515600" cy="57575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en-US" dirty="0" err="1"/>
              <a:t>isReader</a:t>
            </a:r>
            <a:r>
              <a:rPr lang="en-US" dirty="0"/>
              <a:t> = new </a:t>
            </a:r>
            <a:r>
              <a:rPr lang="en-US" dirty="0" err="1"/>
              <a:t>InputStreamReader</a:t>
            </a:r>
            <a:r>
              <a:rPr lang="en-US" dirty="0"/>
              <a:t>(System.in);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bReader</a:t>
            </a:r>
            <a:r>
              <a:rPr lang="en-US" dirty="0"/>
              <a:t>=new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isReader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("Enter anything......");</a:t>
            </a:r>
          </a:p>
          <a:p>
            <a:pPr marL="0" indent="0">
              <a:buNone/>
            </a:pPr>
            <a:r>
              <a:rPr lang="en-US" dirty="0"/>
              <a:t>      String data=</a:t>
            </a:r>
            <a:r>
              <a:rPr lang="en-US" dirty="0" err="1"/>
              <a:t>bReader.readLine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("You Entered.... "+data);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8738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0648ABD-C864-42B3-A32D-040B6A86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28"/>
            <a:ext cx="10515600" cy="56652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InputStream</a:t>
            </a:r>
            <a:r>
              <a:rPr lang="en-US" dirty="0"/>
              <a:t> is = new </a:t>
            </a:r>
            <a:r>
              <a:rPr lang="en-US" dirty="0" err="1"/>
              <a:t>FileInputStream</a:t>
            </a:r>
            <a:r>
              <a:rPr lang="en-US" dirty="0"/>
              <a:t>("d:\\test.txt");</a:t>
            </a:r>
          </a:p>
          <a:p>
            <a:pPr marL="0" indent="0">
              <a:buNone/>
            </a:pPr>
            <a:r>
              <a:rPr lang="en-US" dirty="0"/>
              <a:t>      Reader </a:t>
            </a:r>
            <a:r>
              <a:rPr lang="en-US" dirty="0" err="1"/>
              <a:t>isr</a:t>
            </a:r>
            <a:r>
              <a:rPr lang="en-US" dirty="0"/>
              <a:t> = new </a:t>
            </a:r>
            <a:r>
              <a:rPr lang="en-US" dirty="0" err="1"/>
              <a:t>InputStreamReader</a:t>
            </a:r>
            <a:r>
              <a:rPr lang="en-US" dirty="0"/>
              <a:t>(is);</a:t>
            </a:r>
          </a:p>
          <a:p>
            <a:pPr marL="0" indent="0">
              <a:buNone/>
            </a:pPr>
            <a:r>
              <a:rPr lang="en-US" dirty="0"/>
              <a:t>      int data = </a:t>
            </a:r>
            <a:r>
              <a:rPr lang="en-US" dirty="0" err="1"/>
              <a:t>isr.read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while(data != -1){</a:t>
            </a:r>
          </a:p>
          <a:p>
            <a:pPr marL="0" indent="0">
              <a:buNone/>
            </a:pPr>
            <a:r>
              <a:rPr lang="en-US" dirty="0"/>
              <a:t>        data = </a:t>
            </a:r>
            <a:r>
              <a:rPr lang="en-US" dirty="0" err="1"/>
              <a:t>isr.read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char </a:t>
            </a:r>
            <a:r>
              <a:rPr lang="en-US" dirty="0" err="1"/>
              <a:t>chr</a:t>
            </a:r>
            <a:r>
              <a:rPr lang="en-US" dirty="0"/>
              <a:t> = (char) data;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chr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isr.close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5544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AC968-99CE-4900-8608-E8B30B8E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ru-RU" dirty="0"/>
              <a:t>в </a:t>
            </a:r>
            <a:r>
              <a:rPr lang="en-US" dirty="0" err="1"/>
              <a:t>InputStream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7FD01-11C1-431B-8C46-85DE43E7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  String </a:t>
            </a:r>
            <a:r>
              <a:rPr lang="en-US" dirty="0" err="1"/>
              <a:t>inputString</a:t>
            </a:r>
            <a:r>
              <a:rPr lang="en-US" dirty="0"/>
              <a:t> = "This is a test !! ";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InputStream</a:t>
            </a:r>
            <a:r>
              <a:rPr lang="en-US" dirty="0"/>
              <a:t> is = new </a:t>
            </a:r>
            <a:r>
              <a:rPr lang="en-US" dirty="0" err="1"/>
              <a:t>ByteArrayInputStream</a:t>
            </a:r>
            <a:r>
              <a:rPr lang="en-US" dirty="0"/>
              <a:t>(</a:t>
            </a:r>
            <a:r>
              <a:rPr lang="en-US" dirty="0" err="1"/>
              <a:t>inputString.getBytes</a:t>
            </a:r>
            <a:r>
              <a:rPr lang="en-US" dirty="0"/>
              <a:t>(StandardCharsets.UTF_8));</a:t>
            </a:r>
          </a:p>
          <a:p>
            <a:pPr marL="0" indent="0">
              <a:buNone/>
            </a:pPr>
            <a:r>
              <a:rPr lang="en-US" dirty="0"/>
              <a:t>      Reader </a:t>
            </a:r>
            <a:r>
              <a:rPr lang="en-US" dirty="0" err="1"/>
              <a:t>isr</a:t>
            </a:r>
            <a:r>
              <a:rPr lang="en-US" dirty="0"/>
              <a:t> = new </a:t>
            </a:r>
            <a:r>
              <a:rPr lang="en-US" dirty="0" err="1"/>
              <a:t>InputStreamReader</a:t>
            </a:r>
            <a:r>
              <a:rPr lang="en-US" dirty="0"/>
              <a:t>(is);</a:t>
            </a:r>
          </a:p>
          <a:p>
            <a:pPr marL="0" indent="0">
              <a:buNone/>
            </a:pPr>
            <a:r>
              <a:rPr lang="en-US" dirty="0"/>
              <a:t>      int data = </a:t>
            </a:r>
            <a:r>
              <a:rPr lang="en-US" dirty="0" err="1"/>
              <a:t>isr.read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while(data != -1){</a:t>
            </a:r>
          </a:p>
          <a:p>
            <a:pPr marL="457200" lvl="1" indent="0">
              <a:buNone/>
            </a:pPr>
            <a:r>
              <a:rPr lang="en-US" dirty="0"/>
              <a:t>        data = </a:t>
            </a:r>
            <a:r>
              <a:rPr lang="en-US" dirty="0" err="1"/>
              <a:t>isr.read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    char </a:t>
            </a:r>
            <a:r>
              <a:rPr lang="en-US" dirty="0" err="1"/>
              <a:t>chr</a:t>
            </a:r>
            <a:r>
              <a:rPr lang="en-US" dirty="0"/>
              <a:t> = (char) data;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chr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isr.close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 catch (</a:t>
            </a:r>
            <a:r>
              <a:rPr lang="en-US" dirty="0" err="1"/>
              <a:t>IOException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0439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D7CFF-2137-450A-897A-ED82EF70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BufferedWriter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78EFF-BD1D-447F-BC1E-D3844757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Записывает текст в поток, предварительно буферизируя записываемые символы, тем самым снижая количество обращений к физическому носителю для записи данных.</a:t>
            </a:r>
          </a:p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BufferedWriter</a:t>
            </a:r>
            <a:r>
              <a:rPr lang="ru-RU" dirty="0"/>
              <a:t> имеет следующие конструкторы:</a:t>
            </a:r>
          </a:p>
          <a:p>
            <a:pPr marL="457200" lvl="1" indent="0">
              <a:buNone/>
            </a:pPr>
            <a:r>
              <a:rPr lang="ru-RU" dirty="0" err="1"/>
              <a:t>BufferedWriter</a:t>
            </a:r>
            <a:r>
              <a:rPr lang="ru-RU" dirty="0"/>
              <a:t>(</a:t>
            </a:r>
            <a:r>
              <a:rPr lang="ru-RU" dirty="0" err="1"/>
              <a:t>Writer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 </a:t>
            </a:r>
          </a:p>
          <a:p>
            <a:pPr marL="457200" lvl="1" indent="0">
              <a:buNone/>
            </a:pPr>
            <a:r>
              <a:rPr lang="ru-RU" dirty="0" err="1"/>
              <a:t>BufferedWriter</a:t>
            </a:r>
            <a:r>
              <a:rPr lang="ru-RU" dirty="0"/>
              <a:t>(</a:t>
            </a:r>
            <a:r>
              <a:rPr lang="ru-RU" dirty="0" err="1"/>
              <a:t>Writer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sz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В качестве параметра он принимает поток вывода, в который надо осуществить запись. Второй параметр указывает на размер буфера.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8551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FB4543-A154-43B8-953A-23D408AD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основной функционал работы с потоками сосредоточен в классах из пакета </a:t>
            </a:r>
            <a:r>
              <a:rPr lang="ru-RU" b="1" dirty="0"/>
              <a:t>java.io</a:t>
            </a:r>
            <a:r>
              <a:rPr lang="ru-RU" dirty="0"/>
              <a:t>.</a:t>
            </a:r>
          </a:p>
          <a:p>
            <a:r>
              <a:rPr lang="ru-RU" dirty="0"/>
              <a:t>Ключевым понятием здесь является понятие </a:t>
            </a:r>
            <a:r>
              <a:rPr lang="ru-RU" b="1" dirty="0"/>
              <a:t>потока</a:t>
            </a:r>
            <a:r>
              <a:rPr lang="ru-RU" dirty="0"/>
              <a:t>. Хотя понятие "поток" в программировании довольно перегружено и может обозначать множество различных концепций. В данном случае применительно к работе с файлами и вводом-выводом мы будем говорить о потоке (</a:t>
            </a:r>
            <a:r>
              <a:rPr lang="ru-RU" dirty="0" err="1"/>
              <a:t>stream</a:t>
            </a:r>
            <a:r>
              <a:rPr lang="ru-RU" dirty="0"/>
              <a:t>), как об абстракции, которая используется для чтения или записи информации (файлов, сокетов, текста консоли и т.д.).</a:t>
            </a:r>
          </a:p>
          <a:p>
            <a:r>
              <a:rPr lang="ru-RU" dirty="0"/>
              <a:t>Поток связан с реальным физическим устройством с помощью системы ввода-вывода </a:t>
            </a:r>
            <a:r>
              <a:rPr lang="ru-RU" dirty="0" err="1"/>
              <a:t>Java</a:t>
            </a:r>
            <a:r>
              <a:rPr lang="ru-RU" dirty="0"/>
              <a:t>. У нас может быть определен поток, который связан с файлом и через который мы можем вести чтение или запись файла. Это также может быть поток, связанный с сетевым сокетом, с помощью которого можно получить или отправить данные в сети. Все эти задачи: чтение и запись различных файлов, обмен информацией по сети, ввод-</a:t>
            </a:r>
            <a:r>
              <a:rPr lang="ru-RU" dirty="0" err="1"/>
              <a:t>ввывод</a:t>
            </a:r>
            <a:r>
              <a:rPr lang="ru-RU" dirty="0"/>
              <a:t> в консоли мы будем решать в </a:t>
            </a:r>
            <a:r>
              <a:rPr lang="ru-RU" dirty="0" err="1"/>
              <a:t>Java</a:t>
            </a:r>
            <a:r>
              <a:rPr lang="ru-RU" dirty="0"/>
              <a:t> с помощью потоков.</a:t>
            </a:r>
          </a:p>
          <a:p>
            <a:r>
              <a:rPr lang="ru-RU" dirty="0"/>
              <a:t>Объект, из которого можно считать данные, называется </a:t>
            </a:r>
            <a:r>
              <a:rPr lang="ru-RU" b="1" dirty="0"/>
              <a:t>потоком ввода</a:t>
            </a:r>
            <a:r>
              <a:rPr lang="ru-RU" dirty="0"/>
              <a:t>, а объект, в который можно записывать данные, - </a:t>
            </a:r>
            <a:r>
              <a:rPr lang="ru-RU" b="1" dirty="0"/>
              <a:t>потоком вывода</a:t>
            </a:r>
            <a:r>
              <a:rPr lang="ru-RU" dirty="0"/>
              <a:t>. Например, если надо считать содержание файла, то применяется поток ввода, а если надо записать в файл - то поток вывода.</a:t>
            </a:r>
          </a:p>
          <a:p>
            <a:r>
              <a:rPr lang="ru-RU" dirty="0"/>
              <a:t>В основе всех классов, управляющих потоками байтов, находятся два абстрактных класса: </a:t>
            </a:r>
            <a:r>
              <a:rPr lang="ru-RU" b="1" dirty="0" err="1"/>
              <a:t>InputStream</a:t>
            </a:r>
            <a:r>
              <a:rPr lang="ru-RU" dirty="0"/>
              <a:t> (представляющий потоки ввода) и </a:t>
            </a:r>
            <a:r>
              <a:rPr lang="ru-RU" b="1" dirty="0" err="1"/>
              <a:t>OutputStream</a:t>
            </a:r>
            <a:r>
              <a:rPr lang="ru-RU" dirty="0"/>
              <a:t> (представляющий потоки вывода)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1756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67B68E-247B-4D3E-B3B7-B9B7B679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7" y="411061"/>
            <a:ext cx="11476139" cy="576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("notes4.txt")))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 text = "Hello  World!\</a:t>
            </a:r>
            <a:r>
              <a:rPr lang="en-US" dirty="0" err="1"/>
              <a:t>nHey</a:t>
            </a:r>
            <a:r>
              <a:rPr lang="en-US" dirty="0"/>
              <a:t>! Teachers! Leave them kids alone.";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bw.write</a:t>
            </a:r>
            <a:r>
              <a:rPr lang="en-US" dirty="0"/>
              <a:t>(text);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42975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4052C-CF5E-4890-84E9-269CDA2E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2FECF-AC0A-432B-AEDF-F939D482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считывает текст из символьного потока ввода, буферизируя прочитанные символы. Использование буфера призвано увеличить производительность чтения данных из потока.</a:t>
            </a:r>
          </a:p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BufferedReader</a:t>
            </a:r>
            <a:r>
              <a:rPr lang="ru-RU" dirty="0"/>
              <a:t> имеет следующие конструкторы:</a:t>
            </a:r>
          </a:p>
          <a:p>
            <a:pPr marL="0" indent="0">
              <a:buNone/>
            </a:pPr>
            <a:r>
              <a:rPr lang="ru-RU" dirty="0" err="1"/>
              <a:t>BufferedReader</a:t>
            </a:r>
            <a:r>
              <a:rPr lang="ru-RU" dirty="0"/>
              <a:t>(</a:t>
            </a:r>
            <a:r>
              <a:rPr lang="ru-RU" dirty="0" err="1"/>
              <a:t>Reader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 err="1"/>
              <a:t>BufferedReader</a:t>
            </a:r>
            <a:r>
              <a:rPr lang="ru-RU" dirty="0"/>
              <a:t>(</a:t>
            </a:r>
            <a:r>
              <a:rPr lang="ru-RU" dirty="0" err="1"/>
              <a:t>Reader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sz</a:t>
            </a:r>
            <a:r>
              <a:rPr lang="ru-RU" dirty="0"/>
              <a:t>) </a:t>
            </a:r>
          </a:p>
          <a:p>
            <a:pPr marL="0" indent="0">
              <a:buNone/>
            </a:pPr>
            <a:r>
              <a:rPr lang="ru-RU" dirty="0"/>
              <a:t>Второй конструктор, кроме потока ввода, из которого производится чтение, также определяет размер буфера, в который будут считываться символы.</a:t>
            </a:r>
          </a:p>
          <a:p>
            <a:pPr marL="0" indent="0">
              <a:buNone/>
            </a:pPr>
            <a:r>
              <a:rPr lang="ru-RU" dirty="0"/>
              <a:t>Так как </a:t>
            </a:r>
            <a:r>
              <a:rPr lang="ru-RU" dirty="0" err="1"/>
              <a:t>BufferedReader</a:t>
            </a:r>
            <a:r>
              <a:rPr lang="ru-RU" dirty="0"/>
              <a:t> наследуется от класса </a:t>
            </a:r>
            <a:r>
              <a:rPr lang="ru-RU" dirty="0" err="1"/>
              <a:t>Reader</a:t>
            </a:r>
            <a:r>
              <a:rPr lang="ru-RU" dirty="0"/>
              <a:t>, то он может использовать все те методы для чтения из потока, которые определены в </a:t>
            </a:r>
            <a:r>
              <a:rPr lang="ru-RU" dirty="0" err="1"/>
              <a:t>Reader</a:t>
            </a:r>
            <a:r>
              <a:rPr lang="ru-RU" dirty="0"/>
              <a:t>. И также </a:t>
            </a:r>
            <a:r>
              <a:rPr lang="ru-RU" dirty="0" err="1"/>
              <a:t>BufferedReader</a:t>
            </a:r>
            <a:r>
              <a:rPr lang="ru-RU" dirty="0"/>
              <a:t> определяет свой собственный метод </a:t>
            </a:r>
            <a:r>
              <a:rPr lang="ru-RU" dirty="0" err="1"/>
              <a:t>readLine</a:t>
            </a:r>
            <a:r>
              <a:rPr lang="ru-RU" dirty="0"/>
              <a:t>(), который позволяет считывать из потока построчно.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4569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767391-3B92-49BB-A6F9-2FC826A4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5" y="469783"/>
            <a:ext cx="11400638" cy="570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 (new </a:t>
            </a:r>
            <a:r>
              <a:rPr lang="en-US" dirty="0" err="1"/>
              <a:t>FileReader</a:t>
            </a:r>
            <a:r>
              <a:rPr lang="en-US" dirty="0"/>
              <a:t>("notes4.txt")))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// </a:t>
            </a:r>
            <a:r>
              <a:rPr lang="ru-RU" dirty="0"/>
              <a:t>чтение посимвольно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int c;</a:t>
            </a:r>
          </a:p>
          <a:p>
            <a:pPr marL="0" indent="0">
              <a:buNone/>
            </a:pPr>
            <a:r>
              <a:rPr lang="en-US" dirty="0"/>
              <a:t>            while((c=</a:t>
            </a:r>
            <a:r>
              <a:rPr lang="en-US" dirty="0" err="1"/>
              <a:t>br.read</a:t>
            </a:r>
            <a:r>
              <a:rPr lang="en-US" dirty="0"/>
              <a:t>())!=-1){</a:t>
            </a:r>
          </a:p>
          <a:p>
            <a:pPr marL="0" indent="0">
              <a:buNone/>
            </a:pPr>
            <a:r>
              <a:rPr lang="ru-RU" dirty="0"/>
              <a:t>                   </a:t>
            </a:r>
            <a:r>
              <a:rPr lang="en-US" dirty="0" err="1"/>
              <a:t>System.out.print</a:t>
            </a:r>
            <a:r>
              <a:rPr lang="en-US" dirty="0"/>
              <a:t>((char)c);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ru-RU" dirty="0"/>
              <a:t>    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61236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5F16CA-985C-4445-BC1C-2C09D038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7897"/>
            <a:ext cx="10515600" cy="5489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("notes4.txt")))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ru-RU" dirty="0"/>
              <a:t>чтение построчно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String s;</a:t>
            </a:r>
          </a:p>
          <a:p>
            <a:pPr marL="0" indent="0">
              <a:buNone/>
            </a:pPr>
            <a:r>
              <a:rPr lang="en-US" dirty="0"/>
              <a:t>    while((s=</a:t>
            </a:r>
            <a:r>
              <a:rPr lang="en-US" dirty="0" err="1"/>
              <a:t>br.readLine</a:t>
            </a:r>
            <a:r>
              <a:rPr lang="en-US" dirty="0"/>
              <a:t>())!=null){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27137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4DEBC-437C-43D9-AE76-77839A0E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18255"/>
            <a:ext cx="10515600" cy="1325563"/>
          </a:xfrm>
        </p:spPr>
        <p:txBody>
          <a:bodyPr/>
          <a:lstStyle/>
          <a:p>
            <a:r>
              <a:rPr lang="ru-RU" dirty="0"/>
              <a:t>Считывание с консоли в файл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A623AF-77FE-476A-9E5F-21BD6362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5185"/>
            <a:ext cx="10872831" cy="50417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try(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 (new </a:t>
            </a:r>
            <a:r>
              <a:rPr lang="en-US" dirty="0" err="1"/>
              <a:t>InputStreamReader</a:t>
            </a:r>
            <a:r>
              <a:rPr lang="en-US" dirty="0"/>
              <a:t>(System.in));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BufferedWriter</a:t>
            </a:r>
            <a:r>
              <a:rPr lang="en-US" dirty="0"/>
              <a:t> </a:t>
            </a:r>
            <a:r>
              <a:rPr lang="en-US" dirty="0" err="1"/>
              <a:t>bw</a:t>
            </a:r>
            <a:r>
              <a:rPr lang="en-US" dirty="0"/>
              <a:t> = new </a:t>
            </a:r>
            <a:r>
              <a:rPr lang="en-US" dirty="0" err="1"/>
              <a:t>BufferedWriter</a:t>
            </a:r>
            <a:r>
              <a:rPr lang="en-US" dirty="0"/>
              <a:t>(new </a:t>
            </a:r>
            <a:r>
              <a:rPr lang="en-US" dirty="0" err="1"/>
              <a:t>FileWriter</a:t>
            </a:r>
            <a:r>
              <a:rPr lang="en-US" dirty="0"/>
              <a:t>("notes5.txt")))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// </a:t>
            </a:r>
            <a:r>
              <a:rPr lang="ru-RU" dirty="0"/>
              <a:t>чтение построчно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String text;</a:t>
            </a:r>
          </a:p>
          <a:p>
            <a:pPr marL="0" indent="0">
              <a:buNone/>
            </a:pPr>
            <a:r>
              <a:rPr lang="en-US" dirty="0"/>
              <a:t>            while(!(text=</a:t>
            </a:r>
            <a:r>
              <a:rPr lang="en-US" dirty="0" err="1"/>
              <a:t>br.readLine</a:t>
            </a:r>
            <a:r>
              <a:rPr lang="en-US" dirty="0"/>
              <a:t>()).equals("ESC")){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bw.write</a:t>
            </a:r>
            <a:r>
              <a:rPr lang="en-US" dirty="0"/>
              <a:t>(text + "\n");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bw.flush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2564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A0184-4D87-49EB-ABB4-46413875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F7351-8768-49AB-ADF2-74332665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 в пакете </a:t>
            </a:r>
            <a:r>
              <a:rPr lang="ru-RU" dirty="0" err="1"/>
              <a:t>Java.util</a:t>
            </a:r>
            <a:r>
              <a:rPr lang="ru-RU" dirty="0"/>
              <a:t>, который позволяет пользователю считывать значения различных типов. Это простой текстовый сканер, который может анализировать примитивные типы и строки с использованием регулярных выражений.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068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531A30-ADBE-4799-83ED-8C5F007E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3732"/>
            <a:ext cx="10515600" cy="5363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try {</a:t>
            </a:r>
          </a:p>
          <a:p>
            <a:pPr marL="0" indent="0">
              <a:buNone/>
            </a:pPr>
            <a:r>
              <a:rPr lang="en-US" dirty="0"/>
              <a:t>      Scanner </a:t>
            </a:r>
            <a:r>
              <a:rPr lang="en-US" dirty="0" err="1"/>
              <a:t>sc</a:t>
            </a:r>
            <a:r>
              <a:rPr lang="en-US" dirty="0"/>
              <a:t> = new Scanner(System.in);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("Enter first number...");</a:t>
            </a:r>
          </a:p>
          <a:p>
            <a:pPr marL="0" indent="0">
              <a:buNone/>
            </a:pPr>
            <a:r>
              <a:rPr lang="en-US" dirty="0"/>
              <a:t>      int num1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("Enter second number...");</a:t>
            </a:r>
          </a:p>
          <a:p>
            <a:pPr marL="0" indent="0">
              <a:buNone/>
            </a:pPr>
            <a:r>
              <a:rPr lang="en-US" dirty="0"/>
              <a:t>      int num2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("Sum is  : " + (num1+num2));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(Exception e){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6468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878862-A8B7-4EC8-BDEB-FF9F5B29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783"/>
            <a:ext cx="10515600" cy="570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457200" lvl="1" indent="0">
              <a:buNone/>
            </a:pPr>
            <a:r>
              <a:rPr lang="en-US" dirty="0"/>
              <a:t>      File </a:t>
            </a:r>
            <a:r>
              <a:rPr lang="en-US" dirty="0" err="1"/>
              <a:t>file</a:t>
            </a:r>
            <a:r>
              <a:rPr lang="en-US" dirty="0"/>
              <a:t> = new File("d:\\test.txt");</a:t>
            </a:r>
          </a:p>
          <a:p>
            <a:pPr marL="457200" lvl="1" indent="0">
              <a:buNone/>
            </a:pPr>
            <a:r>
              <a:rPr lang="en-US" dirty="0"/>
              <a:t>      Scanner scan = new Scanner(file);</a:t>
            </a:r>
          </a:p>
          <a:p>
            <a:pPr marL="457200" lvl="1" indent="0">
              <a:buNone/>
            </a:pPr>
            <a:r>
              <a:rPr lang="en-US" dirty="0"/>
              <a:t>      while (</a:t>
            </a:r>
            <a:r>
              <a:rPr lang="en-US" dirty="0" err="1"/>
              <a:t>scan.hasNextLine</a:t>
            </a:r>
            <a:r>
              <a:rPr lang="en-US" dirty="0"/>
              <a:t>()) {</a:t>
            </a:r>
          </a:p>
          <a:p>
            <a:pPr marL="914400" lvl="2" indent="0">
              <a:buNone/>
            </a:pPr>
            <a:r>
              <a:rPr lang="en-US" dirty="0"/>
              <a:t>        String line = </a:t>
            </a:r>
            <a:r>
              <a:rPr lang="en-US" dirty="0" err="1"/>
              <a:t>scan.nextLine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(line);</a:t>
            </a:r>
          </a:p>
          <a:p>
            <a:pPr marL="457200" lvl="1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 catch (Exception e){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  <a:r>
              <a:rPr lang="ru-RU" dirty="0"/>
              <a:t> </a:t>
            </a:r>
            <a:r>
              <a:rPr lang="en-US" dirty="0"/>
              <a:t>finally{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scan.close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ru-BY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2084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7A9BF-C199-4533-8934-D4274F44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InputStream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97C43-053E-4C1F-8274-501824D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available</a:t>
            </a:r>
            <a:r>
              <a:rPr lang="ru-RU" dirty="0"/>
              <a:t>(): возвращает количество байтов, доступных для чтения в потоке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close</a:t>
            </a:r>
            <a:r>
              <a:rPr lang="ru-RU" dirty="0"/>
              <a:t>(): закрывает поток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read</a:t>
            </a:r>
            <a:r>
              <a:rPr lang="ru-RU" dirty="0"/>
              <a:t>(): возвращает целочисленное представление следующего байта в потоке. Когда в потоке не останется доступных для чтения байтов, данный метод возвратит число -1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read</a:t>
            </a:r>
            <a:r>
              <a:rPr lang="ru-RU" dirty="0"/>
              <a:t>(</a:t>
            </a:r>
            <a:r>
              <a:rPr lang="ru-RU" dirty="0" err="1"/>
              <a:t>byte</a:t>
            </a:r>
            <a:r>
              <a:rPr lang="ru-RU" dirty="0"/>
              <a:t>[] </a:t>
            </a:r>
            <a:r>
              <a:rPr lang="ru-RU" dirty="0" err="1"/>
              <a:t>buffer</a:t>
            </a:r>
            <a:r>
              <a:rPr lang="ru-RU" dirty="0"/>
              <a:t>): считывает байты из потока в массив </a:t>
            </a:r>
            <a:r>
              <a:rPr lang="ru-RU" dirty="0" err="1"/>
              <a:t>buffer</a:t>
            </a:r>
            <a:r>
              <a:rPr lang="ru-RU" dirty="0"/>
              <a:t>. После чтения возвращает число считанных байтов. Если ни одного байта не было считано, то возвращается число -1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read</a:t>
            </a:r>
            <a:r>
              <a:rPr lang="ru-RU" dirty="0"/>
              <a:t>(</a:t>
            </a:r>
            <a:r>
              <a:rPr lang="ru-RU" dirty="0" err="1"/>
              <a:t>byte</a:t>
            </a:r>
            <a:r>
              <a:rPr lang="ru-RU" dirty="0"/>
              <a:t>[] </a:t>
            </a:r>
            <a:r>
              <a:rPr lang="ru-RU" dirty="0" err="1"/>
              <a:t>buffer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offset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/>
              <a:t>): считывает некоторое количество байтов, равное </a:t>
            </a:r>
            <a:r>
              <a:rPr lang="ru-RU" dirty="0" err="1"/>
              <a:t>length</a:t>
            </a:r>
            <a:r>
              <a:rPr lang="ru-RU" dirty="0"/>
              <a:t>, из потока в массив </a:t>
            </a:r>
            <a:r>
              <a:rPr lang="ru-RU" dirty="0" err="1"/>
              <a:t>buffer</a:t>
            </a:r>
            <a:r>
              <a:rPr lang="ru-RU" dirty="0"/>
              <a:t>. При этом считанные байты помещаются в массиве, начиная со смещения </a:t>
            </a:r>
            <a:r>
              <a:rPr lang="ru-RU" dirty="0" err="1"/>
              <a:t>offset</a:t>
            </a:r>
            <a:r>
              <a:rPr lang="ru-RU" dirty="0"/>
              <a:t>, то есть с элемента </a:t>
            </a:r>
            <a:r>
              <a:rPr lang="ru-RU" dirty="0" err="1"/>
              <a:t>buffer</a:t>
            </a:r>
            <a:r>
              <a:rPr lang="ru-RU" dirty="0"/>
              <a:t>[</a:t>
            </a:r>
            <a:r>
              <a:rPr lang="ru-RU" dirty="0" err="1"/>
              <a:t>offset</a:t>
            </a:r>
            <a:r>
              <a:rPr lang="ru-RU" dirty="0"/>
              <a:t>]. Метод возвращает число успешно прочитанных байтов.</a:t>
            </a:r>
          </a:p>
          <a:p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skip</a:t>
            </a:r>
            <a:r>
              <a:rPr lang="ru-RU" dirty="0"/>
              <a:t>(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): пропускает в потоке при чтении некоторое количество байт, которое равно </a:t>
            </a:r>
            <a:r>
              <a:rPr lang="ru-RU" dirty="0" err="1"/>
              <a:t>number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447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F2512-D78C-4926-8FE7-ED497C87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OutputStream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11F33-1723-4ADB-9E62-993BE11E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void close(): </a:t>
            </a:r>
            <a:r>
              <a:rPr lang="ru-RU" dirty="0"/>
              <a:t>закрывает поток</a:t>
            </a:r>
          </a:p>
          <a:p>
            <a:r>
              <a:rPr lang="en-US" dirty="0"/>
              <a:t>void flush(): </a:t>
            </a:r>
            <a:r>
              <a:rPr lang="ru-RU" dirty="0"/>
              <a:t>очищает буфер вывода, записывая все его содержимое</a:t>
            </a:r>
          </a:p>
          <a:p>
            <a:r>
              <a:rPr lang="en-US" dirty="0"/>
              <a:t>void write(int b): </a:t>
            </a:r>
            <a:r>
              <a:rPr lang="ru-RU" dirty="0"/>
              <a:t>записывает в выходной поток один байт, который представлен целочисленным параметром </a:t>
            </a:r>
            <a:r>
              <a:rPr lang="en-US" dirty="0"/>
              <a:t>b</a:t>
            </a:r>
          </a:p>
          <a:p>
            <a:r>
              <a:rPr lang="en-US" dirty="0"/>
              <a:t>void write(byte[] buffer): </a:t>
            </a:r>
            <a:r>
              <a:rPr lang="ru-RU" dirty="0"/>
              <a:t>записывает в выходной поток массив байтов </a:t>
            </a:r>
            <a:r>
              <a:rPr lang="en-US" dirty="0"/>
              <a:t>buffer.</a:t>
            </a:r>
          </a:p>
          <a:p>
            <a:r>
              <a:rPr lang="en-US" dirty="0"/>
              <a:t>void write(byte[] buffer, int offset, int length): </a:t>
            </a:r>
            <a:r>
              <a:rPr lang="ru-RU" dirty="0"/>
              <a:t>записывает в выходной поток некоторое число байтов, равное </a:t>
            </a:r>
            <a:r>
              <a:rPr lang="en-US" dirty="0"/>
              <a:t>length, </a:t>
            </a:r>
            <a:r>
              <a:rPr lang="ru-RU" dirty="0"/>
              <a:t>из массива </a:t>
            </a:r>
            <a:r>
              <a:rPr lang="en-US" dirty="0"/>
              <a:t>buffer, </a:t>
            </a:r>
            <a:r>
              <a:rPr lang="ru-RU" dirty="0"/>
              <a:t>начиная со смещения </a:t>
            </a:r>
            <a:r>
              <a:rPr lang="en-US" dirty="0"/>
              <a:t>offset, </a:t>
            </a:r>
            <a:r>
              <a:rPr lang="ru-RU" dirty="0"/>
              <a:t>то есть с элемента </a:t>
            </a:r>
            <a:r>
              <a:rPr lang="en-US" dirty="0"/>
              <a:t>buffer[offset].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2531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C786C-FB1D-4277-8D4F-05A59094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FileOutputStream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9355F-CCA2-4E95-AC72-1BF27DBE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Предназначен для записи байтов в файл. Он является производным от класса </a:t>
            </a:r>
            <a:r>
              <a:rPr lang="ru-RU" dirty="0" err="1"/>
              <a:t>OutputStream</a:t>
            </a:r>
            <a:r>
              <a:rPr lang="ru-RU" dirty="0"/>
              <a:t>, поэтому наследует всю его функциональность.</a:t>
            </a:r>
          </a:p>
          <a:p>
            <a:pPr marL="0" indent="0">
              <a:buNone/>
            </a:pPr>
            <a:r>
              <a:rPr lang="ru-RU" dirty="0"/>
              <a:t>Через конструктор класса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ru-RU" dirty="0"/>
              <a:t>задается файл, в который производится запись. Класс поддерживает несколько конструкторов:</a:t>
            </a:r>
          </a:p>
          <a:p>
            <a:pPr marL="0" indent="0">
              <a:buNone/>
            </a:pPr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FileOutputStream</a:t>
            </a:r>
            <a:r>
              <a:rPr lang="en-US" dirty="0"/>
              <a:t>(File </a:t>
            </a:r>
            <a:r>
              <a:rPr lang="en-US" dirty="0" err="1"/>
              <a:t>fileObj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dirty="0" err="1"/>
              <a:t>filePath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append)</a:t>
            </a:r>
          </a:p>
          <a:p>
            <a:pPr marL="0" indent="0">
              <a:buNone/>
            </a:pPr>
            <a:r>
              <a:rPr lang="en-US" dirty="0" err="1"/>
              <a:t>FileOutputStream</a:t>
            </a:r>
            <a:r>
              <a:rPr lang="en-US" dirty="0"/>
              <a:t>(File </a:t>
            </a:r>
            <a:r>
              <a:rPr lang="en-US" dirty="0" err="1"/>
              <a:t>fileObj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append)</a:t>
            </a:r>
          </a:p>
          <a:p>
            <a:pPr marL="0" indent="0">
              <a:buNone/>
            </a:pPr>
            <a:r>
              <a:rPr lang="ru-RU" dirty="0"/>
              <a:t>Файл задается либо через строковый путь, либо через объект </a:t>
            </a:r>
            <a:r>
              <a:rPr lang="en-US" dirty="0"/>
              <a:t>File. </a:t>
            </a:r>
            <a:r>
              <a:rPr lang="ru-RU" dirty="0"/>
              <a:t>Второй параметр - </a:t>
            </a:r>
            <a:r>
              <a:rPr lang="en-US" dirty="0"/>
              <a:t>append </a:t>
            </a:r>
            <a:r>
              <a:rPr lang="ru-RU" dirty="0"/>
              <a:t>задает способ записи: </a:t>
            </a:r>
            <a:r>
              <a:rPr lang="en-US" dirty="0"/>
              <a:t>e</a:t>
            </a:r>
            <a:r>
              <a:rPr lang="ru-RU" dirty="0" err="1"/>
              <a:t>сли</a:t>
            </a:r>
            <a:r>
              <a:rPr lang="ru-RU" dirty="0"/>
              <a:t> он равен </a:t>
            </a:r>
            <a:r>
              <a:rPr lang="en-US" dirty="0"/>
              <a:t>true, </a:t>
            </a:r>
            <a:r>
              <a:rPr lang="ru-RU" dirty="0"/>
              <a:t>то данные </a:t>
            </a:r>
            <a:r>
              <a:rPr lang="ru-RU" dirty="0" err="1"/>
              <a:t>дозаписываются</a:t>
            </a:r>
            <a:r>
              <a:rPr lang="ru-RU" dirty="0"/>
              <a:t> в конец файла, а при </a:t>
            </a:r>
            <a:r>
              <a:rPr lang="en-US" dirty="0"/>
              <a:t>false - </a:t>
            </a:r>
            <a:r>
              <a:rPr lang="ru-RU" dirty="0"/>
              <a:t>файл полностью перезаписывается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3147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A42380-018A-4EAD-B970-F7A46F4F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05" y="352338"/>
            <a:ext cx="11341915" cy="5824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String text = "Hello world!";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fos</a:t>
            </a:r>
            <a:r>
              <a:rPr lang="en-US" dirty="0"/>
              <a:t>=new </a:t>
            </a:r>
            <a:r>
              <a:rPr lang="en-US" dirty="0" err="1"/>
              <a:t>FileOutputStream</a:t>
            </a:r>
            <a:r>
              <a:rPr lang="en-US" dirty="0"/>
              <a:t>("C://SomeDir//notes.txt"))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 </a:t>
            </a:r>
            <a:r>
              <a:rPr lang="ru-RU" dirty="0"/>
              <a:t>перевод строки в байты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byte[] buffer = </a:t>
            </a:r>
            <a:r>
              <a:rPr lang="en-US" dirty="0" err="1"/>
              <a:t>text.getBytes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fos.write</a:t>
            </a:r>
            <a:r>
              <a:rPr lang="en-US" dirty="0"/>
              <a:t>(buffer, 0, </a:t>
            </a:r>
            <a:r>
              <a:rPr lang="en-US" dirty="0" err="1"/>
              <a:t>buffer.length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file has been written");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485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1D5C2-6656-4997-BC51-F5DFE665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FileInputStream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A321B-0B7A-4DB0-AC49-1643006F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считывания данных из файла предназначен класс </a:t>
            </a:r>
            <a:r>
              <a:rPr lang="ru-RU" dirty="0" err="1"/>
              <a:t>FileInputStream</a:t>
            </a:r>
            <a:r>
              <a:rPr lang="ru-RU" dirty="0"/>
              <a:t>, который является наследником класса </a:t>
            </a:r>
            <a:r>
              <a:rPr lang="ru-RU" dirty="0" err="1"/>
              <a:t>InputStream</a:t>
            </a:r>
            <a:r>
              <a:rPr lang="ru-RU" dirty="0"/>
              <a:t> и поэтому реализует все его методы.</a:t>
            </a:r>
          </a:p>
          <a:p>
            <a:pPr marL="0" indent="0">
              <a:buNone/>
            </a:pPr>
            <a:r>
              <a:rPr lang="ru-RU" dirty="0"/>
              <a:t>Для создания объекта </a:t>
            </a:r>
            <a:r>
              <a:rPr lang="ru-RU" dirty="0" err="1"/>
              <a:t>FileInputStream</a:t>
            </a:r>
            <a:r>
              <a:rPr lang="ru-RU" dirty="0"/>
              <a:t> мы можем использовать ряд конструкторов. Наиболее используемая версия конструктора в качестве параметра принимает путь к считываемому файлу:</a:t>
            </a:r>
          </a:p>
          <a:p>
            <a:pPr marL="0" indent="0">
              <a:buNone/>
            </a:pPr>
            <a:r>
              <a:rPr lang="ru-RU" dirty="0" err="1"/>
              <a:t>FileInputStream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fileName</a:t>
            </a:r>
            <a:r>
              <a:rPr lang="ru-RU" dirty="0"/>
              <a:t>) </a:t>
            </a:r>
            <a:r>
              <a:rPr lang="ru-RU" dirty="0" err="1"/>
              <a:t>throws</a:t>
            </a:r>
            <a:r>
              <a:rPr lang="ru-RU" dirty="0"/>
              <a:t> </a:t>
            </a:r>
            <a:r>
              <a:rPr lang="ru-RU" dirty="0" err="1"/>
              <a:t>FileNotFoundException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файл не может быть открыт, например, по указанному пути такого файла не существует, то генерируется исключение </a:t>
            </a:r>
            <a:r>
              <a:rPr lang="ru-RU" dirty="0" err="1"/>
              <a:t>FileNotFoundException</a:t>
            </a:r>
            <a:r>
              <a:rPr lang="ru-RU" dirty="0"/>
              <a:t>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0271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CF0AA7-AF01-4086-8721-A2BA04A3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try(</a:t>
            </a:r>
            <a:r>
              <a:rPr lang="en-US" dirty="0" err="1"/>
              <a:t>FileInputStream</a:t>
            </a:r>
            <a:r>
              <a:rPr lang="en-US" dirty="0"/>
              <a:t> fin=new </a:t>
            </a:r>
            <a:r>
              <a:rPr lang="en-US" dirty="0" err="1"/>
              <a:t>FileInputStream</a:t>
            </a:r>
            <a:r>
              <a:rPr lang="en-US" dirty="0"/>
              <a:t>("C://SomeDir//notes.txt"))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System.out.printf</a:t>
            </a:r>
            <a:r>
              <a:rPr lang="en-US" dirty="0"/>
              <a:t>("File size: %d bytes \n", </a:t>
            </a:r>
            <a:r>
              <a:rPr lang="en-US" dirty="0" err="1"/>
              <a:t>fin.available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int </a:t>
            </a:r>
            <a:r>
              <a:rPr lang="en-US" dirty="0" err="1"/>
              <a:t>i</a:t>
            </a:r>
            <a:r>
              <a:rPr lang="en-US" dirty="0"/>
              <a:t>=-1;</a:t>
            </a:r>
          </a:p>
          <a:p>
            <a:pPr marL="0" indent="0">
              <a:buNone/>
            </a:pPr>
            <a:r>
              <a:rPr lang="en-US" dirty="0"/>
              <a:t>            while((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System.out.print</a:t>
            </a:r>
            <a:r>
              <a:rPr lang="en-US" dirty="0"/>
              <a:t>((char)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  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ex){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ex.getMessage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}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3683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6BB192-324D-41AA-BF97-E933158B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Классы </a:t>
            </a:r>
            <a:r>
              <a:rPr lang="ru-RU" dirty="0" err="1"/>
              <a:t>FileInputStream</a:t>
            </a:r>
            <a:r>
              <a:rPr lang="ru-RU" dirty="0"/>
              <a:t> и </a:t>
            </a:r>
            <a:r>
              <a:rPr lang="ru-RU" dirty="0" err="1"/>
              <a:t>FileOutputStream</a:t>
            </a:r>
            <a:r>
              <a:rPr lang="ru-RU" dirty="0"/>
              <a:t> предназначены прежде всего для записи двоичных файлов, то есть для записи и чтения байтов. И хотя они также могут использоваться для работы с текстовыми файлами, но все же для этой задачи больше подходят другие классы.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62282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2315</Words>
  <Application>Microsoft Office PowerPoint</Application>
  <PresentationFormat>Широкоэкранный</PresentationFormat>
  <Paragraphs>231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Потоки ввода-вывода</vt:lpstr>
      <vt:lpstr>Презентация PowerPoint</vt:lpstr>
      <vt:lpstr>InputStream</vt:lpstr>
      <vt:lpstr>OutputStream</vt:lpstr>
      <vt:lpstr>FileOutputStream</vt:lpstr>
      <vt:lpstr>Презентация PowerPoint</vt:lpstr>
      <vt:lpstr>FileInputStream</vt:lpstr>
      <vt:lpstr>Презентация PowerPoint</vt:lpstr>
      <vt:lpstr>Презентация PowerPoint</vt:lpstr>
      <vt:lpstr>Закрытие потоков</vt:lpstr>
      <vt:lpstr>Презентация PowerPoint</vt:lpstr>
      <vt:lpstr>Презентация PowerPoint</vt:lpstr>
      <vt:lpstr>Презентация PowerPoint</vt:lpstr>
      <vt:lpstr>Стандартные потоки</vt:lpstr>
      <vt:lpstr>InputStreamReader</vt:lpstr>
      <vt:lpstr>Презентация PowerPoint</vt:lpstr>
      <vt:lpstr>Презентация PowerPoint</vt:lpstr>
      <vt:lpstr>String в InputStream</vt:lpstr>
      <vt:lpstr>BufferedWriter</vt:lpstr>
      <vt:lpstr>Презентация PowerPoint</vt:lpstr>
      <vt:lpstr>BufferedReader</vt:lpstr>
      <vt:lpstr>Презентация PowerPoint</vt:lpstr>
      <vt:lpstr>Презентация PowerPoint</vt:lpstr>
      <vt:lpstr>Считывание с консоли в файл</vt:lpstr>
      <vt:lpstr>Scanner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Потоки ввода-вывода</dc:title>
  <dc:creator>Ерёменко Владимир</dc:creator>
  <cp:lastModifiedBy>Ерёменко Владимир</cp:lastModifiedBy>
  <cp:revision>10</cp:revision>
  <dcterms:created xsi:type="dcterms:W3CDTF">2019-08-04T14:52:11Z</dcterms:created>
  <dcterms:modified xsi:type="dcterms:W3CDTF">2019-08-05T13:24:31Z</dcterms:modified>
</cp:coreProperties>
</file>