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BY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BY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BY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BY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BY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BY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BY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BY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BY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BY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BY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BY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BY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BY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BY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BY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BY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BY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BY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BY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ru-BY" sz="60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BY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F420414-616D-4481-817C-640E55DE234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9/10/20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636231F-AD9E-4E54-922D-4BD54D85115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BY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BY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BY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BY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BY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BY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BY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BY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BY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BY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BY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BY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ru-BY" sz="44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BY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BY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BY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BY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BY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95C5A6A-582E-4194-889F-FDC2B7D53A6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9/10/20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2286501-8A9F-4759-9E48-A8EA6E79109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oracle.com/technetwork/java/javase/downloads/2133151" TargetMode="External"/><Relationship Id="rId2" Type="http://schemas.openxmlformats.org/officeDocument/2006/relationships/hyperlink" Target="https://www.jetbrains.com/idea/download/#section=windows" TargetMode="External"/><Relationship Id="rId3" Type="http://schemas.openxmlformats.org/officeDocument/2006/relationships/hyperlink" Target="https://www.eclipse.org/downloads/" TargetMode="External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ru-BY" sz="6000" spc="-1" strike="noStrike">
                <a:solidFill>
                  <a:srgbClr val="000000"/>
                </a:solidFill>
                <a:latin typeface="Calibri Light"/>
              </a:rPr>
              <a:t>1. Введение в Java. Типы данных. Переменные.</a:t>
            </a:r>
            <a:endParaRPr b="0" lang="ru-BY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BY" sz="4400" spc="-1" strike="noStrike">
                <a:solidFill>
                  <a:srgbClr val="000000"/>
                </a:solidFill>
                <a:latin typeface="Calibri Light"/>
              </a:rPr>
              <a:t>INTEGER</a:t>
            </a:r>
            <a:endParaRPr b="0" lang="ru-BY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int — диапазон допустимых значений от -2147483648 до 2147483647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//объявление и инициализация переменной типа int.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int max = 2147483647;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Тип int используется чаще при работе с целочисленными данными, нежели byte и short, даже если их диапазона хватает. Это происходит потому, что при указании значений типа  byte и short  в выражениях, их тип все равно автоматически  повышается до int при вычислении.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BY" sz="4400" spc="-1" strike="noStrike">
                <a:solidFill>
                  <a:srgbClr val="000000"/>
                </a:solidFill>
                <a:latin typeface="Calibri Light"/>
              </a:rPr>
              <a:t>LONG</a:t>
            </a:r>
            <a:endParaRPr b="0" lang="ru-BY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long — диапазон допустимых значений от -9223372036854775808 до 9223372036854775807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//Использование переменных типа long.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long days = getDays();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long seconds;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seconds = days * 24 * 60 * 60;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Тип удобен для работы с большими целыми числами.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BY" sz="4400" spc="-1" strike="noStrike">
                <a:solidFill>
                  <a:srgbClr val="000000"/>
                </a:solidFill>
                <a:latin typeface="Calibri Light"/>
              </a:rPr>
              <a:t>FLOAT</a:t>
            </a:r>
            <a:endParaRPr b="0" lang="ru-BY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float — диапазон допустимых значений от ~1,4*10</a:t>
            </a:r>
            <a:r>
              <a:rPr b="0" lang="ru-BY" sz="1400" spc="-1" strike="noStrike">
                <a:solidFill>
                  <a:srgbClr val="000000"/>
                </a:solidFill>
                <a:latin typeface="Calibri"/>
              </a:rPr>
              <a:t>-45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до ~3,4*10</a:t>
            </a:r>
            <a:r>
              <a:rPr b="0" lang="ru-BY" sz="1400" spc="-1" strike="noStrike">
                <a:solidFill>
                  <a:srgbClr val="000000"/>
                </a:solidFill>
                <a:latin typeface="Calibri"/>
              </a:rPr>
              <a:t>38</a:t>
            </a:r>
            <a:endParaRPr b="0" lang="ru-BY" sz="1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//Объявление и инициализация переменных типа float.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float usd = 31.24f;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float eur = 44.03f;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Удобен для использования, когда не требуется особой точности в дробной части числа.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BY" sz="4400" spc="-1" strike="noStrike">
                <a:solidFill>
                  <a:srgbClr val="000000"/>
                </a:solidFill>
                <a:latin typeface="Calibri Light"/>
              </a:rPr>
              <a:t>DOUBLE</a:t>
            </a:r>
            <a:endParaRPr b="0" lang="ru-BY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double — диапазон допустимых значений от ~4,9*10(-324)  до ~1,8*10(308)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//Объявление и инициализация переменных типа double.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double pi = 3.14159; 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Математические функции такие как sin(), cos() возвращают значение double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BY" sz="4400" spc="-1" strike="noStrike">
                <a:solidFill>
                  <a:srgbClr val="000000"/>
                </a:solidFill>
                <a:latin typeface="Calibri Light"/>
              </a:rPr>
              <a:t>CHAR</a:t>
            </a:r>
            <a:endParaRPr b="0" lang="ru-BY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38080" y="1451160"/>
            <a:ext cx="10515240" cy="4725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char — символьный тип данных представляет собой один 16-битный Unicode символ. Он имеет минимальное значение ‘\ u0000’ (или 0), и максимальное значение ‘\ uffff’ (или 65535 включительно).  Символы char  можно задавать также при помощи соответствующих чисел. Например символ ‘Ы’ соответствует числу  1067. Рассмотрим на примере: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public static void main(String[] args) {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char symb1=1067;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char symb2 ='Ы';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System.out.println("symb1 contains "+ symb1);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System.out.println("symb2 contains "+ symb2);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BY" sz="4400" spc="-1" strike="noStrike">
                <a:solidFill>
                  <a:srgbClr val="000000"/>
                </a:solidFill>
                <a:latin typeface="Calibri Light"/>
              </a:rPr>
              <a:t>STRING</a:t>
            </a:r>
            <a:endParaRPr b="0" lang="ru-BY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Тип String не является примитивным типом данных, однако это один из наиболее используемых типов в Java.  String  предназначен для хранения строк текста. Несколько примеров использования String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//Создание строки с помощью конструктора 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String myString = new String("The weather was fine");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//Можно также создать строку используя кавычки ""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String myString = "The weather was fine";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BY" sz="4400" spc="-1" strike="noStrike">
                <a:solidFill>
                  <a:srgbClr val="000000"/>
                </a:solidFill>
                <a:latin typeface="Calibri Light"/>
              </a:rPr>
              <a:t>Специальные значения</a:t>
            </a:r>
            <a:endParaRPr b="0" lang="ru-BY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Самым распространенным специальным значением является null, обозначающее пустое значение. То есть отсутствие какого-нибудь значения.  В некоторых языках программирования null считается совпадающим с нулем.  Но в Java эти два значения считаются абсолютно разными.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BY" sz="4400" spc="-1" strike="noStrike">
                <a:solidFill>
                  <a:srgbClr val="000000"/>
                </a:solidFill>
                <a:latin typeface="Calibri Light"/>
              </a:rPr>
              <a:t>Ссылочные типы данных</a:t>
            </a:r>
            <a:endParaRPr b="0" lang="ru-BY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838080" y="1476360"/>
            <a:ext cx="10515240" cy="4700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Ссылочные типы входят все классы, интерфейсы, массивы. Описанный выше тип String также относится к ссылочным типам. Этот класс из стандартной библиотеки Java.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Также существуют классы-оболочки: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Byte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Short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Integer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Long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Float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Double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Character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Boolean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В отличие от примитивных типов, они пишутся с заглавной буквы. 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BY" sz="4400" spc="-1" strike="noStrike">
                <a:solidFill>
                  <a:srgbClr val="000000"/>
                </a:solidFill>
                <a:latin typeface="Calibri Light"/>
              </a:rPr>
              <a:t>ПЕРЕМЕННЫЕ</a:t>
            </a:r>
            <a:endParaRPr b="0" lang="ru-BY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При выполнении различных операций, значения могут меняться. Чтобы хранить меняющиеся значения, используются переменные.  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Переменная - область памяти в которой хранится значение. Часто говорят,  что переменная - именованная область памяти. То есть у каждой переменной есть свое имя, чтобы отличать их друг от друга. Имя переменной используется, чтобы указать, что именно это значение используется и никакое другое. 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BY" sz="4400" spc="-1" strike="noStrike">
                <a:solidFill>
                  <a:srgbClr val="000000"/>
                </a:solidFill>
                <a:latin typeface="Calibri Light"/>
              </a:rPr>
              <a:t>Локальные переменные</a:t>
            </a:r>
            <a:endParaRPr b="0" lang="ru-BY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838080" y="1594080"/>
            <a:ext cx="10515240" cy="4582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Локальные переменные объявляются в методах, конструкторах или блоках.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Локальные переменные создаются, когда метод, конструктор или блок запускается и уничтожаются после того, как завершиться метод, конструктор или блок.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Модификаторы доступа нельзя использовать для локальных переменных.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Они являются видимыми только в пределах объявленного метода, конструктора или блока.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Локальные переменные реализуются на уровне стека внутри.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В Java не существует для локальных переменных значения по умолчанию, так что они должны быть объявлены и начальное значение должны быть присвоено перед первым использованием.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Объект 4" descr=""/>
          <p:cNvPicPr/>
          <p:nvPr/>
        </p:nvPicPr>
        <p:blipFill>
          <a:blip r:embed="rId1"/>
          <a:stretch/>
        </p:blipFill>
        <p:spPr>
          <a:xfrm>
            <a:off x="1144080" y="643320"/>
            <a:ext cx="9903600" cy="557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BY" sz="4400" spc="-1" strike="noStrike">
                <a:solidFill>
                  <a:srgbClr val="000000"/>
                </a:solidFill>
                <a:latin typeface="Calibri Light"/>
              </a:rPr>
              <a:t>Пример</a:t>
            </a:r>
            <a:endParaRPr b="0" lang="ru-BY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public class Test { 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public void pupAge(){ 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         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int age = 0; 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         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age = age + 7; 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         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System.out.println("Возраст щенка: " + age); 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} 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public static void main(String args[]){ 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Test test = new Test(); 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test.pupAge(); 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} 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BY" sz="4400" spc="-1" strike="noStrike">
                <a:solidFill>
                  <a:srgbClr val="000000"/>
                </a:solidFill>
                <a:latin typeface="Calibri Light"/>
              </a:rPr>
              <a:t>Переменная экземпляра </a:t>
            </a:r>
            <a:endParaRPr b="0" lang="ru-BY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Переменные экземпляра объявляются в классе, но за пределами метода, конструктора или какого-либо блока. 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Когда для объекта в стеке выделяется пространство, создается слот для каждого значения переменной экземпляра. 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В Java переменные экземпляра создаются тогда, когда объект создан с помощью ключевого слова «new» и разрушаются тогда, когда объект уничтожается. 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Переменные содержат значения, которые должны ссылаться более чем на один метод, конструктор или блок, или на основные части состояния объекта, которые должны присутствовать на протяжении всего класса. 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Переменные экземпляра могут быть объявлен на уровне класса, до или после использования. 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Модификаторы доступа могут быть предоставлены для переменных экземпляра. 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Переменные экземпляра в Java являются видимыми для всех методов, конструкторов и блоков в классе. Как правило рекомендуется сделать их private (уровень доступа). Однако можно сделать их видимыми для подклассов этих переменных с помощью модификаторов доступа. 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Переменные экземпляра имеют значения по умолчанию. Для чисел по умолчанию равно 0, для логических — false, для ссылок на объект — null. Значения могут быть присвоены при объявлении или в конструкторе.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Переменные экземпляра в Java могут быть доступны непосредственно путем вызова имени переменной внутри класса. Однако в статических методах и различных класса (когда к переменным экземпляра дана доступность) должны быть вызваны используя полное имя — ObjectReference.VariableName.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38080" y="365040"/>
            <a:ext cx="2172960" cy="565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ru-BY" sz="4400" spc="-1" strike="noStrike">
                <a:solidFill>
                  <a:srgbClr val="000000"/>
                </a:solidFill>
                <a:latin typeface="Calibri Light"/>
              </a:rPr>
              <a:t>Пример</a:t>
            </a:r>
            <a:endParaRPr b="0" lang="ru-BY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858840" y="259920"/>
            <a:ext cx="7494480" cy="6459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public class Employee{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public String name;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private double salary;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public Employee (String empName){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name = empName;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public void setSalary(double empSal){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salary = empSal;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public void printEmp(){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System.out.println("имя: " + name );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System.out.println("зарплата:" + salary);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} 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public static void main(String args[]){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Employee empOne = new Employee("Олег");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empOne.setSalary(1000);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empOne.printEmp();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br/>
            <a:r>
              <a:rPr b="0" lang="ru-BY" sz="4400" spc="-1" strike="noStrike">
                <a:solidFill>
                  <a:srgbClr val="000000"/>
                </a:solidFill>
                <a:latin typeface="Calibri Light"/>
              </a:rPr>
              <a:t>Переменные класса или статические переменные в Java</a:t>
            </a:r>
            <a:br/>
            <a:endParaRPr b="0" lang="ru-BY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Переменные класса, также известные в Java как статические переменные, которые объявляются со статическим ключевым слово в классе, но за пределами метода, конструктора или блока.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Там будет только одна копия каждой статической переменной в классе, независимо от того, сколько объектов создано из него. 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Статические переменные или переменные класса в Java используются редко, кроме когда объявляются как константы. Константы - переменные, которые объявлены как public/private, final и static. Константы никогда не меняются от первоначального значения.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В Java статические переменные создаются при запуске программы и уничтожаются, когда выполнение программы остановится. 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Видимость похожа на переменную экземпляра. Однако большинство статических переменных объявляются как public, поскольку они должны быть доступны для пользователей класса. 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Значения по умолчанию такое же, как и у переменных экземпляра. Для чисел по умолчанию равно 0, для данных типа Boolean — false; и для ссылок на объект — null. Значения могут быть присвоены при объявлении или в конструкторе. Кроме того, они могут быть присвоены в специальных блоках статического инициализатора. 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Статические переменные могут быть доступны посредством вызова с именем класса ClassName.VariableName.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При объявлении переменных класса как public, static, final, имена находятся в верхнем регистре. Если статические переменные такими не являются, синтаксис такой же, как у переменных экземпляра и локальных.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BY" sz="4400" spc="-1" strike="noStrike">
                <a:solidFill>
                  <a:srgbClr val="000000"/>
                </a:solidFill>
                <a:latin typeface="Calibri Light"/>
              </a:rPr>
              <a:t>Пример</a:t>
            </a:r>
            <a:endParaRPr b="0" lang="ru-BY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public class Employee{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private static double salary;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public static final String DEPARTMENT = "Разработка";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public static void main(String args[]){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salary = 1000;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System.out.println(DEPARTMENT+"средняя зарплата: "+salary);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BY" sz="4400" spc="-1" strike="noStrike">
                <a:solidFill>
                  <a:srgbClr val="000000"/>
                </a:solidFill>
                <a:latin typeface="Calibri Light"/>
              </a:rPr>
              <a:t>Класс</a:t>
            </a:r>
            <a:endParaRPr b="0" lang="ru-BY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Java является объектно-ориентированным языком, поэтому такие понятия как "класс" и "объект" играют в нем ключевую роль. Любую программу на Java можно представить как набор взаимодействующих между собой объектов.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Шаблоном или описанием объекта является класс, а объект представляет экземпляр этого класса. Можно еще провести следующую аналогию. У нас у всех есть некоторое представление о человеке - наличие двух рук, двух ног, головы, туловища и т.д. Есть некоторый шаблон - этот шаблон можно назвать классом. Реально же существующий человек (фактически экземпляр данного класса) является объектом этого класса.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Класс определяется с помощью ключевого слова сlass: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class Person{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В данном случае класс называется Person. После названия класса идут фигурные скобки, между которыми помещается тело класса - то есть его поля и методы.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BY" sz="4400" spc="-1" strike="noStrike">
                <a:solidFill>
                  <a:srgbClr val="000000"/>
                </a:solidFill>
                <a:latin typeface="Calibri Light"/>
              </a:rPr>
              <a:t>Подготовка к работе</a:t>
            </a:r>
            <a:endParaRPr b="0" lang="ru-BY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94796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Установить JDK - </a:t>
            </a:r>
            <a:r>
              <a:rPr b="0" lang="ru-BY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https://www.oracle.com/technetwork/java/javase/downloads/2133151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IDEA - </a:t>
            </a:r>
            <a:r>
              <a:rPr b="0" lang="ru-BY" sz="2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https://www.jetbrains.com/idea/download/#section=windows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ECLIPSE - </a:t>
            </a:r>
            <a:r>
              <a:rPr b="0" lang="ru-BY" sz="28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https://www.eclipse.org/downloads/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Прописать PATH – JAVA HOME JDK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public class HelloWorld {   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         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public static void main(String[] args) {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              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System.out.println("Hello World!");   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        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} 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} 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BY" sz="4400" spc="-1" strike="noStrike">
                <a:solidFill>
                  <a:srgbClr val="000000"/>
                </a:solidFill>
                <a:latin typeface="Calibri Light"/>
              </a:rPr>
              <a:t>Типы данных</a:t>
            </a:r>
            <a:endParaRPr b="0" lang="ru-BY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Java позволяет работать со следующими типами данных:  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целые числа;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вещественные числа;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строки; 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логические значения; 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специальные значения; 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BY" sz="4400" spc="-1" strike="noStrike">
                <a:solidFill>
                  <a:srgbClr val="000000"/>
                </a:solidFill>
                <a:latin typeface="Calibri Light"/>
              </a:rPr>
              <a:t>Примитивные типы данных</a:t>
            </a:r>
            <a:endParaRPr b="0" lang="ru-BY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В Java существует 8 примитивных типов данных: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byte (целые числа, 1 байт)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short (целые числа, 2 байта)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int (целые числа, 4 байта)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long (целые числа, 8 байтов)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float (вещественные числа, 4 байта)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double (вещественные числа, 8 байтов)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char (символ Unicode, 2 байта)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boolean (значение истина/ложь, 1 байт)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BY" sz="4400" spc="-1" strike="noStrike">
                <a:solidFill>
                  <a:srgbClr val="000000"/>
                </a:solidFill>
                <a:latin typeface="Calibri Light"/>
              </a:rPr>
              <a:t>BYTE</a:t>
            </a:r>
            <a:endParaRPr b="0" lang="ru-BY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byte — диапазон допустимых значений от -128 до 127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//объявление переменных типа byte.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byte getByte, putByte;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// инициализация переменных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getByte = 0;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putByte = 0;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Переменные типа byte полезны при работе с  потоком данных, который поступает из сети или файла.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BY" sz="4400" spc="-1" strike="noStrike">
                <a:solidFill>
                  <a:srgbClr val="000000"/>
                </a:solidFill>
                <a:latin typeface="Calibri Light"/>
              </a:rPr>
              <a:t>SHORT</a:t>
            </a:r>
            <a:endParaRPr b="0" lang="ru-BY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short — диапазон допустимых значений от -32768 до 32767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//объявление и инициализация переменной типа short.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BY" sz="2800" spc="-1" strike="noStrike">
                <a:solidFill>
                  <a:srgbClr val="000000"/>
                </a:solidFill>
                <a:latin typeface="Calibri"/>
              </a:rPr>
              <a:t>short employeeID = 0;</a:t>
            </a:r>
            <a:endParaRPr b="0" lang="ru-BY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Application>LibreOffice/6.0.7.3$Linux_X86_64 LibreOffice_project/00m0$Build-3</Application>
  <Words>1714</Words>
  <Paragraphs>173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2019-06-23T19:46:59Z</dcterms:created>
  <dc:creator>Ерёменко Владимир</dc:creator>
  <dc:description/>
  <dc:language>en-US</dc:language>
  <cp:lastModifiedBy/>
  <dcterms:modified xsi:type="dcterms:W3CDTF">2020-09-10T22:35:28Z</dcterms:modified>
  <cp:revision>9</cp:revision>
  <dc:subject/>
  <dc:title>1. Введение в Java. Типы данных. Переменные.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