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745E4-0507-460E-A8F9-D7F335C4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BEE30F-ACD8-4EE8-AF6C-11AB1C9A3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C63D0-BB17-40DB-99CB-4088D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B2E0F-17CB-4E37-91FB-806B124D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84450-29CB-4C96-9572-4DF5422A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277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42409-63DD-4B77-BDDD-248685EC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9D359D-45D9-434B-A768-B6C07D93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22A7D3-C33D-482A-96C6-B55BD165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FCDCD-33A4-475F-991D-A0F957A5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20083-E82A-443A-8907-499A7A1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42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B5C203-3BFC-4095-9C13-20D290659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E43786-6E34-4AA1-9E6A-5859F7D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2C4E0-D124-488F-8452-3E6CF538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D4DE6-049A-4AA2-97FA-72634FC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63F24-83F3-4009-A9C9-9F20EBE4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897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B2125-066B-497B-AD00-799CD19D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51389-D371-43EE-AC9F-83C68257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93DC6-22B2-48EF-98C5-5198DF99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D1DF0-C155-4E84-BB9B-5020D91C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D510E-1ADD-4389-9EB9-C8B2D6ED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055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76EA1-70BF-4BF8-A1C8-251B45DD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BD898-1238-4EB3-9AD9-79031CDC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E70EF-333D-429A-BACC-0A35FDAA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C19B3-4BF9-4CA0-835A-10E3683C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224CC-B7D4-485C-8B5E-01D98648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58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038DD-2A74-44EE-99F9-A3C04192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940C1-D24A-4E3E-9990-60C304F1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81047D-7FF5-4CF2-9B8D-BE73BE4B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8D6B38-006F-4856-8002-366FB06F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C1DB49-9488-41DA-9A10-D52E7BBE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84D98-0751-450C-8C99-0FBE7DB5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9496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31B-A6B9-4AFF-99F8-02DB8933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7BB48-8C4C-45A0-B2CE-808682BA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17C3A-637B-4D4D-B856-345EA4DB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24F708-F910-49AE-8E3A-7BDACFB4B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D48A55-E16F-4B7B-9CB8-26FA29192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9BC17F-C8ED-42F0-BE44-F06E5EA1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FBBE59-30B3-4589-847B-AA3BDD01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0091F6-669E-4629-9C44-2E34735E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9181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6422A-A97B-4BEB-93E8-35661D1F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0A673C-1AD0-4B1A-BEBF-7C0D558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EF5DBB-E97F-404B-A879-F2815E38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C7AAF6-4870-41EE-89BA-110D85CC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5124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04BE28-41C6-43F5-AB3A-B6D334DE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CDE6B1-F490-4F10-9022-8E9C2988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8CC7C-CABB-4BF6-939C-F4877279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251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EA37-D992-44D5-82C8-E8FC475F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1A0EF-E016-4C08-89E2-2B602F16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868697-9B12-4AC1-BF1F-ABBF5BC5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F9208-9EEA-4C61-A3A1-99F20E26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4E7A4-34DC-4DE7-99CB-16D946E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EF67C-D7D9-43BF-B576-14D604E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705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D83A8-DFC7-487D-A394-CE3E6E6E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EE8638-3229-4F20-8EFE-9AFA3840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23ABC3-737D-4194-ABB0-05409CCB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5EB3E-D598-4DFF-A60F-B782000A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A54A3B-5D3D-433A-8604-81AC3F33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89C56-63C0-4963-825B-AD90B83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21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AD160-E590-45E9-8B49-B1E2C824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147DB-D241-43FA-A42F-38D70BFA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912FB-E255-4D5E-8BE7-BF022CE9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422B-A09F-4020-B404-7BE15BC7E2E3}" type="datetimeFigureOut">
              <a:rPr lang="ru-BY" smtClean="0"/>
              <a:t>13.10.2019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B7F82-7D94-4999-8CD2-59C199D6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333185-471B-4A84-9892-082B5FF1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C2ECF-0A7C-4EF4-AFCB-C5F6DDB83A6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0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08E57-D75A-416F-9F51-B2ECCD71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4A6E9E-8A04-4477-924F-C517D86ED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5" y="1679498"/>
            <a:ext cx="6306074" cy="267339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CFC04D-A180-403C-A2F7-29245B579B14}"/>
              </a:ext>
            </a:extLst>
          </p:cNvPr>
          <p:cNvSpPr/>
          <p:nvPr/>
        </p:nvSpPr>
        <p:spPr>
          <a:xfrm>
            <a:off x="658533" y="4717108"/>
            <a:ext cx="9953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Стрелками на рисунке показано, какие преобразования типов могут выполняться автоматически. Пунктирными стрелками показаны </a:t>
            </a:r>
            <a:r>
              <a:rPr lang="ru-RU" dirty="0" err="1"/>
              <a:t>автоматичекие</a:t>
            </a:r>
            <a:r>
              <a:rPr lang="ru-RU" dirty="0"/>
              <a:t> преобразования с потерей точности.</a:t>
            </a:r>
          </a:p>
          <a:p>
            <a:endParaRPr lang="ru-RU" dirty="0"/>
          </a:p>
          <a:p>
            <a:r>
              <a:rPr lang="en-US" dirty="0"/>
              <a:t>double d = </a:t>
            </a:r>
            <a:r>
              <a:rPr lang="en-US" dirty="0" err="1"/>
              <a:t>Double.parseDouble</a:t>
            </a:r>
            <a:r>
              <a:rPr lang="en-US" dirty="0"/>
              <a:t>(str);</a:t>
            </a:r>
            <a:endParaRPr lang="ru-RU" dirty="0"/>
          </a:p>
          <a:p>
            <a:r>
              <a:rPr lang="en-US" dirty="0"/>
              <a:t>Double e = </a:t>
            </a:r>
            <a:r>
              <a:rPr lang="en-US" dirty="0" err="1"/>
              <a:t>Double.valueOf</a:t>
            </a:r>
            <a:r>
              <a:rPr lang="en-US" dirty="0"/>
              <a:t>(str);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388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DAC10-7459-40E4-8269-9E681E9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7AF27-46A1-4F2C-B41A-88E7262F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выполнения некоторых часто выполняемых действий в языках программирования используются функции. Функции могут создаваться самим программистом, а могут быть стандартными, созданными авторами языка.  Каждая функция имеет свое собственное имя. Имена функций задаются  по тем же правилам, что и имена переменных. Чтобы функция выполнила свои действия, ее надо вызвать. Для этого следует написать ее имя и круглые скобки. Круглые скобки, которые идут после имени означают, что мы имеем дело именно  с функцией, а не с переменной.  Чаще всего функция выполняет действия не просто так, а используя некоторые исходные данные. Например, функция синус вычисляет значение синуса угла, используя в качестве исходных данных значение угла. Исходные данные, их также называют входными параметрами, пишутся внутри круглых скобок. Например: </a:t>
            </a:r>
          </a:p>
          <a:p>
            <a:r>
              <a:rPr lang="ru-RU" dirty="0"/>
              <a:t>x = </a:t>
            </a:r>
            <a:r>
              <a:rPr lang="ru-RU" dirty="0" err="1"/>
              <a:t>Math.sin</a:t>
            </a:r>
            <a:r>
              <a:rPr lang="ru-RU" dirty="0"/>
              <a:t>(5);  </a:t>
            </a:r>
          </a:p>
          <a:p>
            <a:r>
              <a:rPr lang="ru-RU" dirty="0"/>
              <a:t>В данном случае функция вычисляет синус угла равного пяти.  </a:t>
            </a:r>
            <a:r>
              <a:rPr lang="ru-RU" dirty="0" err="1"/>
              <a:t>Java</a:t>
            </a:r>
            <a:r>
              <a:rPr lang="ru-RU" dirty="0"/>
              <a:t> позволяет не только использовать уже существующие функции,  но и создавать пользователю собственные.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2183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0EBFF-A536-42A3-813F-9B049A55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325D6-FC29-4D40-807A-7CFF9948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Каждый объект не должен выставлять наружу все свои параметры для изменения просто так. Например, если у нашего робота есть координаты X и Y, то не вызывает сомнений факт, что их нельзя менять прямо. Робот должен поменять свои координаты в результате передвижения. Нельзя обратиться к переменной X внутри объекта </a:t>
            </a:r>
            <a:r>
              <a:rPr lang="ru-RU" dirty="0" err="1"/>
              <a:t>Robot</a:t>
            </a:r>
            <a:r>
              <a:rPr lang="ru-RU" dirty="0"/>
              <a:t> и сделать самое простое присваивание. Это будет как минимум нелогично. Лучше такого вообще не позволять. Т.е. мы таким образом должны создавать описание класса, чтобы нельзя было просто так получать доступ к его внутренним переменным. </a:t>
            </a:r>
            <a:endParaRPr lang="en-US" dirty="0"/>
          </a:p>
          <a:p>
            <a:r>
              <a:rPr lang="ru-RU" dirty="0">
                <a:solidFill>
                  <a:srgbClr val="151F33"/>
                </a:solidFill>
                <a:latin typeface="Arial" panose="020B0604020202020204" pitchFamily="34" charset="0"/>
              </a:rPr>
              <a:t>Всего в </a:t>
            </a:r>
            <a:r>
              <a:rPr lang="ru-RU" dirty="0" err="1">
                <a:solidFill>
                  <a:srgbClr val="151F33"/>
                </a:solidFill>
                <a:latin typeface="Arial" panose="020B0604020202020204" pitchFamily="34" charset="0"/>
              </a:rPr>
              <a:t>Java</a:t>
            </a:r>
            <a:r>
              <a:rPr lang="ru-RU" dirty="0">
                <a:solidFill>
                  <a:srgbClr val="151F33"/>
                </a:solidFill>
                <a:latin typeface="Arial" panose="020B0604020202020204" pitchFamily="34" charset="0"/>
              </a:rPr>
              <a:t> есть четыре модификатора доступа. Перечислим их в порядке от самых строгих до самых «мягких»: </a:t>
            </a:r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private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;</a:t>
            </a:r>
            <a:endParaRPr lang="ru-RU" dirty="0">
              <a:solidFill>
                <a:srgbClr val="151F33"/>
              </a:solidFill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protected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;</a:t>
            </a:r>
            <a:endParaRPr lang="ru-RU" dirty="0">
              <a:solidFill>
                <a:srgbClr val="151F33"/>
              </a:solidFill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default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 (</a:t>
            </a:r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package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visible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);</a:t>
            </a:r>
            <a:endParaRPr lang="ru-RU" dirty="0">
              <a:solidFill>
                <a:srgbClr val="151F33"/>
              </a:solidFill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151F33"/>
                </a:solidFill>
                <a:latin typeface="Arial" panose="020B0604020202020204" pitchFamily="34" charset="0"/>
              </a:rPr>
              <a:t>public</a:t>
            </a:r>
            <a:r>
              <a:rPr lang="ru-RU" b="1" dirty="0">
                <a:solidFill>
                  <a:srgbClr val="151F33"/>
                </a:solidFill>
                <a:latin typeface="Arial" panose="020B0604020202020204" pitchFamily="34" charset="0"/>
              </a:rPr>
              <a:t>.</a:t>
            </a:r>
            <a:endParaRPr lang="ru-RU" dirty="0">
              <a:solidFill>
                <a:srgbClr val="151F33"/>
              </a:solidFill>
              <a:latin typeface="Arial" panose="020B060402020202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340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5660B-A613-4EE2-AA61-8C92AE58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7375F-84EC-405B-BC21-1E0DD3C5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Собственно, ограничение доступа к полям и реализация геттеров-сеттеров — самый распространенный пример использования </a:t>
            </a:r>
            <a:r>
              <a:rPr lang="ru-RU" dirty="0" err="1"/>
              <a:t>private</a:t>
            </a:r>
            <a:r>
              <a:rPr lang="ru-RU" dirty="0"/>
              <a:t> в реальной работе.</a:t>
            </a:r>
          </a:p>
          <a:p>
            <a:r>
              <a:rPr lang="ru-RU" dirty="0"/>
              <a:t>То есть реализация инкапсуляции в программе — главное предназначение этого модификатора.</a:t>
            </a:r>
            <a:endParaRPr lang="en-US" dirty="0"/>
          </a:p>
          <a:p>
            <a:r>
              <a:rPr lang="en-US" dirty="0"/>
              <a:t>public class Cat {</a:t>
            </a:r>
          </a:p>
          <a:p>
            <a:r>
              <a:rPr lang="en-US" dirty="0"/>
              <a:t>   private String name;</a:t>
            </a:r>
          </a:p>
          <a:p>
            <a:r>
              <a:rPr lang="en-US" dirty="0"/>
              <a:t>   public Cat(String name) {</a:t>
            </a:r>
          </a:p>
          <a:p>
            <a:r>
              <a:rPr lang="en-US" dirty="0"/>
              <a:t>       this.name = name;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Cat() {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r>
              <a:rPr lang="en-US" dirty="0"/>
              <a:t>       return name;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void </a:t>
            </a:r>
            <a:r>
              <a:rPr lang="en-US" dirty="0" err="1"/>
              <a:t>setName</a:t>
            </a:r>
            <a:r>
              <a:rPr lang="en-US" dirty="0"/>
              <a:t>(String name) {</a:t>
            </a:r>
          </a:p>
          <a:p>
            <a:r>
              <a:rPr lang="en-US" dirty="0"/>
              <a:t>       this.name = name;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641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B52E-33E9-4419-94CC-9A17E28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6AC2F-051D-4855-BB6F-17B06EE5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Поля и методы, обозначенные модификатором доступа </a:t>
            </a:r>
            <a:r>
              <a:rPr lang="ru-RU" dirty="0" err="1"/>
              <a:t>protected</a:t>
            </a:r>
            <a:r>
              <a:rPr lang="ru-RU" dirty="0"/>
              <a:t>, будут видны:</a:t>
            </a:r>
          </a:p>
          <a:p>
            <a:r>
              <a:rPr lang="ru-RU" dirty="0"/>
              <a:t>в пределах всех классов, находящихся в том же пакете, что и наш;</a:t>
            </a:r>
          </a:p>
          <a:p>
            <a:r>
              <a:rPr lang="ru-RU" dirty="0"/>
              <a:t>в пределах всех классов-наследников нашего класса.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часто используется в абстрактном классе.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76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F9EF4-910C-4C03-8BEE-410E906B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60C23-7CE8-42BD-B37D-63E626F4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Дальше у нас по списку идет модификатор </a:t>
            </a:r>
            <a:r>
              <a:rPr lang="ru-RU" dirty="0" err="1"/>
              <a:t>default</a:t>
            </a:r>
            <a:r>
              <a:rPr lang="ru-RU" dirty="0"/>
              <a:t> или, как его еще называют, 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visible</a:t>
            </a:r>
            <a:r>
              <a:rPr lang="ru-RU" dirty="0"/>
              <a:t>. Он не обозначается ключевым словом, поскольку установлен в </a:t>
            </a:r>
            <a:r>
              <a:rPr lang="ru-RU" dirty="0" err="1"/>
              <a:t>Java</a:t>
            </a:r>
            <a:r>
              <a:rPr lang="ru-RU" dirty="0"/>
              <a:t> по умолчанию для всех полей и методов.</a:t>
            </a:r>
          </a:p>
          <a:p>
            <a:endParaRPr lang="ru-RU" dirty="0"/>
          </a:p>
          <a:p>
            <a:r>
              <a:rPr lang="ru-RU" dirty="0"/>
              <a:t>Если написать в твоем коде —</a:t>
            </a:r>
          </a:p>
          <a:p>
            <a:r>
              <a:rPr lang="ru-RU" dirty="0" err="1"/>
              <a:t>int</a:t>
            </a:r>
            <a:r>
              <a:rPr lang="ru-RU" dirty="0"/>
              <a:t> x = 10</a:t>
            </a:r>
          </a:p>
          <a:p>
            <a:r>
              <a:rPr lang="ru-RU" dirty="0"/>
              <a:t>… у переменной x будет этот самый 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visible</a:t>
            </a:r>
            <a:r>
              <a:rPr lang="ru-RU" dirty="0"/>
              <a:t> доступ.</a:t>
            </a:r>
          </a:p>
          <a:p>
            <a:endParaRPr lang="ru-RU" dirty="0"/>
          </a:p>
          <a:p>
            <a:r>
              <a:rPr lang="ru-RU" dirty="0"/>
              <a:t>Запомнить, что он делает, легко. По сути, </a:t>
            </a:r>
            <a:r>
              <a:rPr lang="ru-RU" dirty="0" err="1"/>
              <a:t>default</a:t>
            </a:r>
            <a:r>
              <a:rPr lang="ru-RU" dirty="0"/>
              <a:t> = </a:t>
            </a:r>
            <a:r>
              <a:rPr lang="ru-RU" dirty="0" err="1"/>
              <a:t>protected</a:t>
            </a:r>
            <a:r>
              <a:rPr lang="ru-RU" dirty="0"/>
              <a:t>-наследование :)</a:t>
            </a:r>
          </a:p>
          <a:p>
            <a:endParaRPr lang="ru-RU" dirty="0"/>
          </a:p>
          <a:p>
            <a:r>
              <a:rPr lang="ru-RU" dirty="0"/>
              <a:t>Случаи его применения ограничены, как и у модификатора </a:t>
            </a:r>
            <a:r>
              <a:rPr lang="ru-RU" dirty="0" err="1"/>
              <a:t>protected</a:t>
            </a:r>
            <a:r>
              <a:rPr lang="ru-RU" dirty="0"/>
              <a:t>. Чаще всего </a:t>
            </a:r>
            <a:r>
              <a:rPr lang="ru-RU" dirty="0" err="1"/>
              <a:t>default</a:t>
            </a:r>
            <a:r>
              <a:rPr lang="ru-RU" dirty="0"/>
              <a:t>-доступ используется в пакете, где есть какие-то классы-утилиты, не реализующие функциональность всех остальных классов в этом пакете.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3528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8EF99-D529-454F-8180-E6DD6345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27FC2-5958-4926-B5D8-3B003C5B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 кода, помеченные модификатором </a:t>
            </a:r>
            <a:r>
              <a:rPr lang="ru-RU" dirty="0" err="1"/>
              <a:t>public</a:t>
            </a:r>
            <a:r>
              <a:rPr lang="ru-RU" dirty="0"/>
              <a:t>, предназначаются для конечного пользователя.</a:t>
            </a:r>
          </a:p>
          <a:p>
            <a:r>
              <a:rPr lang="ru-RU" dirty="0"/>
              <a:t>Если привести пример из жизни, </a:t>
            </a:r>
            <a:r>
              <a:rPr lang="ru-RU" dirty="0" err="1"/>
              <a:t>private</a:t>
            </a:r>
            <a:r>
              <a:rPr lang="ru-RU" dirty="0"/>
              <a:t> — это все процессы, происходящие внутри телевизора, когда он работает, а </a:t>
            </a:r>
            <a:r>
              <a:rPr lang="ru-RU" dirty="0" err="1"/>
              <a:t>public</a:t>
            </a:r>
            <a:r>
              <a:rPr lang="ru-RU" dirty="0"/>
              <a:t> — это кнопки на пульте телевизора, с помощью которых пользователь может им управлять. При этом ему не нужно знать как устроен телевизор и за счет чего он работает. Пульт — это набор </a:t>
            </a:r>
            <a:r>
              <a:rPr lang="ru-RU" dirty="0" err="1"/>
              <a:t>public</a:t>
            </a:r>
            <a:r>
              <a:rPr lang="ru-RU" dirty="0"/>
              <a:t>-методов: </a:t>
            </a:r>
            <a:r>
              <a:rPr lang="ru-RU" dirty="0" err="1"/>
              <a:t>on</a:t>
            </a:r>
            <a:r>
              <a:rPr lang="ru-RU" dirty="0"/>
              <a:t>(), </a:t>
            </a:r>
            <a:r>
              <a:rPr lang="ru-RU" dirty="0" err="1"/>
              <a:t>off</a:t>
            </a:r>
            <a:r>
              <a:rPr lang="ru-RU" dirty="0"/>
              <a:t>(), </a:t>
            </a:r>
            <a:r>
              <a:rPr lang="ru-RU" dirty="0" err="1"/>
              <a:t>nextChannel</a:t>
            </a:r>
            <a:r>
              <a:rPr lang="ru-RU" dirty="0"/>
              <a:t>(), </a:t>
            </a:r>
            <a:r>
              <a:rPr lang="ru-RU" dirty="0" err="1"/>
              <a:t>previousChannel</a:t>
            </a:r>
            <a:r>
              <a:rPr lang="ru-RU" dirty="0"/>
              <a:t>(), </a:t>
            </a:r>
            <a:r>
              <a:rPr lang="ru-RU" dirty="0" err="1"/>
              <a:t>increaseVolume</a:t>
            </a:r>
            <a:r>
              <a:rPr lang="ru-RU" dirty="0"/>
              <a:t>(), </a:t>
            </a:r>
            <a:r>
              <a:rPr lang="ru-RU" dirty="0" err="1"/>
              <a:t>decreaseVolume</a:t>
            </a:r>
            <a:r>
              <a:rPr lang="ru-RU" dirty="0"/>
              <a:t>() и т.д.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0161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92100-2D9A-4426-8AFF-2C11E263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main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E5E9C-4EB0-4760-8F07-C217BF3C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программа успешно запустилась, один из классов в ней должен иметь функцию  </a:t>
            </a:r>
            <a:r>
              <a:rPr lang="ru-RU" dirty="0" err="1"/>
              <a:t>main</a:t>
            </a:r>
            <a:r>
              <a:rPr lang="ru-RU" dirty="0"/>
              <a:t>. Заголовок метода должен быть именно таким, какой показан в данном примере. Этот метод запускается, когда вы запускаете вашу программу. Поэтому его часто называют "точка входа"  Т.к. метод </a:t>
            </a:r>
            <a:r>
              <a:rPr lang="ru-RU" dirty="0" err="1"/>
              <a:t>main</a:t>
            </a:r>
            <a:r>
              <a:rPr lang="ru-RU" dirty="0"/>
              <a:t> является точкой входа, при запуске программы следует всегда указывать именно тот класс, в котором он объявлен, в нашем случае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HelloWorld</a:t>
            </a:r>
            <a:r>
              <a:rPr lang="ru-RU" dirty="0"/>
              <a:t>. Как правило, в программе присутствует один класс с методом </a:t>
            </a:r>
            <a:r>
              <a:rPr lang="ru-RU" dirty="0" err="1"/>
              <a:t>main</a:t>
            </a:r>
            <a:r>
              <a:rPr lang="ru-RU" dirty="0"/>
              <a:t>. В простых программах иногда достаточно только одного класса и одного этого метода.  Все необходимые операции в таком случае должны быть выполнены внутри </a:t>
            </a:r>
            <a:r>
              <a:rPr lang="ru-RU" dirty="0" err="1"/>
              <a:t>main</a:t>
            </a:r>
            <a:r>
              <a:rPr lang="ru-RU" dirty="0"/>
              <a:t>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7212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51808-D460-4E6A-A035-9EC51676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управления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5B259-ACBA-4155-A369-83EE5081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5" y="1484851"/>
            <a:ext cx="10649125" cy="469211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Общий вид оператора </a:t>
            </a:r>
            <a:r>
              <a:rPr lang="ru-RU" dirty="0" err="1"/>
              <a:t>if</a:t>
            </a:r>
            <a:r>
              <a:rPr lang="ru-RU" dirty="0"/>
              <a:t> Для того, чтобы выполнять в разных случаях разные действия в языке </a:t>
            </a:r>
            <a:r>
              <a:rPr lang="ru-RU" dirty="0" err="1"/>
              <a:t>Java</a:t>
            </a:r>
            <a:r>
              <a:rPr lang="ru-RU" dirty="0"/>
              <a:t> используется специальный оператор </a:t>
            </a:r>
            <a:r>
              <a:rPr lang="ru-RU" dirty="0" err="1"/>
              <a:t>if</a:t>
            </a:r>
            <a:r>
              <a:rPr lang="ru-RU" dirty="0"/>
              <a:t>. Он выполняет разные операторы  в зависимости от указанного ему логического значения.  Общий вид оператора </a:t>
            </a:r>
            <a:r>
              <a:rPr lang="ru-RU" dirty="0" err="1"/>
              <a:t>if</a:t>
            </a:r>
            <a:r>
              <a:rPr lang="ru-RU" dirty="0"/>
              <a:t>: </a:t>
            </a:r>
          </a:p>
          <a:p>
            <a:r>
              <a:rPr lang="ru-RU" dirty="0" err="1"/>
              <a:t>if</a:t>
            </a:r>
            <a:r>
              <a:rPr lang="ru-RU" dirty="0"/>
              <a:t> (Условие)     Оператор1;  </a:t>
            </a:r>
            <a:r>
              <a:rPr lang="ru-RU" dirty="0" err="1"/>
              <a:t>else</a:t>
            </a:r>
            <a:r>
              <a:rPr lang="ru-RU" dirty="0"/>
              <a:t>     Оператор2; </a:t>
            </a:r>
          </a:p>
          <a:p>
            <a:r>
              <a:rPr lang="ru-RU" dirty="0"/>
              <a:t>Если Условие истинно, то будет выполняться Оператор1, если Условие ложно, будет выполняться Оператор2.  В качестве условия может использоваться любое выражение, результатом которого является логическое значение. Это может быть логическое выражение, например: </a:t>
            </a:r>
          </a:p>
          <a:p>
            <a:r>
              <a:rPr lang="ru-RU" dirty="0" err="1"/>
              <a:t>if</a:t>
            </a:r>
            <a:r>
              <a:rPr lang="ru-RU" dirty="0"/>
              <a:t> (x == 3) </a:t>
            </a:r>
          </a:p>
          <a:p>
            <a:r>
              <a:rPr lang="ru-RU" dirty="0"/>
              <a:t>Также это может быть функция, возвращающая логическое значение: </a:t>
            </a:r>
          </a:p>
          <a:p>
            <a:r>
              <a:rPr lang="ru-RU" dirty="0" err="1"/>
              <a:t>if</a:t>
            </a:r>
            <a:r>
              <a:rPr lang="ru-RU" dirty="0"/>
              <a:t>(</a:t>
            </a:r>
            <a:r>
              <a:rPr lang="ru-RU" dirty="0" err="1"/>
              <a:t>str.equal</a:t>
            </a:r>
            <a:r>
              <a:rPr lang="ru-RU" dirty="0"/>
              <a:t>("</a:t>
            </a:r>
            <a:r>
              <a:rPr lang="ru-RU" dirty="0" err="1"/>
              <a:t>test</a:t>
            </a:r>
            <a:r>
              <a:rPr lang="ru-RU" dirty="0"/>
              <a:t>")) </a:t>
            </a:r>
          </a:p>
          <a:p>
            <a:r>
              <a:rPr lang="ru-RU" dirty="0"/>
              <a:t>Условие может также состоять из одной переменной, если это переменная типа </a:t>
            </a:r>
            <a:r>
              <a:rPr lang="ru-RU" dirty="0" err="1"/>
              <a:t>boolean</a:t>
            </a:r>
            <a:r>
              <a:rPr lang="ru-RU" dirty="0"/>
              <a:t>, например  </a:t>
            </a:r>
          </a:p>
          <a:p>
            <a:r>
              <a:rPr lang="ru-RU" dirty="0" err="1"/>
              <a:t>boolean</a:t>
            </a:r>
            <a:r>
              <a:rPr lang="ru-RU" dirty="0"/>
              <a:t> b = x == 3; </a:t>
            </a:r>
            <a:r>
              <a:rPr lang="ru-RU" dirty="0" err="1"/>
              <a:t>if</a:t>
            </a:r>
            <a:r>
              <a:rPr lang="ru-RU" dirty="0"/>
              <a:t>(b) </a:t>
            </a:r>
          </a:p>
          <a:p>
            <a:r>
              <a:rPr lang="ru-RU" dirty="0"/>
              <a:t>Конструкция </a:t>
            </a:r>
            <a:r>
              <a:rPr lang="ru-RU" dirty="0" err="1"/>
              <a:t>else</a:t>
            </a:r>
            <a:r>
              <a:rPr lang="ru-RU" dirty="0"/>
              <a:t> Оператор2; может отсутствовать и тогда оператор </a:t>
            </a:r>
            <a:r>
              <a:rPr lang="ru-RU" dirty="0" err="1"/>
              <a:t>if</a:t>
            </a:r>
            <a:r>
              <a:rPr lang="ru-RU" dirty="0"/>
              <a:t> примет вид: </a:t>
            </a:r>
          </a:p>
          <a:p>
            <a:r>
              <a:rPr lang="ru-RU" dirty="0" err="1"/>
              <a:t>if</a:t>
            </a:r>
            <a:r>
              <a:rPr lang="ru-RU" dirty="0"/>
              <a:t> (Условие)    Оператор1;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6703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45E10-8189-4C83-9F1E-4062A22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58B79-747C-4A87-9FCD-AEBB1F27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нам следует проверить, является ли значение в переменной x четным и сообщить об этом пользователю.  </a:t>
            </a:r>
          </a:p>
          <a:p>
            <a:r>
              <a:rPr lang="ru-RU" dirty="0" err="1"/>
              <a:t>if</a:t>
            </a:r>
            <a:r>
              <a:rPr lang="ru-RU" dirty="0"/>
              <a:t> (x % 2 == 0)  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 </a:t>
            </a:r>
            <a:r>
              <a:rPr lang="ru-RU" dirty="0" err="1"/>
              <a:t>System.out.println</a:t>
            </a:r>
            <a:r>
              <a:rPr lang="ru-RU" dirty="0"/>
              <a:t>("Число "+ x + " является четным"); </a:t>
            </a:r>
          </a:p>
          <a:p>
            <a:r>
              <a:rPr lang="en-US" dirty="0"/>
              <a:t>} </a:t>
            </a:r>
            <a:r>
              <a:rPr lang="ru-RU" dirty="0" err="1"/>
              <a:t>else</a:t>
            </a:r>
            <a:r>
              <a:rPr lang="ru-RU" dirty="0"/>
              <a:t>  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 </a:t>
            </a:r>
            <a:r>
              <a:rPr lang="ru-RU" dirty="0" err="1"/>
              <a:t>System.out.println</a:t>
            </a:r>
            <a:r>
              <a:rPr lang="ru-RU" dirty="0"/>
              <a:t>("Число "+ x +  " является нечетным"); </a:t>
            </a:r>
            <a:endParaRPr lang="en-US" dirty="0"/>
          </a:p>
          <a:p>
            <a:r>
              <a:rPr lang="en-US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7429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49AD7-3AFF-4CA1-960B-478F8A84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Составной оператор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1653B-A3B4-4A53-BD21-C6576349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Составной оператор представляет собой несколько операторов, заключенных в фигурные скобки { }, например: </a:t>
            </a:r>
          </a:p>
          <a:p>
            <a:r>
              <a:rPr lang="ru-RU" dirty="0"/>
              <a:t>{   </a:t>
            </a:r>
          </a:p>
          <a:p>
            <a:pPr lvl="1"/>
            <a:r>
              <a:rPr lang="ru-RU" dirty="0"/>
              <a:t>f = a + b ;   </a:t>
            </a:r>
          </a:p>
          <a:p>
            <a:pPr lvl="1"/>
            <a:r>
              <a:rPr lang="ru-RU" dirty="0"/>
              <a:t>c = f * a ;   </a:t>
            </a:r>
          </a:p>
          <a:p>
            <a:pPr lvl="1"/>
            <a:r>
              <a:rPr lang="ru-RU" dirty="0"/>
              <a:t>m = f * c; </a:t>
            </a:r>
          </a:p>
          <a:p>
            <a:r>
              <a:rPr lang="ru-RU" dirty="0"/>
              <a:t>} </a:t>
            </a:r>
          </a:p>
          <a:p>
            <a:r>
              <a:rPr lang="ru-RU" dirty="0"/>
              <a:t>Составной оператор может включать в себя любые операторы и вызовы функций, в том числе и другие составные операторы: </a:t>
            </a:r>
          </a:p>
          <a:p>
            <a:r>
              <a:rPr lang="ru-RU" dirty="0"/>
              <a:t>{    </a:t>
            </a:r>
          </a:p>
          <a:p>
            <a:pPr lvl="1"/>
            <a:r>
              <a:rPr lang="ru-RU" dirty="0"/>
              <a:t>f = a + b;    </a:t>
            </a:r>
          </a:p>
          <a:p>
            <a:pPr lvl="1"/>
            <a:r>
              <a:rPr lang="ru-RU" dirty="0"/>
              <a:t>{       </a:t>
            </a:r>
          </a:p>
          <a:p>
            <a:pPr marL="914400" lvl="2" indent="0">
              <a:buNone/>
            </a:pPr>
            <a:r>
              <a:rPr lang="ru-RU" dirty="0"/>
              <a:t>x = f * a; </a:t>
            </a:r>
          </a:p>
          <a:p>
            <a:pPr marL="914400" lvl="2" indent="0">
              <a:buNone/>
            </a:pPr>
            <a:r>
              <a:rPr lang="ru-RU" dirty="0"/>
              <a:t>m = f * c;    </a:t>
            </a:r>
          </a:p>
          <a:p>
            <a:pPr lvl="1"/>
            <a:r>
              <a:rPr lang="ru-RU" dirty="0"/>
              <a:t>}    </a:t>
            </a:r>
          </a:p>
          <a:p>
            <a:pPr lvl="1"/>
            <a:r>
              <a:rPr lang="ru-RU" dirty="0"/>
              <a:t>c = f * x * m; </a:t>
            </a:r>
          </a:p>
          <a:p>
            <a:r>
              <a:rPr lang="ru-RU" dirty="0"/>
              <a:t>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954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0F23A-B25D-47D0-965A-77BFABA8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258"/>
            <a:ext cx="9144000" cy="2387600"/>
          </a:xfrm>
        </p:spPr>
        <p:txBody>
          <a:bodyPr/>
          <a:lstStyle/>
          <a:p>
            <a:r>
              <a:rPr lang="ru-RU" dirty="0"/>
              <a:t>Операторы. Операторы управления.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011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4E8B1-CA79-48C0-A98B-711C9CBD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операторы </a:t>
            </a:r>
            <a:r>
              <a:rPr lang="en-US" dirty="0"/>
              <a:t>IF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ADAF4-6DA7-4A44-A229-71DEE191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качестве оператора, выполняемого по условию, в операторе </a:t>
            </a:r>
            <a:r>
              <a:rPr lang="ru-RU" dirty="0" err="1"/>
              <a:t>if</a:t>
            </a:r>
            <a:r>
              <a:rPr lang="ru-RU" dirty="0"/>
              <a:t> может использоваться другой оператор </a:t>
            </a:r>
            <a:r>
              <a:rPr lang="ru-RU" dirty="0" err="1"/>
              <a:t>if</a:t>
            </a:r>
            <a:r>
              <a:rPr lang="ru-RU" dirty="0"/>
              <a:t> . В таком случае говорят о вложенных условных операторах. Такая конструкция имеет вид: </a:t>
            </a:r>
          </a:p>
          <a:p>
            <a:r>
              <a:rPr lang="en-US" dirty="0"/>
              <a:t>   </a:t>
            </a:r>
            <a:r>
              <a:rPr lang="ru-RU" dirty="0" err="1"/>
              <a:t>if</a:t>
            </a:r>
            <a:r>
              <a:rPr lang="ru-RU" dirty="0"/>
              <a:t> (Условие1)   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ru-RU" dirty="0" err="1"/>
              <a:t>if</a:t>
            </a:r>
            <a:r>
              <a:rPr lang="ru-RU" dirty="0"/>
              <a:t>(Условие2)     </a:t>
            </a:r>
            <a:endParaRPr lang="en-US" dirty="0"/>
          </a:p>
          <a:p>
            <a:pPr lvl="2"/>
            <a:r>
              <a:rPr lang="ru-RU" dirty="0"/>
              <a:t>Оператор1;   </a:t>
            </a:r>
            <a:endParaRPr lang="en-US" dirty="0"/>
          </a:p>
          <a:p>
            <a:r>
              <a:rPr lang="en-US" dirty="0"/>
              <a:t>         </a:t>
            </a:r>
            <a:r>
              <a:rPr lang="ru-RU" dirty="0" err="1"/>
              <a:t>else</a:t>
            </a:r>
            <a:r>
              <a:rPr lang="ru-RU" dirty="0"/>
              <a:t>     </a:t>
            </a:r>
            <a:endParaRPr lang="en-US" dirty="0"/>
          </a:p>
          <a:p>
            <a:pPr lvl="1"/>
            <a:r>
              <a:rPr lang="en-US" dirty="0"/>
              <a:t>       </a:t>
            </a:r>
            <a:r>
              <a:rPr lang="ru-RU" dirty="0"/>
              <a:t>Оператор2; </a:t>
            </a:r>
            <a:endParaRPr lang="en-US" dirty="0"/>
          </a:p>
          <a:p>
            <a:pPr marL="457200" lvl="1" indent="0">
              <a:buNone/>
            </a:pPr>
            <a:r>
              <a:rPr lang="ru-RU" dirty="0" err="1"/>
              <a:t>else</a:t>
            </a:r>
            <a:r>
              <a:rPr lang="ru-RU" dirty="0"/>
              <a:t>   </a:t>
            </a:r>
            <a:endParaRPr lang="en-US" dirty="0"/>
          </a:p>
          <a:p>
            <a:pPr lvl="1"/>
            <a:r>
              <a:rPr lang="en-US" dirty="0"/>
              <a:t>      </a:t>
            </a:r>
            <a:r>
              <a:rPr lang="ru-RU" dirty="0"/>
              <a:t>Оператор3;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Избежать возможных затруднений при анализе данной конструкции позволяет простое правило: </a:t>
            </a:r>
            <a:r>
              <a:rPr lang="ru-RU" dirty="0" err="1"/>
              <a:t>else</a:t>
            </a:r>
            <a:r>
              <a:rPr lang="ru-RU" dirty="0"/>
              <a:t> относится к ближайшему свободному </a:t>
            </a:r>
            <a:r>
              <a:rPr lang="ru-RU" dirty="0" err="1"/>
              <a:t>if</a:t>
            </a:r>
            <a:r>
              <a:rPr lang="ru-RU" dirty="0"/>
              <a:t>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178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EB0D2-E236-449D-892B-E43C4FC0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64E60-0965-4996-9076-F9AF84E6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if(a &gt; b) {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if(a &gt; c) {     </a:t>
            </a:r>
            <a:endParaRPr lang="ru-RU" dirty="0"/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максимальное число:" + </a:t>
            </a:r>
            <a:r>
              <a:rPr lang="en-US" dirty="0"/>
              <a:t>a);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else {     </a:t>
            </a:r>
            <a:endParaRPr lang="ru-RU" dirty="0"/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максимальное число:" + </a:t>
            </a:r>
            <a:r>
              <a:rPr lang="en-US" dirty="0"/>
              <a:t>c);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else {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if(b &gt; c) {     </a:t>
            </a:r>
            <a:endParaRPr lang="ru-RU" dirty="0"/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максимальное число:" + </a:t>
            </a:r>
            <a:r>
              <a:rPr lang="en-US" dirty="0"/>
              <a:t>b);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else {     </a:t>
            </a:r>
            <a:endParaRPr lang="ru-RU" dirty="0"/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максимальное число:" + </a:t>
            </a:r>
            <a:r>
              <a:rPr lang="en-US" dirty="0"/>
              <a:t>c);  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4374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258F0-FBB3-4B05-A6D8-26ACB2BB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else if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EA694-1BB6-4C08-842B-8C100A74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Очень часто встречаются задачи, в которых выбор следует сделать между более чем двумя возможными вариантами, каждому из которых соответствует свое условие. Тогда применяется конструкция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. Она имеет вид: </a:t>
            </a:r>
          </a:p>
          <a:p>
            <a:pPr marL="0" indent="0">
              <a:buNone/>
            </a:pPr>
            <a:r>
              <a:rPr lang="ru-RU" dirty="0" err="1"/>
              <a:t>if</a:t>
            </a:r>
            <a:r>
              <a:rPr lang="ru-RU" dirty="0"/>
              <a:t> (условие1) {   </a:t>
            </a:r>
          </a:p>
          <a:p>
            <a:pPr marL="0" indent="0">
              <a:buNone/>
            </a:pPr>
            <a:r>
              <a:rPr lang="ru-RU" dirty="0"/>
              <a:t>      оператор1; </a:t>
            </a:r>
          </a:p>
          <a:p>
            <a:pPr marL="0" indent="0">
              <a:buNone/>
            </a:pPr>
            <a:r>
              <a:rPr lang="ru-RU" dirty="0"/>
              <a:t>}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(условие2) {     </a:t>
            </a:r>
          </a:p>
          <a:p>
            <a:pPr marL="0" indent="0">
              <a:buNone/>
            </a:pPr>
            <a:r>
              <a:rPr lang="ru-RU" dirty="0"/>
              <a:t>     оператор2; </a:t>
            </a:r>
          </a:p>
          <a:p>
            <a:pPr marL="0" indent="0">
              <a:buNone/>
            </a:pPr>
            <a:r>
              <a:rPr lang="ru-RU" dirty="0"/>
              <a:t>}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(условие3) {    </a:t>
            </a:r>
          </a:p>
          <a:p>
            <a:pPr marL="0" indent="0">
              <a:buNone/>
            </a:pPr>
            <a:r>
              <a:rPr lang="ru-RU" dirty="0"/>
              <a:t>     оператор3; </a:t>
            </a:r>
          </a:p>
          <a:p>
            <a:pPr marL="0" indent="0">
              <a:buNone/>
            </a:pPr>
            <a:r>
              <a:rPr lang="ru-RU" dirty="0"/>
              <a:t>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6776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37164-2AEC-46F8-BB36-F58BFC8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выбора </a:t>
            </a:r>
            <a:r>
              <a:rPr lang="en-US" dirty="0"/>
              <a:t>switch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BCEF4-47F7-4B98-94C0-91F83B40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необходимо делать выбор из конкретных значений, можно использовать не конструкцию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, а специальный оператор </a:t>
            </a:r>
            <a:r>
              <a:rPr lang="ru-RU" dirty="0" err="1"/>
              <a:t>switch</a:t>
            </a:r>
            <a:r>
              <a:rPr lang="ru-RU" dirty="0"/>
              <a:t>. Его общий вид: </a:t>
            </a:r>
          </a:p>
          <a:p>
            <a:r>
              <a:rPr lang="ru-RU" dirty="0" err="1"/>
              <a:t>switch</a:t>
            </a:r>
            <a:r>
              <a:rPr lang="ru-RU" dirty="0"/>
              <a:t> (выражение) {   </a:t>
            </a:r>
          </a:p>
          <a:p>
            <a:pPr marL="457200" lvl="1" indent="0">
              <a:buNone/>
            </a:pPr>
            <a:r>
              <a:rPr lang="ru-RU" dirty="0" err="1"/>
              <a:t>case</a:t>
            </a:r>
            <a:r>
              <a:rPr lang="ru-RU" dirty="0"/>
              <a:t> значение1:   </a:t>
            </a:r>
          </a:p>
          <a:p>
            <a:pPr marL="457200" lvl="1" indent="0">
              <a:buNone/>
            </a:pPr>
            <a:r>
              <a:rPr lang="ru-RU" dirty="0"/>
              <a:t>    операторы   </a:t>
            </a:r>
          </a:p>
          <a:p>
            <a:pPr marL="457200" lvl="1" indent="0">
              <a:buNone/>
            </a:pPr>
            <a:r>
              <a:rPr lang="ru-RU" dirty="0"/>
              <a:t>     </a:t>
            </a:r>
            <a:r>
              <a:rPr lang="ru-RU" dirty="0" err="1"/>
              <a:t>break</a:t>
            </a:r>
            <a:r>
              <a:rPr lang="ru-RU" dirty="0"/>
              <a:t>;   </a:t>
            </a:r>
          </a:p>
          <a:p>
            <a:pPr marL="457200" lvl="1" indent="0">
              <a:buNone/>
            </a:pPr>
            <a:r>
              <a:rPr lang="ru-RU" dirty="0" err="1"/>
              <a:t>case</a:t>
            </a:r>
            <a:r>
              <a:rPr lang="ru-RU" dirty="0"/>
              <a:t> значение2:   </a:t>
            </a:r>
          </a:p>
          <a:p>
            <a:pPr marL="457200" lvl="1" indent="0">
              <a:buNone/>
            </a:pPr>
            <a:r>
              <a:rPr lang="ru-RU" dirty="0"/>
              <a:t>    операторы2   </a:t>
            </a:r>
          </a:p>
          <a:p>
            <a:pPr marL="457200" lvl="1" indent="0">
              <a:buNone/>
            </a:pPr>
            <a:r>
              <a:rPr lang="ru-RU" dirty="0"/>
              <a:t>    </a:t>
            </a:r>
            <a:r>
              <a:rPr lang="ru-RU" dirty="0" err="1"/>
              <a:t>break</a:t>
            </a:r>
            <a:r>
              <a:rPr lang="ru-RU" dirty="0"/>
              <a:t>;   </a:t>
            </a:r>
          </a:p>
          <a:p>
            <a:pPr marL="457200" lvl="1" indent="0">
              <a:buNone/>
            </a:pPr>
            <a:r>
              <a:rPr lang="ru-RU" dirty="0" err="1"/>
              <a:t>default</a:t>
            </a:r>
            <a:r>
              <a:rPr lang="ru-RU" dirty="0"/>
              <a:t>:   </a:t>
            </a:r>
          </a:p>
          <a:p>
            <a:pPr marL="457200" lvl="1" indent="0">
              <a:buNone/>
            </a:pPr>
            <a:r>
              <a:rPr lang="ru-RU" dirty="0"/>
              <a:t>     Операторы </a:t>
            </a:r>
          </a:p>
          <a:p>
            <a:r>
              <a:rPr lang="ru-RU" dirty="0"/>
              <a:t>} </a:t>
            </a:r>
          </a:p>
          <a:p>
            <a:r>
              <a:rPr lang="ru-RU" dirty="0"/>
              <a:t>В скобках </a:t>
            </a:r>
            <a:r>
              <a:rPr lang="ru-RU" dirty="0" err="1"/>
              <a:t>switch</a:t>
            </a:r>
            <a:r>
              <a:rPr lang="ru-RU" dirty="0"/>
              <a:t> должно стоять выражение, результат которого далее будет сравниваться. После </a:t>
            </a:r>
            <a:r>
              <a:rPr lang="ru-RU" dirty="0" err="1"/>
              <a:t>case</a:t>
            </a:r>
            <a:r>
              <a:rPr lang="ru-RU" dirty="0"/>
              <a:t> ставится значение, и если результат выражения совпал с этим значением, выполняются операторы после двоеточия и до </a:t>
            </a:r>
            <a:r>
              <a:rPr lang="ru-RU" dirty="0" err="1"/>
              <a:t>break</a:t>
            </a:r>
            <a:r>
              <a:rPr lang="ru-RU" dirty="0"/>
              <a:t>. Если ни одно из предложенных значений не совпало с результатом выражения, выполняются операторы после </a:t>
            </a:r>
            <a:r>
              <a:rPr lang="ru-RU" dirty="0" err="1"/>
              <a:t>default</a:t>
            </a:r>
            <a:r>
              <a:rPr lang="ru-RU" dirty="0"/>
              <a:t>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844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8919-1CE7-4E5C-9E16-6C93D70D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C2DFE-C948-4B36-BDE3-968AD390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большинстве языков программирования, команды языка называются операторами. </a:t>
            </a:r>
            <a:r>
              <a:rPr lang="ru-RU" dirty="0" err="1"/>
              <a:t>Java</a:t>
            </a:r>
            <a:r>
              <a:rPr lang="ru-RU" dirty="0"/>
              <a:t> имеет операторы для выполнения основных арифметических операций:  </a:t>
            </a:r>
          </a:p>
          <a:p>
            <a:r>
              <a:rPr lang="ru-RU" dirty="0"/>
              <a:t>+    - Сложение -    - Вычитание *    - Умножение /    - Деление При использовании арифметические операторы записываются аналогично обычным математическим выражениям: </a:t>
            </a:r>
          </a:p>
          <a:p>
            <a:r>
              <a:rPr lang="ru-RU" dirty="0"/>
              <a:t>2 + 2 3 * 15 3 - 5 * 4 </a:t>
            </a:r>
          </a:p>
          <a:p>
            <a:r>
              <a:rPr lang="ru-RU" dirty="0"/>
              <a:t>Отдельно следует упомянуть оператор % — остаток от целочисленного деления. В результате выполнения этого оператора получается остаток, например, 7%5 вернет остаток равный 2.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707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3C1F-FD5C-4AE0-A7A2-103226DC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/>
          <a:lstStyle/>
          <a:p>
            <a:r>
              <a:rPr lang="ru-RU" dirty="0"/>
              <a:t>Операторы сравнения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A4860-E7B3-45B5-9B47-3C46A6B3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55"/>
            <a:ext cx="10515600" cy="43901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Кроме математических операторов, в </a:t>
            </a:r>
            <a:r>
              <a:rPr lang="ru-RU" dirty="0" err="1"/>
              <a:t>Java</a:t>
            </a:r>
            <a:r>
              <a:rPr lang="ru-RU" dirty="0"/>
              <a:t> имеются операторы сравнения, позволяющие сравнить два значения, и получить результат в виде логического значения т.е. "истина" или "ложь".  Оператор == позволяет сравнить два значения на равенство.</a:t>
            </a:r>
          </a:p>
          <a:p>
            <a:r>
              <a:rPr lang="es-ES" dirty="0"/>
              <a:t>x == 10  x == y  y * 2 == x - 10 </a:t>
            </a:r>
            <a:endParaRPr lang="ru-RU" dirty="0"/>
          </a:p>
          <a:p>
            <a:r>
              <a:rPr lang="ru-RU" dirty="0"/>
              <a:t>Иногда, требуется, сравнивать не на равенство, а на неравенство. В таких случаях используется оператор не равно != </a:t>
            </a:r>
          </a:p>
          <a:p>
            <a:r>
              <a:rPr lang="ru-RU" dirty="0"/>
              <a:t>x != 10 </a:t>
            </a:r>
          </a:p>
          <a:p>
            <a:r>
              <a:rPr lang="ru-RU" dirty="0"/>
              <a:t>Кроме сравнения на равенство, существуют также операторы меньше &lt;  и больше &gt;. Результатом оператора больше будет истина, если значение слева больше значения справа, а у оператора меньше - наоборот.  </a:t>
            </a:r>
          </a:p>
          <a:p>
            <a:r>
              <a:rPr lang="ru-RU" dirty="0"/>
              <a:t>x &gt; 10  и  x &lt; y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773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16E6B-A11E-42D2-AD7A-23509BC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3FB67-EAF7-4A8B-A562-8CCCA32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оператором "логическое и". Данный оператор записывается, как &amp;&amp; и его результат является истинным, только если оба выражения слева и справа от него являются истинными. Мы получаем запись:  </a:t>
            </a:r>
          </a:p>
          <a:p>
            <a:r>
              <a:rPr lang="ru-RU" dirty="0"/>
              <a:t>1 &lt; x &amp;&amp; x &lt; 5  </a:t>
            </a:r>
          </a:p>
          <a:p>
            <a:r>
              <a:rPr lang="ru-RU" dirty="0"/>
              <a:t>Результат выражения будет истиной, если и первое и второе условие будут истинными. Если хотя бы одно из условий, является ложным, выражение будет ложным.  Существует также оператор "логическое или", который записывается как две вертикальные черты ||. Результат этого оператора будет истинным, если хотя бы одно из выражений справа и слева от него будет истинным. Ложным он будет, только если оба выражения ложны. Например, нам надо проверить, что значение переменной не попадает в промежуток. Это можно записать следующим образом:  </a:t>
            </a:r>
          </a:p>
          <a:p>
            <a:r>
              <a:rPr lang="ru-RU" dirty="0"/>
              <a:t>5 &lt; x || x &lt; 1 </a:t>
            </a:r>
          </a:p>
          <a:p>
            <a:r>
              <a:rPr lang="ru-RU" dirty="0"/>
              <a:t>То есть значение не попадает в промежуток, если оно меньше 1 или больше 5.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291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61853-2EA6-4A05-84B0-BF44604F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F5CE1-9CB8-4D2D-8844-73F1B082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0" y="1434517"/>
            <a:ext cx="10447789" cy="474244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Может  состоять из одного значения, переменной, или быть более сложным  с использованием арифметических или логических операторов. Слева в таком операторе всегда должна быть переменная, в которую заносится результат. Т.е. всегда сначала вычисляется правая часть оператора,  а затем результат заносится в переменную, находящуюся в левой части. Примеры операторов присваивания: </a:t>
            </a:r>
          </a:p>
          <a:p>
            <a:r>
              <a:rPr lang="ru-RU" dirty="0"/>
              <a:t>x = y * 2 / z; x = 3; x = y; </a:t>
            </a:r>
          </a:p>
          <a:p>
            <a:r>
              <a:rPr lang="ru-RU" dirty="0"/>
              <a:t>Также допустимо использовать переменную, стоящую слева в правой части выражения. Например, чтобы увеличить значение x  в два раза следует записать: </a:t>
            </a:r>
          </a:p>
          <a:p>
            <a:r>
              <a:rPr lang="ru-RU" dirty="0"/>
              <a:t>x = x * 2; </a:t>
            </a:r>
          </a:p>
          <a:p>
            <a:r>
              <a:rPr lang="ru-RU" dirty="0"/>
              <a:t>В этом случае в правом выражении используется старое значение переменной, а потом в нее же заносится результат. Существует сокращенные формы записи подобных операторов. Они выглядят как += -= *= /= %=. Например две следующие строчки идентичны по выполняемым действиям: </a:t>
            </a:r>
          </a:p>
          <a:p>
            <a:r>
              <a:rPr lang="ru-RU" dirty="0"/>
              <a:t>x += 2 ; x = x + 2;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584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6628-E5C0-4E4A-82A7-21140FB8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01397-E804-44BA-9216-7465C5FD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Операторы инкремента и декремента это унарные операторы, которые увеличивают или уменьшают на единицу значение операнда при использовании инкремента и декремента соответственно</a:t>
            </a:r>
          </a:p>
          <a:p>
            <a:r>
              <a:rPr lang="ru-RU" dirty="0"/>
              <a:t>Различают префиксную и постфиксную форму для обоих операторов. Префиксная форма сначала изменяет значение операнда на 1 и  использует новое значение для дальнейших вычислений. Постфиксная форма сначала использует старое значение операнда, а затем изменяет его на 1</a:t>
            </a:r>
          </a:p>
          <a:p>
            <a:r>
              <a:rPr lang="ru-RU" dirty="0"/>
              <a:t>Префиксный оператор инкремента: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 = 1;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m = 2 * ++i; // результат m = 4  </a:t>
            </a:r>
          </a:p>
          <a:p>
            <a:r>
              <a:rPr lang="ru-RU" dirty="0"/>
              <a:t>Постфиксный оператор инкремента: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 = 1;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m = 2 * i++; // результат m = 2  </a:t>
            </a:r>
          </a:p>
          <a:p>
            <a:r>
              <a:rPr lang="ru-RU" dirty="0"/>
              <a:t>Префиксный оператор декремента: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 = 2;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m = 2 * --i; // результат m = 2  </a:t>
            </a:r>
          </a:p>
          <a:p>
            <a:r>
              <a:rPr lang="ru-RU" dirty="0"/>
              <a:t>Постфиксный оператор декремента: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i = 2;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m = 2 * i--; // результат m = 4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696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59374-535F-4924-8323-9EF61674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A9F4B-9FB7-486A-90FA-5CDCD359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Следует помнить, что если в операторе присваивания результат справа относится к одному типу данных, а слева — к другому, компилятор может не позволить выполнить такое присваивание, и выдать ошибку. Например, если слева булевская переменная, а справа целое число. И это касается не только принципиально разных типов. В переменную </a:t>
            </a:r>
            <a:r>
              <a:rPr lang="ru-RU" dirty="0" err="1"/>
              <a:t>int</a:t>
            </a:r>
            <a:r>
              <a:rPr lang="ru-RU" dirty="0"/>
              <a:t> нельзя просто присвоить значение </a:t>
            </a:r>
            <a:r>
              <a:rPr lang="ru-RU" dirty="0" err="1"/>
              <a:t>long</a:t>
            </a:r>
            <a:r>
              <a:rPr lang="ru-RU" dirty="0"/>
              <a:t>. </a:t>
            </a:r>
          </a:p>
          <a:p>
            <a:r>
              <a:rPr lang="ru-RU" dirty="0"/>
              <a:t>В случае, если переменные сходных типов, например хранят числа, это можно обойти с помощью т.н. приведения типов. Например: </a:t>
            </a:r>
          </a:p>
          <a:p>
            <a:r>
              <a:rPr lang="ru-RU" dirty="0" err="1"/>
              <a:t>int</a:t>
            </a:r>
            <a:r>
              <a:rPr lang="ru-RU" dirty="0"/>
              <a:t> x; </a:t>
            </a:r>
            <a:r>
              <a:rPr lang="ru-RU" dirty="0" err="1"/>
              <a:t>double</a:t>
            </a:r>
            <a:r>
              <a:rPr lang="ru-RU" dirty="0"/>
              <a:t> z =10.5 x =(</a:t>
            </a:r>
            <a:r>
              <a:rPr lang="ru-RU" dirty="0" err="1"/>
              <a:t>int</a:t>
            </a:r>
            <a:r>
              <a:rPr lang="ru-RU" dirty="0"/>
              <a:t>)z; </a:t>
            </a:r>
          </a:p>
          <a:p>
            <a:r>
              <a:rPr lang="ru-RU" dirty="0"/>
              <a:t>Для приведения типов перед присваиваемым выражением надо поставить нужный нам тип в круглых скобках (часто остальное выражение тоже приходится брать в скобки из-за приоритетов). В этом случае присваивание выполнится, и в x попадет значение 10. При этом часть данных может теряться, как в нашем примере при преобразовании из дробного числа в целое всегда отбрасывается дробная часть.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686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C3140-FFF8-4880-944B-F8E139D2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работы со строками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7A898-5D6D-4D02-BC47-13EBCED3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+ может применяться не только к числам, но и к строкам.  При сложении двух строк происходит их склеивание. Например: </a:t>
            </a:r>
          </a:p>
          <a:p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 ";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newStr</a:t>
            </a:r>
            <a:r>
              <a:rPr lang="ru-RU" dirty="0"/>
              <a:t> = </a:t>
            </a:r>
            <a:r>
              <a:rPr lang="ru-RU" dirty="0" err="1"/>
              <a:t>str</a:t>
            </a:r>
            <a:r>
              <a:rPr lang="ru-RU" dirty="0"/>
              <a:t> + "</a:t>
            </a:r>
            <a:r>
              <a:rPr lang="ru-RU" dirty="0" err="1"/>
              <a:t>world</a:t>
            </a:r>
            <a:r>
              <a:rPr lang="ru-RU" dirty="0"/>
              <a:t>!"; </a:t>
            </a:r>
          </a:p>
          <a:p>
            <a:r>
              <a:rPr lang="ru-RU" dirty="0"/>
              <a:t>В результате в переменной </a:t>
            </a:r>
            <a:r>
              <a:rPr lang="ru-RU" dirty="0" err="1"/>
              <a:t>newStr</a:t>
            </a:r>
            <a:r>
              <a:rPr lang="ru-RU" dirty="0"/>
              <a:t> будет находиться значение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!". Следует помнить, что при сложении двух слов оператор не вставляет между ними пробела, поэтому пробел должен быть предусмотрен в одной из строк, либо прибавлен отдельной строкой: </a:t>
            </a:r>
          </a:p>
          <a:p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"; 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newStr</a:t>
            </a:r>
            <a:r>
              <a:rPr lang="ru-RU" dirty="0"/>
              <a:t> = </a:t>
            </a:r>
            <a:r>
              <a:rPr lang="ru-RU" dirty="0" err="1"/>
              <a:t>str</a:t>
            </a:r>
            <a:r>
              <a:rPr lang="ru-RU" dirty="0"/>
              <a:t> + " " + "</a:t>
            </a:r>
            <a:r>
              <a:rPr lang="ru-RU" dirty="0" err="1"/>
              <a:t>world</a:t>
            </a:r>
            <a:r>
              <a:rPr lang="ru-RU" dirty="0"/>
              <a:t>!"; </a:t>
            </a:r>
          </a:p>
          <a:p>
            <a:r>
              <a:rPr lang="ru-RU" dirty="0"/>
              <a:t>При сложении строк один из аргументов может быть и не строкой. В этом случае он автоматически преобразуется в строку: </a:t>
            </a:r>
          </a:p>
          <a:p>
            <a:r>
              <a:rPr lang="ru-RU" dirty="0" err="1"/>
              <a:t>int</a:t>
            </a:r>
            <a:r>
              <a:rPr lang="ru-RU" dirty="0"/>
              <a:t> x = 15;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</a:t>
            </a:r>
            <a:r>
              <a:rPr lang="ru-RU" dirty="0"/>
              <a:t> = "Значение x = " + x;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64300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2419</Words>
  <Application>Microsoft Office PowerPoint</Application>
  <PresentationFormat>Широкоэкранный</PresentationFormat>
  <Paragraphs>186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Преобразование типов</vt:lpstr>
      <vt:lpstr>Операторы. Операторы управления.</vt:lpstr>
      <vt:lpstr>Арифметические операторы </vt:lpstr>
      <vt:lpstr>Операторы сравнения </vt:lpstr>
      <vt:lpstr>Логические операторы </vt:lpstr>
      <vt:lpstr>Оператор присваивания </vt:lpstr>
      <vt:lpstr>Инкремент и декремент</vt:lpstr>
      <vt:lpstr>Приведение типов </vt:lpstr>
      <vt:lpstr>Операторы работы со строками</vt:lpstr>
      <vt:lpstr>Функции</vt:lpstr>
      <vt:lpstr>Уровни доступа</vt:lpstr>
      <vt:lpstr>private</vt:lpstr>
      <vt:lpstr>protected</vt:lpstr>
      <vt:lpstr>default</vt:lpstr>
      <vt:lpstr>public</vt:lpstr>
      <vt:lpstr>Метод main</vt:lpstr>
      <vt:lpstr>Операторы управления</vt:lpstr>
      <vt:lpstr>Пример</vt:lpstr>
      <vt:lpstr>Составной оператор</vt:lpstr>
      <vt:lpstr>Вложенные операторы IF</vt:lpstr>
      <vt:lpstr>Пример</vt:lpstr>
      <vt:lpstr>Конструкция if else if </vt:lpstr>
      <vt:lpstr>Оператор выбора switch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Операторы. Операторы управления.</dc:title>
  <dc:creator>Ерёменко Владимир</dc:creator>
  <cp:lastModifiedBy>Uladzimir Yaromenka</cp:lastModifiedBy>
  <cp:revision>11</cp:revision>
  <dcterms:created xsi:type="dcterms:W3CDTF">2019-06-27T18:58:59Z</dcterms:created>
  <dcterms:modified xsi:type="dcterms:W3CDTF">2019-10-13T11:00:13Z</dcterms:modified>
</cp:coreProperties>
</file>