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F355E-5784-43F5-90EF-EAB6DA7B7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FE5E-645C-4010-A9CA-A2D4BCDD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C33E0-504E-4B81-9835-C1F475BD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6908C-3FF9-4B96-B482-0D5053C6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85EA4-2044-485D-9349-2181150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34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06927-3556-46C8-B8A9-A214521F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9DD38-696E-4606-AF4A-5778EFBB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FFD75-AB97-48B5-8A5C-1B42F292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6AA52-B35C-49D6-A394-BFFE25AB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9042C-C1C6-45AB-A2BA-682F266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505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04E86F-3E8A-44D1-A964-3327B7529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350C7-12CF-4EC8-8891-2FDC2874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E98E1-7260-4AE5-AB33-4EF63AA2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AF661-C40A-4D9F-A574-39BC3CAB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F14E2C-656F-4992-94D1-85C6F5F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422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BFE67-6AAC-47E3-87CC-FB42D631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62A45-E81A-474F-966B-7A259682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F22A9-AF35-4E53-BDF6-69E862D6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CCBF8-A407-4998-BDF8-B9368803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FAB7E-AEA8-4810-8793-0786F1E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175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DE475-EA14-41FE-A0BE-63E7AFCF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D7DA7E-D9CD-455C-8623-D0D2426D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E8728-108B-4E9F-AAF8-4327BDA3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8CC8C-63ED-4B83-9AE2-24DE8D2C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89739-37CB-44CD-9BA1-38B11BDA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369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D63EC-797F-41D0-B800-EE4FE06A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5C822-1D47-465A-AC51-9D193207A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EDFD11-C585-43EE-A871-23379FA4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3C609-FE7C-4BC3-AAA6-FA2106CE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2BE874-B76F-4FBE-943E-AA5D551B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53B0A-B9A4-419A-AA0A-30E53B9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95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7C6A-35BB-46F6-BD74-D87B631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62C3B2-74C0-44A9-926D-16168195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23785C-72F8-4072-866D-5A7D1CB7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45F62F-C937-46A4-AA45-69364C8D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67E2DD-9FDB-422B-AD78-1CD7B7ECC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29C540-587D-4EBF-B775-AD586FA3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116B29-7F5D-4AA4-A062-DCC07D57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68629E-C6C3-4F2D-B2E4-98AED2E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90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34BD7-C0EA-4110-B8E9-0318F0D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2575A7-1A94-4EAF-A292-1AFE1D77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19A353-FE20-4D1E-A7ED-37B04A01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BA0B0D-2316-4FF8-8A66-33575BD5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10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95958-6DFF-499C-9420-612936E3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34A449-770A-4044-9C77-986E076E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AF44A-1B12-4A93-B1F8-C75FF44E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813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1887A-E118-43EA-B408-EEF3761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15E9A-DD40-44F1-83C2-CA77C45E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C82F5-E069-457F-9054-5299B33B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18F27-4E2A-4BA5-B9E0-D04B7F40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F51D7-B1F3-4171-8EE4-8965DF94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97433-4766-4C36-ACA2-04EF304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8647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76FE-F782-4949-863B-D4BF65A8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D54FF5-940D-45B6-B472-323F46324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1B1CA1-D860-4CA7-90BD-5D63897A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F135E-43F2-4C19-9543-E4D96E6B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5923A2-75D3-4452-95EA-8D3A1E18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7B948-D675-497B-B5DF-EAD7E559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81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0A365-9EA5-4161-9EE2-74A76F74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4DB23-65CA-4708-ACAB-59567839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A27D0-CBFC-44B9-A4C9-BB228FAA8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512B-BABB-4ABD-B6EF-7CDAD5895E22}" type="datetimeFigureOut">
              <a:rPr lang="ru-BY" smtClean="0"/>
              <a:t>05.07.2019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11265-3EBC-42BB-B483-753D8D91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EB4A1-F3DC-4730-898A-CA46F8BF7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A828-4D64-4D0D-A0E9-BA4AE011EFA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168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1575D-D3B7-4D8C-906B-856992F2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147"/>
            <a:ext cx="9144000" cy="2387600"/>
          </a:xfrm>
        </p:spPr>
        <p:txBody>
          <a:bodyPr/>
          <a:lstStyle/>
          <a:p>
            <a:r>
              <a:rPr lang="ru-RU" dirty="0"/>
              <a:t>Массивы и Строки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58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CE5B-6FF5-4926-9049-BA3271C1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Gregorian Calendar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6893B-97A5-48FB-877C-112B678E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4739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Когда объект, содержащий дату создан, можно получить значение любого  из ее параметров, используя следующий метод: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 get(int field) </a:t>
            </a:r>
            <a:r>
              <a:rPr lang="ru-RU" dirty="0"/>
              <a:t>Данному методу на вход передается константа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DATE – </a:t>
            </a:r>
            <a:r>
              <a:rPr lang="ru-RU" dirty="0"/>
              <a:t>функция вернет день месяца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DAY_OF_MONTH – </a:t>
            </a:r>
            <a:r>
              <a:rPr lang="ru-RU" dirty="0"/>
              <a:t>аналогично предыдущему.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DAY_OF_WEEK – </a:t>
            </a:r>
            <a:r>
              <a:rPr lang="ru-RU" dirty="0"/>
              <a:t>функция вернет день недели.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DAY_OF_YEAR – </a:t>
            </a:r>
            <a:r>
              <a:rPr lang="ru-RU" dirty="0"/>
              <a:t>функция вернет номер этого дня в данном году.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HOUR – </a:t>
            </a:r>
            <a:r>
              <a:rPr lang="ru-RU" dirty="0"/>
              <a:t>функция вернет час.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HOUR_OF_DAY – </a:t>
            </a:r>
            <a:r>
              <a:rPr lang="ru-RU" dirty="0"/>
              <a:t>функция вернет час.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MILLISECOND – </a:t>
            </a:r>
            <a:r>
              <a:rPr lang="ru-RU" dirty="0"/>
              <a:t>функция вернет миллисекунды, в данной секунде.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MINUTE – </a:t>
            </a:r>
            <a:r>
              <a:rPr lang="ru-RU" dirty="0"/>
              <a:t>функция вернет секунды.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MONTH – </a:t>
            </a:r>
            <a:r>
              <a:rPr lang="ru-RU" dirty="0"/>
              <a:t>функция вернет месяц.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SECOND – </a:t>
            </a:r>
            <a:r>
              <a:rPr lang="ru-RU" dirty="0"/>
              <a:t>функция вернет секунды.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WEEK_OF_MONTH – </a:t>
            </a:r>
            <a:r>
              <a:rPr lang="ru-RU" dirty="0"/>
              <a:t>функция вернет номер недели.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WEEK_OF_YEAR – </a:t>
            </a:r>
            <a:r>
              <a:rPr lang="ru-RU" dirty="0"/>
              <a:t>функция вернет номер недели в году.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int YEAR – </a:t>
            </a:r>
            <a:r>
              <a:rPr lang="ru-RU" dirty="0"/>
              <a:t>функция вернет номер года.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019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81473-5113-43D9-A165-716034B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CC36C-2AD3-4090-9D7D-717CEDC0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err="1"/>
              <a:t>GregorianCalendar</a:t>
            </a:r>
            <a:r>
              <a:rPr lang="en-US" sz="3600" dirty="0"/>
              <a:t> </a:t>
            </a:r>
            <a:r>
              <a:rPr lang="en-US" sz="3600" dirty="0" err="1"/>
              <a:t>myC</a:t>
            </a:r>
            <a:r>
              <a:rPr lang="en-US" sz="3600" dirty="0"/>
              <a:t> = new </a:t>
            </a:r>
            <a:r>
              <a:rPr lang="en-US" sz="3600" dirty="0" err="1"/>
              <a:t>GregorianCalendar</a:t>
            </a:r>
            <a:r>
              <a:rPr lang="en-US" sz="3600" dirty="0"/>
              <a:t>(); </a:t>
            </a:r>
          </a:p>
          <a:p>
            <a:pPr marL="0" indent="0">
              <a:buNone/>
            </a:pPr>
            <a:r>
              <a:rPr lang="en-US" sz="3600" dirty="0" err="1"/>
              <a:t>System.out.println</a:t>
            </a:r>
            <a:r>
              <a:rPr lang="en-US" sz="3600" dirty="0"/>
              <a:t>(</a:t>
            </a:r>
            <a:r>
              <a:rPr lang="en-US" sz="3600" dirty="0" err="1"/>
              <a:t>myC.get</a:t>
            </a:r>
            <a:r>
              <a:rPr lang="en-US" sz="3600" dirty="0"/>
              <a:t>(</a:t>
            </a:r>
            <a:r>
              <a:rPr lang="en-US" sz="3600" dirty="0" err="1"/>
              <a:t>myC.YEAR</a:t>
            </a:r>
            <a:r>
              <a:rPr lang="en-US" sz="3600" dirty="0"/>
              <a:t>)+”:”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+</a:t>
            </a:r>
            <a:r>
              <a:rPr lang="en-US" sz="3600" dirty="0" err="1"/>
              <a:t>myC.get</a:t>
            </a:r>
            <a:r>
              <a:rPr lang="en-US" sz="3600" dirty="0"/>
              <a:t>(</a:t>
            </a:r>
            <a:r>
              <a:rPr lang="en-US" sz="3600" dirty="0" err="1"/>
              <a:t>myC.MONTH</a:t>
            </a:r>
            <a:r>
              <a:rPr lang="en-US" sz="3600" dirty="0"/>
              <a:t>)+”:”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+my </a:t>
            </a:r>
            <a:r>
              <a:rPr lang="en-US" sz="3600" dirty="0" err="1"/>
              <a:t>C.get</a:t>
            </a:r>
            <a:r>
              <a:rPr lang="en-US" sz="3600" dirty="0"/>
              <a:t>(</a:t>
            </a:r>
            <a:r>
              <a:rPr lang="en-US" sz="3600" dirty="0" err="1"/>
              <a:t>myC.DAY_OF_WEEK</a:t>
            </a:r>
            <a:r>
              <a:rPr lang="en-US" sz="3600" dirty="0"/>
              <a:t>))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06407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D703-F1B3-4030-BE16-8532AF9E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value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F3CF9-C55C-4141-B175-556FF9DE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38436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установки данных в календарь используется метод:  </a:t>
            </a:r>
            <a:r>
              <a:rPr lang="en-US" dirty="0"/>
              <a:t>void  set(int field, int value) – </a:t>
            </a:r>
            <a:r>
              <a:rPr lang="ru-RU" dirty="0"/>
              <a:t>первый параметр – одна  из вышеописанных констант, второй – значение соответствующего элемента даты. Для месяцев и дней недели в классе описаны константы: </a:t>
            </a:r>
            <a:r>
              <a:rPr lang="en-US" dirty="0"/>
              <a:t>JANUARY, FEBRUARY, MARCH, APRIL, MAY, JUNE, JULY, AUGUST, SEPTEMBER, OCTOBER, NOVEMBER, DECEMBER, SUNDAY, MONDAY, TUESDAY, WEDNESDAY, THURSDAY, FRIDAY,  SATURDAY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682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3B567-626C-4C77-83AF-12096DA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86F44-0645-430B-940F-6B5C623E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установки даты целиком, имеются следующие методы: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 </a:t>
            </a:r>
            <a:r>
              <a:rPr lang="en-US" dirty="0" err="1"/>
              <a:t>setTime</a:t>
            </a:r>
            <a:r>
              <a:rPr lang="en-US" dirty="0"/>
              <a:t>(Date date) – </a:t>
            </a:r>
            <a:r>
              <a:rPr lang="ru-RU" dirty="0"/>
              <a:t>берет данные из объекта </a:t>
            </a:r>
            <a:r>
              <a:rPr lang="en-US" dirty="0"/>
              <a:t>Date.  </a:t>
            </a:r>
          </a:p>
          <a:p>
            <a:pPr marL="0" indent="0">
              <a:buNone/>
            </a:pPr>
            <a:r>
              <a:rPr lang="en-US" dirty="0"/>
              <a:t>void  </a:t>
            </a:r>
            <a:r>
              <a:rPr lang="en-US" dirty="0" err="1"/>
              <a:t>setTimeInMillis</a:t>
            </a:r>
            <a:r>
              <a:rPr lang="en-US" dirty="0"/>
              <a:t>(long </a:t>
            </a:r>
            <a:r>
              <a:rPr lang="en-US" dirty="0" err="1"/>
              <a:t>millis</a:t>
            </a:r>
            <a:r>
              <a:rPr lang="en-US" dirty="0"/>
              <a:t>) – </a:t>
            </a:r>
            <a:r>
              <a:rPr lang="ru-RU" dirty="0"/>
              <a:t>получает дату в виде длинного целого (в миллисекундах от исходной).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Методы для сравнения дат: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after(Object when) 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before(Object when)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7454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87C7B-ECA3-4D31-9B01-134CC711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32029-3624-4981-AA39-17219870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Любая строка в языке </a:t>
            </a:r>
            <a:r>
              <a:rPr lang="ru-RU" dirty="0" err="1"/>
              <a:t>Java</a:t>
            </a:r>
            <a:r>
              <a:rPr lang="ru-RU" dirty="0"/>
              <a:t> является либо объектом класса </a:t>
            </a:r>
            <a:r>
              <a:rPr lang="ru-RU" dirty="0" err="1"/>
              <a:t>String</a:t>
            </a:r>
            <a:r>
              <a:rPr lang="ru-RU" dirty="0"/>
              <a:t>, либо объектом класса </a:t>
            </a:r>
            <a:r>
              <a:rPr lang="ru-RU" dirty="0" err="1"/>
              <a:t>StringBuffer</a:t>
            </a:r>
            <a:r>
              <a:rPr lang="ru-RU" dirty="0"/>
              <a:t>. Класс </a:t>
            </a:r>
            <a:r>
              <a:rPr lang="ru-RU" dirty="0" err="1"/>
              <a:t>String</a:t>
            </a:r>
            <a:r>
              <a:rPr lang="ru-RU" dirty="0"/>
              <a:t> используется для константных строк. Это касается в том числе и неименованных констант. Поэтому, вполне допустимой является запись вида: </a:t>
            </a:r>
          </a:p>
          <a:p>
            <a:pPr marL="0" indent="0">
              <a:buNone/>
            </a:pPr>
            <a:r>
              <a:rPr lang="ru-RU" dirty="0"/>
              <a:t>x=“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”.</a:t>
            </a:r>
            <a:r>
              <a:rPr lang="ru-RU" dirty="0" err="1"/>
              <a:t>charAt</a:t>
            </a:r>
            <a:r>
              <a:rPr lang="ru-RU" dirty="0"/>
              <a:t>(5); 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charAt</a:t>
            </a:r>
            <a:r>
              <a:rPr lang="ru-RU" dirty="0"/>
              <a:t> получает символ, находящийся в строке на указанной позиции. В нашем примере в переменную x попадет значение  ' ', то есть пробел, т.к. нумерация начинается с нуля. Как уже было сказано, если строка не должна меняться, можно использовать класс </a:t>
            </a:r>
            <a:r>
              <a:rPr lang="ru-RU" dirty="0" err="1"/>
              <a:t>String</a:t>
            </a:r>
            <a:r>
              <a:rPr lang="ru-RU" dirty="0"/>
              <a:t>, если в строку необходимо вносить изменения, следует использовать класс </a:t>
            </a:r>
            <a:r>
              <a:rPr lang="ru-RU" dirty="0" err="1"/>
              <a:t>StringBuffer</a:t>
            </a:r>
            <a:r>
              <a:rPr lang="ru-RU" dirty="0"/>
              <a:t>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76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BF8545-C3D9-4382-9A31-7005035B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75"/>
            <a:ext cx="10515600" cy="5745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Большинство функций изменяющих строки возвращает новую строку. Например, 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s = "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";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s1 = </a:t>
            </a:r>
            <a:r>
              <a:rPr lang="ru-RU" dirty="0" err="1"/>
              <a:t>s.substring</a:t>
            </a:r>
            <a:r>
              <a:rPr lang="ru-RU" dirty="0"/>
              <a:t>(5); 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substring</a:t>
            </a:r>
            <a:r>
              <a:rPr lang="ru-RU" dirty="0"/>
              <a:t> отрезает фрагмент строки начиная с указанной позиции. В результате выполнения этих операций строка в переменной s не изменится,  а в s1 попадет строка "</a:t>
            </a:r>
            <a:r>
              <a:rPr lang="ru-RU" dirty="0" err="1"/>
              <a:t>String</a:t>
            </a:r>
            <a:r>
              <a:rPr lang="ru-RU" dirty="0"/>
              <a:t>". Можно занести в переменную s результат работы функции: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s = "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"; </a:t>
            </a:r>
          </a:p>
          <a:p>
            <a:pPr marL="0" indent="0">
              <a:buNone/>
            </a:pPr>
            <a:r>
              <a:rPr lang="ru-RU" dirty="0"/>
              <a:t>s = </a:t>
            </a:r>
            <a:r>
              <a:rPr lang="ru-RU" dirty="0" err="1"/>
              <a:t>s.substring</a:t>
            </a:r>
            <a:r>
              <a:rPr lang="ru-RU" dirty="0"/>
              <a:t>(5); </a:t>
            </a:r>
          </a:p>
          <a:p>
            <a:pPr marL="0" indent="0">
              <a:buNone/>
            </a:pPr>
            <a:r>
              <a:rPr lang="ru-RU" dirty="0"/>
              <a:t>Но все равно надо помнить, что исходная строка не изменится, в переменную будет занесен новый объект.  Также всегда следует учитывать, что строки не являются примитивными типами, и их нельзя сравнивать обычными операторами сравнения, такими как ==. Если надо сравнить две строки, следует воспользоваться указанной ниже функцией </a:t>
            </a:r>
            <a:r>
              <a:rPr lang="ru-RU" dirty="0" err="1"/>
              <a:t>compareTo</a:t>
            </a:r>
            <a:r>
              <a:rPr lang="ru-RU" dirty="0"/>
              <a:t>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09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CD9C3-29B4-49F9-96EE-B68BCB8D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/>
              <a:t>Методы для строк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CF3F4-0819-4477-88DE-2715BCB9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577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char </a:t>
            </a:r>
            <a:r>
              <a:rPr lang="en-US" b="1" dirty="0" err="1"/>
              <a:t>charAt</a:t>
            </a:r>
            <a:r>
              <a:rPr lang="en-US" b="1" dirty="0"/>
              <a:t>(int index) </a:t>
            </a:r>
            <a:r>
              <a:rPr lang="ru-RU" dirty="0"/>
              <a:t>возвращает символ, находящийся  в указанной позиции. </a:t>
            </a:r>
          </a:p>
          <a:p>
            <a:pPr marL="0" indent="0">
              <a:buNone/>
            </a:pPr>
            <a:r>
              <a:rPr lang="en-US" b="1" dirty="0"/>
              <a:t>int </a:t>
            </a:r>
            <a:r>
              <a:rPr lang="en-US" b="1" dirty="0" err="1"/>
              <a:t>compareTo</a:t>
            </a:r>
            <a:r>
              <a:rPr lang="en-US" b="1" dirty="0"/>
              <a:t>(String </a:t>
            </a:r>
            <a:r>
              <a:rPr lang="en-US" b="1" dirty="0" err="1"/>
              <a:t>anotherString</a:t>
            </a:r>
            <a:r>
              <a:rPr lang="en-US" b="1" dirty="0"/>
              <a:t>) </a:t>
            </a:r>
            <a:r>
              <a:rPr lang="ru-RU" dirty="0"/>
              <a:t>сравнивает строку с другой строкой (сравнивается именно текст содержащийся  в строках) </a:t>
            </a:r>
          </a:p>
          <a:p>
            <a:pPr marL="0" indent="0">
              <a:buNone/>
            </a:pPr>
            <a:r>
              <a:rPr lang="en-US" b="1" dirty="0"/>
              <a:t>int </a:t>
            </a:r>
            <a:r>
              <a:rPr lang="en-US" b="1" dirty="0" err="1"/>
              <a:t>compareToIgnoreCase</a:t>
            </a:r>
            <a:r>
              <a:rPr lang="en-US" b="1" dirty="0"/>
              <a:t>(String str) </a:t>
            </a:r>
            <a:r>
              <a:rPr lang="ru-RU" dirty="0"/>
              <a:t>то же самое, но без учета регистра </a:t>
            </a:r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concat</a:t>
            </a:r>
            <a:r>
              <a:rPr lang="en-US" b="1" dirty="0"/>
              <a:t>(String str) </a:t>
            </a:r>
            <a:r>
              <a:rPr lang="ru-RU" dirty="0"/>
              <a:t>возвращает объект строки содержащий сумму данной строки, и переданной как аргумент. </a:t>
            </a:r>
          </a:p>
          <a:p>
            <a:pPr marL="0" indent="0">
              <a:buNone/>
            </a:pP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contentEquals</a:t>
            </a:r>
            <a:r>
              <a:rPr lang="en-US" b="1" dirty="0"/>
              <a:t>(</a:t>
            </a:r>
            <a:r>
              <a:rPr lang="en-US" b="1" dirty="0" err="1"/>
              <a:t>StringBuffer</a:t>
            </a:r>
            <a:r>
              <a:rPr lang="en-US" b="1" dirty="0"/>
              <a:t> sb) </a:t>
            </a:r>
            <a:r>
              <a:rPr lang="ru-RU" dirty="0"/>
              <a:t>сравнивает содержимое объекта </a:t>
            </a:r>
            <a:r>
              <a:rPr lang="en-US" dirty="0"/>
              <a:t>String  </a:t>
            </a:r>
            <a:r>
              <a:rPr lang="ru-RU" dirty="0"/>
              <a:t>и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static String </a:t>
            </a:r>
            <a:r>
              <a:rPr lang="en-US" b="1" dirty="0" err="1"/>
              <a:t>copyValueOf</a:t>
            </a:r>
            <a:r>
              <a:rPr lang="en-US" b="1" dirty="0"/>
              <a:t>(char[] data) </a:t>
            </a:r>
            <a:r>
              <a:rPr lang="ru-RU" dirty="0"/>
              <a:t>возвращает объект строки, содержащей переданные методу символы </a:t>
            </a:r>
          </a:p>
          <a:p>
            <a:pPr marL="0" indent="0">
              <a:buNone/>
            </a:pPr>
            <a:r>
              <a:rPr lang="en-US" b="1" dirty="0"/>
              <a:t>static String </a:t>
            </a:r>
            <a:r>
              <a:rPr lang="en-US" b="1" dirty="0" err="1"/>
              <a:t>copyValueOf</a:t>
            </a:r>
            <a:r>
              <a:rPr lang="en-US" b="1" dirty="0"/>
              <a:t>(char[] data, int offset, int count) </a:t>
            </a:r>
            <a:r>
              <a:rPr lang="ru-RU" dirty="0"/>
              <a:t>возвращает объект строки, содержащий символы из переданного массива, начиная  с символа, заданного вторым параметром,  и количество, заданное третьим параметром.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7925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FFE909-0471-48F4-93FD-C61CB120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385894"/>
            <a:ext cx="11416937" cy="62246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endsWith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suffix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проверяет, завершается ли строка заданным суффиксом (совпадает ли конец строки  с переданной) </a:t>
            </a:r>
          </a:p>
          <a:p>
            <a:pPr marL="0" indent="0"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equals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anObject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сравнивает строку с объектом </a:t>
            </a:r>
          </a:p>
          <a:p>
            <a:pPr marL="0" indent="0"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equalsIgnoreCase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anotherString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сравнивает строки игнорируя регистр </a:t>
            </a:r>
          </a:p>
          <a:p>
            <a:pPr marL="0" indent="0">
              <a:buNone/>
            </a:pPr>
            <a:r>
              <a:rPr lang="ru-RU" dirty="0" err="1"/>
              <a:t>byte</a:t>
            </a:r>
            <a:r>
              <a:rPr lang="ru-RU" dirty="0"/>
              <a:t>[] </a:t>
            </a:r>
            <a:r>
              <a:rPr lang="ru-RU" dirty="0" err="1"/>
              <a:t>getBytes</a:t>
            </a:r>
            <a:r>
              <a:rPr lang="ru-RU" dirty="0"/>
              <a:t>() возвращает строку в виде массива байтов  (в качестве входного параметра указывается название требуемой кодировки) </a:t>
            </a:r>
          </a:p>
          <a:p>
            <a:pPr marL="0" indent="0">
              <a:buNone/>
            </a:pP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getChars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srcBegin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srcEnd</a:t>
            </a:r>
            <a:r>
              <a:rPr lang="ru-RU" dirty="0"/>
              <a:t>, </a:t>
            </a: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dst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dstBegin</a:t>
            </a:r>
            <a:r>
              <a:rPr lang="ru-RU" dirty="0"/>
              <a:t>) копирует элементы из данной строки  в массив, заданный третьим параметром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hashCode</a:t>
            </a:r>
            <a:r>
              <a:rPr lang="ru-RU" dirty="0"/>
              <a:t>() возвращает </a:t>
            </a:r>
            <a:r>
              <a:rPr lang="ru-RU" dirty="0" err="1"/>
              <a:t>хеш</a:t>
            </a:r>
            <a:r>
              <a:rPr lang="ru-RU" dirty="0"/>
              <a:t>-код строки.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ищет в строке переданный символ  и возвращает позицию первого совпадения. Может иметь два параметра, тогда вторым указывается номер, с которого надо начинать поиск. Вместо символа может быть также строка.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lastIndexOf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аналогично предыдущему, но поиск выполняется с конца.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/>
              <a:t>() возвращает длину строки. </a:t>
            </a:r>
          </a:p>
        </p:txBody>
      </p:sp>
    </p:spTree>
    <p:extLst>
      <p:ext uri="{BB962C8B-B14F-4D97-AF65-F5344CB8AC3E}">
        <p14:creationId xmlns:p14="http://schemas.microsoft.com/office/powerpoint/2010/main" val="63448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B816AF-DC45-4743-A224-1404DD6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15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regionMatches</a:t>
            </a:r>
            <a:r>
              <a:rPr lang="ru-RU" dirty="0"/>
              <a:t>(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ignoreCase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toffset</a:t>
            </a:r>
            <a:r>
              <a:rPr lang="ru-RU" dirty="0"/>
              <a:t>,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ooffset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len</a:t>
            </a:r>
            <a:r>
              <a:rPr lang="ru-RU" dirty="0"/>
              <a:t>) проверяет, совпадают ли заданные фрагменты строк. </a:t>
            </a:r>
          </a:p>
          <a:p>
            <a:pPr marL="0" indent="0">
              <a:buNone/>
            </a:pPr>
            <a:r>
              <a:rPr lang="ru-RU" dirty="0"/>
              <a:t>Первый параметр может отсутствовать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replace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oldChar</a:t>
            </a:r>
            <a:r>
              <a:rPr lang="ru-RU" dirty="0"/>
              <a:t>, 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newChar</a:t>
            </a:r>
            <a:r>
              <a:rPr lang="ru-RU" dirty="0"/>
              <a:t>) возвращает строку, где все символы, совпадающие с первым, заменены вторым </a:t>
            </a:r>
          </a:p>
          <a:p>
            <a:pPr marL="0" indent="0"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startsWith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prefix</a:t>
            </a:r>
            <a:r>
              <a:rPr lang="ru-RU" dirty="0"/>
              <a:t>) проверяет начинается ли строка с данного префикса (совпадает ли начало строки  с переданной)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substring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beginIndex</a:t>
            </a:r>
            <a:r>
              <a:rPr lang="ru-RU" dirty="0"/>
              <a:t>) возвращает строку, содержащую фрагмент данной строки. Может иметь два параметра: номер первого символа и номер последнего символа (второй может отсутствовать) </a:t>
            </a:r>
          </a:p>
          <a:p>
            <a:pPr marL="0" indent="0"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toCharArray</a:t>
            </a:r>
            <a:r>
              <a:rPr lang="ru-RU" dirty="0"/>
              <a:t>() возвращает массив символов, содержащий данную строку.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toLowerCase</a:t>
            </a:r>
            <a:r>
              <a:rPr lang="ru-RU" dirty="0"/>
              <a:t>() возвращает строку, содержащую копию данной, приведенную к нижнему регистру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toUpperCase</a:t>
            </a:r>
            <a:r>
              <a:rPr lang="ru-RU" dirty="0"/>
              <a:t>() аналогично, но к верхнему регистру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trim</a:t>
            </a:r>
            <a:r>
              <a:rPr lang="ru-RU" dirty="0"/>
              <a:t>() возвращает строку с удаленными начальными и конечными пробелами </a:t>
            </a:r>
          </a:p>
          <a:p>
            <a:pPr marL="0" indent="0"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valueOf</a:t>
            </a:r>
            <a:r>
              <a:rPr lang="ru-RU" dirty="0"/>
              <a:t>(</a:t>
            </a:r>
            <a:r>
              <a:rPr lang="ru-RU" dirty="0" err="1"/>
              <a:t>boolean</a:t>
            </a:r>
            <a:r>
              <a:rPr lang="ru-RU" dirty="0"/>
              <a:t> b) возвращает строковое представление булевского аргумента (аргумент может быть любого примитивного типа) 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1153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BEBA89-E8ED-4E2F-815A-E1D55C7F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"/>
            <a:ext cx="10515600" cy="56652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Имеется задача: ввести строку и подсчитать количество запятых в ней. Данная задача может быть решена двумя способами: перебором всех элементов строки, либо с использованием функции поиска. </a:t>
            </a:r>
          </a:p>
          <a:p>
            <a:pPr marL="0" indent="0">
              <a:buNone/>
            </a:pPr>
            <a:r>
              <a:rPr lang="ru-RU" dirty="0"/>
              <a:t>Перебор всех элементов строки будет выглядеть следующим образом: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"Тестовая, строка, с несколькими,, запятыми";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n = 0; </a:t>
            </a:r>
          </a:p>
          <a:p>
            <a:pPr marL="0" indent="0">
              <a:buNone/>
            </a:pP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symbol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i=0;i &lt; </a:t>
            </a:r>
            <a:r>
              <a:rPr lang="ru-RU" dirty="0" err="1"/>
              <a:t>str.length</a:t>
            </a:r>
            <a:r>
              <a:rPr lang="ru-RU" dirty="0"/>
              <a:t>();i++){   </a:t>
            </a:r>
          </a:p>
          <a:p>
            <a:pPr marL="457200" lvl="1" indent="0">
              <a:buNone/>
            </a:pPr>
            <a:r>
              <a:rPr lang="ru-RU" dirty="0" err="1"/>
              <a:t>symbol</a:t>
            </a:r>
            <a:r>
              <a:rPr lang="ru-RU" dirty="0"/>
              <a:t> = </a:t>
            </a:r>
            <a:r>
              <a:rPr lang="ru-RU" dirty="0" err="1"/>
              <a:t>str.charAt</a:t>
            </a:r>
            <a:r>
              <a:rPr lang="ru-RU" dirty="0"/>
              <a:t>(i);   </a:t>
            </a:r>
          </a:p>
          <a:p>
            <a:pPr marL="457200" lvl="1" indent="0">
              <a:buNone/>
            </a:pPr>
            <a:r>
              <a:rPr lang="ru-RU" dirty="0" err="1"/>
              <a:t>if</a:t>
            </a:r>
            <a:r>
              <a:rPr lang="ru-RU" dirty="0"/>
              <a:t>(</a:t>
            </a:r>
            <a:r>
              <a:rPr lang="ru-RU" dirty="0" err="1"/>
              <a:t>symbol</a:t>
            </a:r>
            <a:r>
              <a:rPr lang="ru-RU" dirty="0"/>
              <a:t> == ',')     </a:t>
            </a:r>
          </a:p>
          <a:p>
            <a:pPr marL="457200" lvl="1" indent="0">
              <a:buNone/>
            </a:pPr>
            <a:r>
              <a:rPr lang="ru-RU" dirty="0"/>
              <a:t>	n++; </a:t>
            </a:r>
          </a:p>
          <a:p>
            <a:pPr marL="0" indent="0">
              <a:buNone/>
            </a:pPr>
            <a:r>
              <a:rPr lang="ru-RU" dirty="0"/>
              <a:t>} </a:t>
            </a:r>
          </a:p>
          <a:p>
            <a:pPr marL="0" indent="0">
              <a:buNone/>
            </a:pPr>
            <a:r>
              <a:rPr lang="ru-RU" dirty="0" err="1"/>
              <a:t>System.out.println</a:t>
            </a:r>
            <a:r>
              <a:rPr lang="ru-RU" dirty="0"/>
              <a:t>("У нас есть " + n + " запятых"); </a:t>
            </a:r>
          </a:p>
          <a:p>
            <a:pPr marL="0" indent="0">
              <a:buNone/>
            </a:pPr>
            <a:r>
              <a:rPr lang="ru-RU" dirty="0"/>
              <a:t>Сначала создается строка </a:t>
            </a:r>
            <a:r>
              <a:rPr lang="ru-RU" dirty="0" err="1"/>
              <a:t>str</a:t>
            </a:r>
            <a:r>
              <a:rPr lang="ru-RU" dirty="0"/>
              <a:t>, n — количество запятых в строке,  т.к. изначально запятые могут отсутствовать, начальным значением будет 0.  С помощью </a:t>
            </a:r>
            <a:r>
              <a:rPr lang="ru-RU" dirty="0" err="1"/>
              <a:t>charAt</a:t>
            </a:r>
            <a:r>
              <a:rPr lang="ru-RU" dirty="0"/>
              <a:t> получаем каждый элемент строки и сравниваем его с запятой, увеличивая n, если обнаружено совпадение.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566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EFFC4-31BD-4C1F-AD88-C280025F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 массиве, создание массива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281FD-AF55-495D-B517-EC18DD8F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массив — тип данных, позволяющий хранить в одной переменной сразу несколько значений. Чтобы отличать эти значения их нумеруют. Номер переменной называют индексом или ключом. Поэтому иногда массивы называются индексированными переменными. Каждое значение в массиве называется элементом массива.  Для создания переменной массива указывается тип элемента, имя массива  и пустые квадратные скобки. Скобки могут стоять как после типа так и после имени. 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args</a:t>
            </a:r>
            <a:r>
              <a:rPr lang="ru-RU" dirty="0"/>
              <a:t>[] </a:t>
            </a:r>
          </a:p>
          <a:p>
            <a:pPr marL="0" indent="0">
              <a:buNone/>
            </a:pPr>
            <a:r>
              <a:rPr lang="ru-RU" dirty="0"/>
              <a:t>Массивы являются особым типом объектов, поэтому приведенная выше запись создает только ссылку на массив,  а не сам массив. Сам массив создается с помощью оператора </a:t>
            </a:r>
            <a:r>
              <a:rPr lang="ru-RU" dirty="0" err="1"/>
              <a:t>new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marks</a:t>
            </a:r>
            <a:r>
              <a:rPr lang="ru-RU" dirty="0"/>
              <a:t>[]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[20];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daysInMonth</a:t>
            </a:r>
            <a:r>
              <a:rPr lang="en-US" dirty="0"/>
              <a:t>[] = {31,28,31,30}; </a:t>
            </a: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5331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039C08-9543-4D65-B3E8-E23451BD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340773"/>
            <a:ext cx="10705052" cy="5984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Подсчет с помощью поиска будет выглядеть следующим образом: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"Тестовая, строка, с несколькими,, запятыми";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n = 0;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p = 0; </a:t>
            </a:r>
          </a:p>
          <a:p>
            <a:pPr marL="0" indent="0">
              <a:buNone/>
            </a:pPr>
            <a:r>
              <a:rPr lang="ru-RU" dirty="0" err="1"/>
              <a:t>while</a:t>
            </a:r>
            <a:r>
              <a:rPr lang="ru-RU" dirty="0"/>
              <a:t>(p != -1) {  </a:t>
            </a:r>
          </a:p>
          <a:p>
            <a:pPr marL="457200" lvl="1" indent="0">
              <a:buNone/>
            </a:pPr>
            <a:r>
              <a:rPr lang="ru-RU" dirty="0"/>
              <a:t> p = </a:t>
            </a:r>
            <a:r>
              <a:rPr lang="ru-RU" dirty="0" err="1"/>
              <a:t>str.indexOf</a:t>
            </a:r>
            <a:r>
              <a:rPr lang="ru-RU" dirty="0"/>
              <a:t>(',',p);  </a:t>
            </a:r>
          </a:p>
          <a:p>
            <a:pPr marL="914400" lvl="2" indent="0">
              <a:buNone/>
            </a:pP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(p != -1) {     </a:t>
            </a:r>
          </a:p>
          <a:p>
            <a:pPr marL="1371600" lvl="3" indent="0">
              <a:buNone/>
            </a:pPr>
            <a:r>
              <a:rPr lang="ru-RU" dirty="0"/>
              <a:t>p++;     </a:t>
            </a:r>
          </a:p>
          <a:p>
            <a:pPr marL="1371600" lvl="3" indent="0">
              <a:buNone/>
            </a:pPr>
            <a:r>
              <a:rPr lang="ru-RU" dirty="0"/>
              <a:t>n++;   </a:t>
            </a:r>
          </a:p>
          <a:p>
            <a:pPr marL="457200" lvl="1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} </a:t>
            </a:r>
          </a:p>
          <a:p>
            <a:pPr marL="0" indent="0">
              <a:buNone/>
            </a:pPr>
            <a:r>
              <a:rPr lang="ru-RU" dirty="0" err="1"/>
              <a:t>System.out.println</a:t>
            </a:r>
            <a:r>
              <a:rPr lang="ru-RU" dirty="0"/>
              <a:t>("У нас есть " + n + " запятых"); </a:t>
            </a:r>
          </a:p>
          <a:p>
            <a:pPr marL="0" indent="0">
              <a:buNone/>
            </a:pPr>
            <a:r>
              <a:rPr lang="ru-RU" dirty="0"/>
              <a:t>Подсчет заканчивается, если </a:t>
            </a:r>
            <a:r>
              <a:rPr lang="ru-RU" dirty="0" err="1"/>
              <a:t>indexOf</a:t>
            </a:r>
            <a:r>
              <a:rPr lang="ru-RU" dirty="0"/>
              <a:t> вернула -1, если возвращено другое число — значит в тексте найдена запятая, в этом случае увеличивается счетчик n и увеличивается p для того, чтобы следующий поиск выполнялся после найденного знака.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274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7F501-2547-4423-ABD0-73DA980E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строками </a:t>
            </a:r>
            <a:r>
              <a:rPr lang="en-US" dirty="0"/>
              <a:t>String,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StringBuilder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91B26-B5C2-44CF-A8D4-101383C6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5719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Базовым классом для работы со строковыми данными является </a:t>
            </a:r>
            <a:r>
              <a:rPr lang="ru-RU" dirty="0" err="1"/>
              <a:t>String</a:t>
            </a:r>
            <a:r>
              <a:rPr lang="ru-RU" dirty="0"/>
              <a:t>.  Но его использование не всегда оправдано. Связано это в первую очередь с тем, что строка, содержащаяся в объекте </a:t>
            </a:r>
            <a:r>
              <a:rPr lang="ru-RU" dirty="0" err="1"/>
              <a:t>String</a:t>
            </a:r>
            <a:r>
              <a:rPr lang="ru-RU" dirty="0"/>
              <a:t>, не может меняться. При изменении содержимого строки создается новый объект. В ряде случаев это может привести к большим потерям  в производительности. В частности, операция вида: </a:t>
            </a:r>
          </a:p>
          <a:p>
            <a:pPr marL="0" indent="0">
              <a:buNone/>
            </a:pPr>
            <a:r>
              <a:rPr lang="ru-RU" dirty="0" err="1"/>
              <a:t>str</a:t>
            </a:r>
            <a:r>
              <a:rPr lang="ru-RU" dirty="0"/>
              <a:t> += " добавление строки"; </a:t>
            </a:r>
          </a:p>
          <a:p>
            <a:pPr marL="0" indent="0">
              <a:buNone/>
            </a:pPr>
            <a:r>
              <a:rPr lang="ru-RU" dirty="0"/>
              <a:t>приводит к тому, что создается новый объект, и содержимое обеих исходных строк  в него копируется. Если подобные операции используются в больших количествах, или в цикле, это может привести экспоненциальному падению производительности операций. Для решения этой проблемы следует использовать объект типа </a:t>
            </a:r>
            <a:r>
              <a:rPr lang="ru-RU" dirty="0" err="1"/>
              <a:t>StringBuffer</a:t>
            </a:r>
            <a:r>
              <a:rPr lang="ru-RU" dirty="0"/>
              <a:t> или </a:t>
            </a:r>
            <a:r>
              <a:rPr lang="ru-RU" dirty="0" err="1"/>
              <a:t>StringBuilder</a:t>
            </a:r>
            <a:r>
              <a:rPr lang="ru-RU" dirty="0"/>
              <a:t>. Оба эти объекта позволяют менять содержимое находящихся в них строк. С их использованием операция примет вид: </a:t>
            </a:r>
          </a:p>
          <a:p>
            <a:pPr marL="0" indent="0">
              <a:buNone/>
            </a:pPr>
            <a:r>
              <a:rPr lang="ru-RU" dirty="0" err="1"/>
              <a:t>strBuilder.append</a:t>
            </a:r>
            <a:r>
              <a:rPr lang="ru-RU" dirty="0"/>
              <a:t>(" добавление строки"); </a:t>
            </a:r>
          </a:p>
          <a:p>
            <a:pPr marL="0" indent="0">
              <a:buNone/>
            </a:pPr>
            <a:r>
              <a:rPr lang="ru-RU" dirty="0"/>
              <a:t>В этом случае не создается новый объект и копируется только добавляемая строка.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916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41F9-DBAA-4AC8-9D01-3E9C6AD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Сходства и отличия </a:t>
            </a:r>
            <a:r>
              <a:rPr lang="ru-RU" dirty="0" err="1"/>
              <a:t>StringBuffer</a:t>
            </a:r>
            <a:r>
              <a:rPr lang="ru-RU" dirty="0"/>
              <a:t> и </a:t>
            </a:r>
            <a:r>
              <a:rPr lang="ru-RU" dirty="0" err="1"/>
              <a:t>StringBuilder</a:t>
            </a:r>
            <a:r>
              <a:rPr lang="ru-RU" dirty="0"/>
              <a:t>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8A211-641C-4530-98B4-76C869BC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StringBuilder</a:t>
            </a:r>
            <a:r>
              <a:rPr lang="ru-RU" dirty="0"/>
              <a:t> появился сравнительно недавно, в версии 5.  Оба класса имеют одинаковый набор методов и используются в сходных ситуациях, за одним исключением. </a:t>
            </a:r>
            <a:r>
              <a:rPr lang="ru-RU" dirty="0" err="1"/>
              <a:t>StringBuilder</a:t>
            </a:r>
            <a:r>
              <a:rPr lang="ru-RU" dirty="0"/>
              <a:t> не рассчитан на использование  в многопоточных приложениях, и может приводить к ошибкам, если используется  в нескольких потоках одновременно. С другой стороны, отсутствие синхронизации увеличивает скорость его работы. Таким образом, если вы уверены, что ваш объект будет использоваться только в одном потоке, желательно использовать </a:t>
            </a:r>
            <a:r>
              <a:rPr lang="ru-RU" dirty="0" err="1"/>
              <a:t>StringBuilder</a:t>
            </a:r>
            <a:r>
              <a:rPr lang="ru-RU" dirty="0"/>
              <a:t>, в противном случае больше подходит </a:t>
            </a:r>
            <a:r>
              <a:rPr lang="ru-RU" dirty="0" err="1"/>
              <a:t>StringBuffer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113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D4A42-25FE-47BA-962C-972B84E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4120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Перед уходом не забудьте выключить компьютер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194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1BD26E-F680-4151-A3E5-4710C3BB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Нумерация начинается с 0. </a:t>
            </a:r>
          </a:p>
          <a:p>
            <a:pPr marL="0" indent="0">
              <a:buNone/>
            </a:pPr>
            <a:r>
              <a:rPr lang="ru-RU" dirty="0" err="1"/>
              <a:t>marks</a:t>
            </a:r>
            <a:r>
              <a:rPr lang="ru-RU" dirty="0"/>
              <a:t>[2] = 4; </a:t>
            </a:r>
          </a:p>
          <a:p>
            <a:pPr marL="0" indent="0">
              <a:buNone/>
            </a:pPr>
            <a:r>
              <a:rPr lang="ru-RU" dirty="0"/>
              <a:t>В результате такой операции в элемент с номером 2 (то есть ученику, идущему по списку третьим) заносится оценка 4. При записи номера элемента можно писать не только число, но и практически любое выражение, результатом которого будет целое число.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i = 6; </a:t>
            </a:r>
          </a:p>
          <a:p>
            <a:pPr marL="0" indent="0">
              <a:buNone/>
            </a:pPr>
            <a:r>
              <a:rPr lang="ru-RU" dirty="0" err="1"/>
              <a:t>marks</a:t>
            </a:r>
            <a:r>
              <a:rPr lang="ru-RU" dirty="0"/>
              <a:t>[i+2] = 10; </a:t>
            </a:r>
          </a:p>
          <a:p>
            <a:pPr marL="0" indent="0">
              <a:buNone/>
            </a:pPr>
            <a:r>
              <a:rPr lang="ru-RU" dirty="0"/>
              <a:t>В результате этих операций в элемента массива номер 8 попадет значение 10, то есть эту оценку получил девятый по счету ученик.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4999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1A8A0-9D5F-41BC-B285-C2937016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4D414-313F-485C-A39C-C226FD64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Пример заполнения массива из двадцати элементов, случайными числами: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marks</a:t>
            </a:r>
            <a:r>
              <a:rPr lang="ru-RU" dirty="0"/>
              <a:t>[]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[20]; 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i=0; i &lt; </a:t>
            </a:r>
            <a:r>
              <a:rPr lang="en-US" dirty="0"/>
              <a:t> </a:t>
            </a:r>
            <a:r>
              <a:rPr lang="en-US" dirty="0" err="1"/>
              <a:t>marks.length</a:t>
            </a:r>
            <a:r>
              <a:rPr lang="ru-RU" dirty="0"/>
              <a:t>; i++){ 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marks</a:t>
            </a:r>
            <a:r>
              <a:rPr lang="ru-RU" dirty="0"/>
              <a:t>[i] = (</a:t>
            </a:r>
            <a:r>
              <a:rPr lang="ru-RU" dirty="0" err="1"/>
              <a:t>int</a:t>
            </a:r>
            <a:r>
              <a:rPr lang="ru-RU" dirty="0"/>
              <a:t>)(</a:t>
            </a:r>
            <a:r>
              <a:rPr lang="ru-RU" dirty="0" err="1"/>
              <a:t>Math.random</a:t>
            </a:r>
            <a:r>
              <a:rPr lang="ru-RU" dirty="0"/>
              <a:t>()*10 + 1); </a:t>
            </a:r>
          </a:p>
          <a:p>
            <a:pPr marL="0" indent="0">
              <a:buNone/>
            </a:pPr>
            <a:r>
              <a:rPr lang="ru-RU" dirty="0"/>
              <a:t>} </a:t>
            </a:r>
          </a:p>
          <a:p>
            <a:pPr marL="0" indent="0">
              <a:buNone/>
            </a:pPr>
            <a:r>
              <a:rPr lang="ru-RU" dirty="0"/>
              <a:t>Здесь для формирования самой оценки используется стандартная функция </a:t>
            </a:r>
            <a:r>
              <a:rPr lang="ru-RU" dirty="0" err="1"/>
              <a:t>Math.random</a:t>
            </a:r>
            <a:r>
              <a:rPr lang="ru-RU" dirty="0"/>
              <a:t>() возвращающая случайное число от 0 до 1.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i=0; i &lt; </a:t>
            </a:r>
            <a:r>
              <a:rPr lang="en-US" dirty="0"/>
              <a:t> </a:t>
            </a:r>
            <a:r>
              <a:rPr lang="en-US" dirty="0" err="1"/>
              <a:t>marks.length</a:t>
            </a:r>
            <a:r>
              <a:rPr lang="ru-RU" dirty="0"/>
              <a:t>; i++) {   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System.out.println</a:t>
            </a:r>
            <a:r>
              <a:rPr lang="ru-RU" dirty="0"/>
              <a:t>("Ученик №"+ i + " = " + </a:t>
            </a:r>
            <a:r>
              <a:rPr lang="ru-RU" dirty="0" err="1"/>
              <a:t>marks</a:t>
            </a:r>
            <a:r>
              <a:rPr lang="ru-RU" dirty="0"/>
              <a:t>[i]); </a:t>
            </a:r>
          </a:p>
          <a:p>
            <a:pPr marL="0" indent="0">
              <a:buNone/>
            </a:pPr>
            <a:r>
              <a:rPr lang="ru-RU" dirty="0"/>
              <a:t>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108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0CD67-E088-4499-AF4F-05F725E6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7B980-5AFC-4D67-99FC-DB76EDAD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ru-RU" dirty="0" err="1"/>
              <a:t>Java</a:t>
            </a:r>
            <a:r>
              <a:rPr lang="ru-RU" dirty="0"/>
              <a:t> допускает создание многомерных массивов. Для этого следует  при объявлении указать несколько пар квадратных скобок.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m[][]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[5][5];</a:t>
            </a:r>
          </a:p>
          <a:p>
            <a:pPr marL="0" indent="0">
              <a:buNone/>
            </a:pPr>
            <a:r>
              <a:rPr lang="ru-RU" dirty="0"/>
              <a:t>Данная операция создает квадратный двухмерный массив. Пример заполнения массива единицами. 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</a:t>
            </a:r>
            <a:r>
              <a:rPr lang="ru-RU" dirty="0" err="1"/>
              <a:t>m.length</a:t>
            </a:r>
            <a:r>
              <a:rPr lang="ru-RU" dirty="0"/>
              <a:t>; i++) {</a:t>
            </a:r>
          </a:p>
          <a:p>
            <a:pPr marL="457200" lvl="1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j = 0; j &lt; m[i].</a:t>
            </a:r>
            <a:r>
              <a:rPr lang="ru-RU" dirty="0" err="1"/>
              <a:t>length</a:t>
            </a:r>
            <a:r>
              <a:rPr lang="ru-RU" dirty="0"/>
              <a:t>; j++) {    </a:t>
            </a:r>
          </a:p>
          <a:p>
            <a:pPr marL="457200" lvl="1" indent="0">
              <a:buNone/>
            </a:pPr>
            <a:r>
              <a:rPr lang="ru-RU" dirty="0"/>
              <a:t>	 m[i][j] = 1;   </a:t>
            </a:r>
          </a:p>
          <a:p>
            <a:pPr marL="457200" lvl="1" indent="0">
              <a:buNone/>
            </a:pPr>
            <a:r>
              <a:rPr lang="ru-RU" dirty="0"/>
              <a:t>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714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1CA33-AEC6-416B-91B0-C2F82F7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D9162-4E6B-4E94-90DF-1E2CBFEE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Еще одной особенностью массивов в </a:t>
            </a:r>
            <a:r>
              <a:rPr lang="ru-RU" dirty="0" err="1"/>
              <a:t>Java</a:t>
            </a:r>
            <a:r>
              <a:rPr lang="ru-RU" dirty="0"/>
              <a:t> является возможность создания многомерных массивов с переменным количеством элементов в строках  (для двухмерного случая). Создание такого массива будет иметь вид: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m[][]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[5][]; </a:t>
            </a:r>
          </a:p>
          <a:p>
            <a:pPr marL="0" indent="0">
              <a:buNone/>
            </a:pPr>
            <a:r>
              <a:rPr lang="ru-RU" dirty="0"/>
              <a:t>После этого каждую строку следует создать отдельно, например, если нам нужен массив треугольной формы, можно использовать цикл: 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</a:t>
            </a:r>
            <a:r>
              <a:rPr lang="ru-RU" dirty="0" err="1"/>
              <a:t>m.length</a:t>
            </a:r>
            <a:r>
              <a:rPr lang="ru-RU" dirty="0"/>
              <a:t>; i++) {   m[i]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[i+1]; } </a:t>
            </a:r>
          </a:p>
          <a:p>
            <a:pPr marL="0" indent="0">
              <a:buNone/>
            </a:pPr>
            <a:r>
              <a:rPr lang="ru-RU" dirty="0"/>
              <a:t>Если после этого с помощью указанного выше фрагмента заполнить массив единицами и распечатать его, результат будет следующим: </a:t>
            </a:r>
          </a:p>
          <a:p>
            <a:pPr marL="0" indent="0">
              <a:buNone/>
            </a:pPr>
            <a:r>
              <a:rPr lang="ru-RU" dirty="0"/>
              <a:t>1  </a:t>
            </a:r>
          </a:p>
          <a:p>
            <a:pPr marL="0" indent="0">
              <a:buNone/>
            </a:pPr>
            <a:r>
              <a:rPr lang="ru-RU" dirty="0"/>
              <a:t>1 1  </a:t>
            </a:r>
          </a:p>
          <a:p>
            <a:pPr marL="0" indent="0">
              <a:buNone/>
            </a:pPr>
            <a:r>
              <a:rPr lang="ru-RU" dirty="0"/>
              <a:t>1 1 1 </a:t>
            </a:r>
          </a:p>
          <a:p>
            <a:pPr marL="0" indent="0">
              <a:buNone/>
            </a:pPr>
            <a:r>
              <a:rPr lang="ru-RU" dirty="0"/>
              <a:t>1 1 1 1  </a:t>
            </a:r>
          </a:p>
          <a:p>
            <a:pPr marL="0" indent="0">
              <a:buNone/>
            </a:pPr>
            <a:r>
              <a:rPr lang="ru-RU" dirty="0"/>
              <a:t>1 1 1 1 1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3102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F8860-85E9-494A-B34E-B95556BB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1"/>
            <a:ext cx="10515600" cy="132556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86FE8-1890-4509-BC42-52863F5A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5971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abs</a:t>
            </a:r>
            <a:r>
              <a:rPr lang="ru-RU" dirty="0"/>
              <a:t>(x) – модуль аргумента. </a:t>
            </a:r>
          </a:p>
          <a:p>
            <a:pPr marL="0" indent="0">
              <a:buNone/>
            </a:pPr>
            <a:r>
              <a:rPr lang="ru-RU" dirty="0" err="1"/>
              <a:t>ceil</a:t>
            </a:r>
            <a:r>
              <a:rPr lang="ru-RU" dirty="0"/>
              <a:t>(x) – округление в большую строну. </a:t>
            </a:r>
          </a:p>
          <a:p>
            <a:pPr marL="0" indent="0">
              <a:buNone/>
            </a:pPr>
            <a:r>
              <a:rPr lang="ru-RU" dirty="0" err="1"/>
              <a:t>cos</a:t>
            </a:r>
            <a:r>
              <a:rPr lang="ru-RU" dirty="0"/>
              <a:t>(x) – косинус. </a:t>
            </a:r>
          </a:p>
          <a:p>
            <a:pPr marL="0" indent="0">
              <a:buNone/>
            </a:pPr>
            <a:r>
              <a:rPr lang="ru-RU" dirty="0" err="1"/>
              <a:t>exp</a:t>
            </a:r>
            <a:r>
              <a:rPr lang="ru-RU" dirty="0"/>
              <a:t>(x) – экспонента. </a:t>
            </a:r>
          </a:p>
          <a:p>
            <a:pPr marL="0" indent="0">
              <a:buNone/>
            </a:pPr>
            <a:r>
              <a:rPr lang="ru-RU" dirty="0" err="1"/>
              <a:t>floor</a:t>
            </a:r>
            <a:r>
              <a:rPr lang="ru-RU" dirty="0"/>
              <a:t>(x) – округление в меньшую сторону. </a:t>
            </a:r>
          </a:p>
          <a:p>
            <a:pPr marL="0" indent="0">
              <a:buNone/>
            </a:pPr>
            <a:r>
              <a:rPr lang="ru-RU" dirty="0" err="1"/>
              <a:t>log</a:t>
            </a:r>
            <a:r>
              <a:rPr lang="ru-RU" dirty="0"/>
              <a:t>(x) – логарифм. </a:t>
            </a:r>
          </a:p>
          <a:p>
            <a:pPr marL="0" indent="0">
              <a:buNone/>
            </a:pPr>
            <a:r>
              <a:rPr lang="ru-RU" dirty="0" err="1"/>
              <a:t>max</a:t>
            </a:r>
            <a:r>
              <a:rPr lang="ru-RU" dirty="0"/>
              <a:t>(</a:t>
            </a:r>
            <a:r>
              <a:rPr lang="ru-RU" dirty="0" err="1"/>
              <a:t>x,y</a:t>
            </a:r>
            <a:r>
              <a:rPr lang="ru-RU" dirty="0"/>
              <a:t>) – максимальное значение из данных аргументов. </a:t>
            </a:r>
          </a:p>
          <a:p>
            <a:pPr marL="0" indent="0">
              <a:buNone/>
            </a:pPr>
            <a:r>
              <a:rPr lang="ru-RU" dirty="0" err="1"/>
              <a:t>min</a:t>
            </a:r>
            <a:r>
              <a:rPr lang="ru-RU" dirty="0"/>
              <a:t>(</a:t>
            </a:r>
            <a:r>
              <a:rPr lang="ru-RU" dirty="0" err="1"/>
              <a:t>x,y</a:t>
            </a:r>
            <a:r>
              <a:rPr lang="ru-RU" dirty="0"/>
              <a:t>) – минимальное значение. </a:t>
            </a:r>
          </a:p>
          <a:p>
            <a:pPr marL="0" indent="0">
              <a:buNone/>
            </a:pPr>
            <a:r>
              <a:rPr lang="ru-RU" dirty="0" err="1"/>
              <a:t>pow</a:t>
            </a:r>
            <a:r>
              <a:rPr lang="ru-RU" dirty="0"/>
              <a:t>(</a:t>
            </a:r>
            <a:r>
              <a:rPr lang="ru-RU" dirty="0" err="1"/>
              <a:t>x,y</a:t>
            </a:r>
            <a:r>
              <a:rPr lang="ru-RU" dirty="0"/>
              <a:t>) – возведение в степень. </a:t>
            </a:r>
          </a:p>
          <a:p>
            <a:pPr marL="0" indent="0">
              <a:buNone/>
            </a:pPr>
            <a:r>
              <a:rPr lang="ru-RU" dirty="0" err="1"/>
              <a:t>random</a:t>
            </a:r>
            <a:r>
              <a:rPr lang="ru-RU" dirty="0"/>
              <a:t>() – случайное число от 0 до 1. </a:t>
            </a:r>
          </a:p>
          <a:p>
            <a:pPr marL="0" indent="0">
              <a:buNone/>
            </a:pPr>
            <a:r>
              <a:rPr lang="ru-RU" dirty="0" err="1"/>
              <a:t>round</a:t>
            </a:r>
            <a:r>
              <a:rPr lang="ru-RU" dirty="0"/>
              <a:t>(x) – округление к ближайшему целому.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(x) – синус. </a:t>
            </a:r>
          </a:p>
          <a:p>
            <a:pPr marL="0" indent="0">
              <a:buNone/>
            </a:pPr>
            <a:r>
              <a:rPr lang="ru-RU" dirty="0" err="1"/>
              <a:t>sqrt</a:t>
            </a:r>
            <a:r>
              <a:rPr lang="ru-RU" dirty="0"/>
              <a:t>(x) – квадратный корень. </a:t>
            </a:r>
          </a:p>
          <a:p>
            <a:pPr marL="0" indent="0">
              <a:buNone/>
            </a:pPr>
            <a:r>
              <a:rPr lang="ru-RU" dirty="0" err="1"/>
              <a:t>tan</a:t>
            </a:r>
            <a:r>
              <a:rPr lang="ru-RU" dirty="0"/>
              <a:t>(x) – тангенс.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386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BB62B-03C0-4E72-A8FA-ABDD56C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Arrays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E2929-5AD3-4DB1-A85F-FA27B76C3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Arrays</a:t>
            </a:r>
            <a:r>
              <a:rPr lang="ru-RU" dirty="0"/>
              <a:t> содержит набор статических функций для работы с массивами. Обычно, для данного класса объектов не создается. Он фактически представляет собой контейнер функций для работы с массивами. В классе имеются следующие методы (следует помнить, что типы элементов массивов, используемых в этих функциях могут быть практически любыми: 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char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 и т.д.):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– производит поиск  в массиве указанного значения бинарным способом. Если массив не является отсортированным, результаты поиска </a:t>
            </a:r>
            <a:r>
              <a:rPr lang="ru-RU" dirty="0" err="1"/>
              <a:t>неопределены</a:t>
            </a:r>
            <a:r>
              <a:rPr lang="ru-RU" dirty="0"/>
              <a:t>.  </a:t>
            </a:r>
          </a:p>
          <a:p>
            <a:pPr marL="0" indent="0"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equals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a, </a:t>
            </a:r>
            <a:r>
              <a:rPr lang="ru-RU" dirty="0" err="1"/>
              <a:t>int</a:t>
            </a:r>
            <a:r>
              <a:rPr lang="ru-RU" dirty="0"/>
              <a:t>[] a2) – сравнивает два массива.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fill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</a:t>
            </a:r>
            <a:r>
              <a:rPr lang="ru-RU" dirty="0"/>
              <a:t>) – назначает указанное значение всем элементам массива. После массива могут быть указаны еще два параметра: номер первого и номер последнего элемента, которым присваиваются значения.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a) – сортирует массив. Также можно отсортировать фрагмент массива, указав, вторым и третьим входными параметрами номера первого и последнего элемента, сортируемой части.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6941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8B05-524D-46AE-8FE6-A04BF022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и Время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3B399-7173-4245-BAA5-BF29146C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работы с датой и временем обычно используется класс </a:t>
            </a:r>
            <a:r>
              <a:rPr lang="ru-RU" dirty="0" err="1"/>
              <a:t>GregorianCalendar</a:t>
            </a:r>
            <a:r>
              <a:rPr lang="ru-RU" dirty="0"/>
              <a:t>. В простейшем случае при создании объекта данного класса указывается конструктор без параметров. Также можно использовать конструктор  с двумя параметрами – объектами типа </a:t>
            </a:r>
            <a:r>
              <a:rPr lang="ru-RU" dirty="0" err="1"/>
              <a:t>TimeZone</a:t>
            </a:r>
            <a:r>
              <a:rPr lang="ru-RU" dirty="0"/>
              <a:t> “часовой пояс” и </a:t>
            </a:r>
            <a:r>
              <a:rPr lang="ru-RU" dirty="0" err="1"/>
              <a:t>Locale</a:t>
            </a:r>
            <a:r>
              <a:rPr lang="ru-RU" dirty="0"/>
              <a:t> – </a:t>
            </a:r>
            <a:r>
              <a:rPr lang="ru-RU" dirty="0" err="1"/>
              <a:t>локаль</a:t>
            </a:r>
            <a:r>
              <a:rPr lang="ru-RU" dirty="0"/>
              <a:t>. Конструктор может также содержать текущее время и дату. Для этого можно использовать конструктор с тремя параметрами в виде целых чисел: год, месяц, число. К этим параметрам могут быть добавлены два числа: часы и минуты, или три числа: часы минуты и секунды.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32178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2414</Words>
  <Application>Microsoft Office PowerPoint</Application>
  <PresentationFormat>Широкоэкранный</PresentationFormat>
  <Paragraphs>169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Массивы и Строки</vt:lpstr>
      <vt:lpstr>Понятие о массиве, создание массива </vt:lpstr>
      <vt:lpstr>Презентация PowerPoint</vt:lpstr>
      <vt:lpstr>Примеры</vt:lpstr>
      <vt:lpstr>Многомерные массивы</vt:lpstr>
      <vt:lpstr>Пример </vt:lpstr>
      <vt:lpstr>Класс Math</vt:lpstr>
      <vt:lpstr>Класс Arrays </vt:lpstr>
      <vt:lpstr>Дата и Время</vt:lpstr>
      <vt:lpstr>Gregorian Calendar</vt:lpstr>
      <vt:lpstr>Пример</vt:lpstr>
      <vt:lpstr>Set value </vt:lpstr>
      <vt:lpstr>Calendar</vt:lpstr>
      <vt:lpstr>Строки</vt:lpstr>
      <vt:lpstr>Презентация PowerPoint</vt:lpstr>
      <vt:lpstr>Методы для строк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со строками String, StringBuffer и StringBuilder </vt:lpstr>
      <vt:lpstr>Сходства и отличия StringBuffer и StringBuilder </vt:lpstr>
      <vt:lpstr>Перед уходом не забудьте выключить компьютер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и Строки</dc:title>
  <dc:creator>Ерёменко Владимир</dc:creator>
  <cp:lastModifiedBy>Ерёменко Владимир</cp:lastModifiedBy>
  <cp:revision>10</cp:revision>
  <dcterms:created xsi:type="dcterms:W3CDTF">2019-07-04T20:44:09Z</dcterms:created>
  <dcterms:modified xsi:type="dcterms:W3CDTF">2019-07-05T12:13:24Z</dcterms:modified>
</cp:coreProperties>
</file>