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81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13FB9-7884-4CD4-8248-262439B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AAF98-74F0-45D9-8E13-A181BF189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E9527-4E11-47F4-AC29-7555A816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077852-1983-458C-ABFD-6AAE972D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3E29-E731-4843-BFA3-F8302CEF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2167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5612D-EF78-457A-9B47-8480A5F2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FA5141-40ED-42A7-B6C3-4178664E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FF2E4-66A7-43E8-A996-D3967A3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C893D-E7F1-4AFA-8271-3E01FCAC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50A34-2D8D-406B-9A55-FC64A735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156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1F778F-753B-4375-B190-540E8CD08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FD270-B464-4CD9-AD4B-7849299A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190FD8-346E-4B7E-8BE7-5F9B15A0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332F7-8B73-4D7A-BF82-2F8244B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FB12B-DEDC-4C86-97C2-17578D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922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6523A-5263-424E-9E68-A9A6FD72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A387-A11C-4687-8B82-24A005C7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AF389-5A2A-4678-ACC7-79C3CCF8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4F64B-D169-45F4-B85E-41014CEA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63B1F-0CF8-4692-9D3C-4E300752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14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366B3-9BC1-4030-B704-563F0BE7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F5371-B506-4D4E-BE15-758809C8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1580E-49B3-4DE0-9B65-F43AE6C2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B7702-2B19-46C3-97D9-5350F7CD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D7975-3263-4533-92AD-0F43E594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88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0E0E-AB15-439B-8488-81E7A2F4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5530A-EB46-4D67-B307-EF201A9F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7DE5D-00F7-46EE-98A7-CE298D53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B6760-2485-4D4B-B118-91AD96E5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807F2B-55B8-4F36-9EDE-0D400EE0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8D56B-605C-40CB-A5D6-BF5B7737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38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F121D-47B6-4E44-AB68-69323E2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6894E5-D57E-44AA-A0E7-E37E9FF2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00F65-8C80-42A9-927B-5C42B17A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DD4694-A86A-4B2D-9932-F28632B41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3E39B8-4C35-4713-B9E1-1D81B44E8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659625-1576-42B4-8A9D-A01240C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C3E2F7-D7B6-43D4-962C-13B32E30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109265-E6FB-4870-9546-B951DF2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974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18B9-7D3C-4FCE-A430-3EA41E33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E7F20E-F45C-4197-BCB5-F87E525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637A76-E1EF-4971-8E1A-DB2EF22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AAB4C6-4AC0-49DD-90CA-53EBAE3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652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6E29BD-A885-4F12-A9EF-AE83DB66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3802C9-0920-4158-8AFD-63402786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3EA99-999C-4C8C-8BFD-38BD2B30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4158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ED10B-D53A-4148-9649-D8C9617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C1D25-C3F0-43AC-9005-EEE7C404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DAA01F-4981-4771-91D0-90695EAF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3B8C22-B6B5-47C2-922D-597BB8A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03C091-5AE6-45D1-9E90-1B3B6AEA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BBEA70-9F67-4ECF-B096-936F865C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589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5A806-A606-4EAF-B5A6-671BBB24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1F714-3E25-4F91-98E4-FB957B29C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E30F49-ECE2-4A78-BAAB-A65E2C49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3F398A-D7C5-4CAA-A69C-1C13AFE8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BD2F4-E1C2-4136-8623-37AF4BA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854C81-C9E9-4F86-9B8E-EC9ACC7B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5254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45239-78C9-47FB-AB3B-D30ADE75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22CC49-697E-4A17-A93E-54545A77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8F4AA-96E3-4BCF-B661-8C9F0BD7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501E-8033-4629-8986-C2411C1EC331}" type="datetimeFigureOut">
              <a:rPr lang="ru-BY" smtClean="0"/>
              <a:t>14.02.2020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64C0F-3674-438D-A7EB-3987428F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D7466-89F6-4A58-8BBD-B78DF72C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0DE6-8FDE-455F-94D4-CF18142E111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17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8704F-3B5F-463C-9EBE-6A0A47FF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522"/>
            <a:ext cx="9144000" cy="1201478"/>
          </a:xfrm>
        </p:spPr>
        <p:txBody>
          <a:bodyPr/>
          <a:lstStyle/>
          <a:p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Lambda</a:t>
            </a:r>
            <a:r>
              <a:rPr lang="ru-RU" dirty="0"/>
              <a:t>, </a:t>
            </a:r>
            <a:r>
              <a:rPr lang="ru-RU" dirty="0" err="1"/>
              <a:t>Streams</a:t>
            </a:r>
            <a:r>
              <a:rPr lang="ru-RU" dirty="0"/>
              <a:t> API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8587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9E78951-76CE-4D67-AA7F-02303B03F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927664"/>
              </p:ext>
            </p:extLst>
          </p:nvPr>
        </p:nvGraphicFramePr>
        <p:xfrm>
          <a:off x="587829" y="287383"/>
          <a:ext cx="11038113" cy="5889581"/>
        </p:xfrm>
        <a:graphic>
          <a:graphicData uri="http://schemas.openxmlformats.org/drawingml/2006/table">
            <a:tbl>
              <a:tblPr/>
              <a:tblGrid>
                <a:gridCol w="2024742">
                  <a:extLst>
                    <a:ext uri="{9D8B030D-6E8A-4147-A177-3AD203B41FA5}">
                      <a16:colId xmlns:a16="http://schemas.microsoft.com/office/drawing/2014/main" val="2184414892"/>
                    </a:ext>
                  </a:extLst>
                </a:gridCol>
                <a:gridCol w="4611189">
                  <a:extLst>
                    <a:ext uri="{9D8B030D-6E8A-4147-A177-3AD203B41FA5}">
                      <a16:colId xmlns:a16="http://schemas.microsoft.com/office/drawing/2014/main" val="4156865873"/>
                    </a:ext>
                  </a:extLst>
                </a:gridCol>
                <a:gridCol w="4402182">
                  <a:extLst>
                    <a:ext uri="{9D8B030D-6E8A-4147-A177-3AD203B41FA5}">
                      <a16:colId xmlns:a16="http://schemas.microsoft.com/office/drawing/2014/main" val="2836435324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allMatch</a:t>
                      </a:r>
                      <a:endParaRPr lang="en-US" sz="160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true, если условие выполняется для всех элементов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collection.stream().allMatch((s) -&gt; s.contains(«1»))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89939"/>
                  </a:ext>
                </a:extLst>
              </a:tr>
              <a:tr h="878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min</a:t>
                      </a:r>
                      <a:endParaRPr lang="en-US" sz="1600" dirty="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минимальный элемент, в качестве условия использует компаратор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().min(String::</a:t>
                      </a:r>
                      <a:r>
                        <a:rPr lang="en-US" sz="1600" dirty="0" err="1">
                          <a:effectLst/>
                        </a:rPr>
                        <a:t>compareTo</a:t>
                      </a:r>
                      <a:r>
                        <a:rPr lang="en-US" sz="1600" dirty="0">
                          <a:effectLst/>
                        </a:rPr>
                        <a:t>).get()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389650"/>
                  </a:ext>
                </a:extLst>
              </a:tr>
              <a:tr h="878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max</a:t>
                      </a:r>
                      <a:endParaRPr lang="en-US" sz="160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максимальный элемент, в качестве условия использует компаратор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collection.stream().max(String::compareTo).get()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411300"/>
                  </a:ext>
                </a:extLst>
              </a:tr>
              <a:tr h="1135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forEach</a:t>
                      </a:r>
                      <a:endParaRPr lang="en-US" sz="1600" dirty="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Применяет функцию к каждому объекту стрима, порядок при параллельном выполнении не гарантируется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set.stream</a:t>
                      </a:r>
                      <a:r>
                        <a:rPr lang="en-US" sz="1600" dirty="0">
                          <a:effectLst/>
                        </a:rPr>
                        <a:t>().</a:t>
                      </a:r>
                      <a:r>
                        <a:rPr lang="en-US" sz="1600" dirty="0" err="1">
                          <a:effectLst/>
                        </a:rPr>
                        <a:t>forEach</a:t>
                      </a:r>
                      <a:r>
                        <a:rPr lang="en-US" sz="1600" dirty="0">
                          <a:effectLst/>
                        </a:rPr>
                        <a:t>((p) -&gt; </a:t>
                      </a:r>
                      <a:r>
                        <a:rPr lang="en-US" sz="1600" dirty="0" err="1">
                          <a:effectLst/>
                        </a:rPr>
                        <a:t>p.append</a:t>
                      </a:r>
                      <a:r>
                        <a:rPr lang="en-US" sz="1600" dirty="0">
                          <a:effectLst/>
                        </a:rPr>
                        <a:t>("_1"));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223240"/>
                  </a:ext>
                </a:extLst>
              </a:tr>
              <a:tr h="878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forEachOrdered</a:t>
                      </a:r>
                      <a:endParaRPr lang="en-US" sz="1600" dirty="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Применяет функцию к каждому объекту стрима, сохранение порядка элементов гарантирует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list.stream().forEachOrdered((p) -&gt; p.append("_new"));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29410"/>
                  </a:ext>
                </a:extLst>
              </a:tr>
              <a:tr h="621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toArray</a:t>
                      </a:r>
                      <a:endParaRPr lang="en-US" sz="160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Возвращает массив значений стрима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().map(String::</a:t>
                      </a:r>
                      <a:r>
                        <a:rPr lang="en-US" sz="1600" dirty="0" err="1">
                          <a:effectLst/>
                        </a:rPr>
                        <a:t>toUpperCase</a:t>
                      </a:r>
                      <a:r>
                        <a:rPr lang="en-US" sz="1600" dirty="0">
                          <a:effectLst/>
                        </a:rPr>
                        <a:t>).</a:t>
                      </a:r>
                      <a:r>
                        <a:rPr lang="en-US" sz="1600" dirty="0" err="1"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(String[]::new);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10264"/>
                  </a:ext>
                </a:extLst>
              </a:tr>
              <a:tr h="87808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reduce</a:t>
                      </a:r>
                      <a:endParaRPr lang="en-US" sz="1600" dirty="0">
                        <a:effectLst/>
                      </a:endParaRP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Позволяет выполнять агрегатные функции на всей коллекцией и возвращать один результат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collection.stream</a:t>
                      </a:r>
                      <a:r>
                        <a:rPr lang="en-US" sz="1600" dirty="0">
                          <a:effectLst/>
                        </a:rPr>
                        <a:t>().reduce((s1, s2) -&gt; s1 + s2).</a:t>
                      </a:r>
                      <a:r>
                        <a:rPr lang="en-US" sz="1600" dirty="0" err="1">
                          <a:effectLst/>
                        </a:rPr>
                        <a:t>orElse</a:t>
                      </a:r>
                      <a:r>
                        <a:rPr lang="en-US" sz="1600" dirty="0">
                          <a:effectLst/>
                        </a:rPr>
                        <a:t>(0)</a:t>
                      </a:r>
                    </a:p>
                  </a:txBody>
                  <a:tcPr marL="82619" marR="82619" marT="41310" marB="61964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09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5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65151-FEA8-478B-9623-5FF46740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98" y="2766218"/>
            <a:ext cx="8567057" cy="1325563"/>
          </a:xfrm>
        </p:spPr>
        <p:txBody>
          <a:bodyPr/>
          <a:lstStyle/>
          <a:p>
            <a:r>
              <a:rPr lang="ru-RU" dirty="0"/>
              <a:t>Не забудьте выключить компьютер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759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92B496-290A-4555-8AF3-847B0B91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Среди новшеств, которые были привнесены в язык </a:t>
            </a:r>
            <a:r>
              <a:rPr lang="ru-RU" dirty="0" err="1"/>
              <a:t>Java</a:t>
            </a:r>
            <a:r>
              <a:rPr lang="ru-RU" dirty="0"/>
              <a:t> с выходом JDK 8, особняком стоят лямбда-выражения. Лямбда представляет набор инструкций, которые можно выделить в отдельную переменную и затем многократно вызвать в различных местах программы.</a:t>
            </a:r>
          </a:p>
          <a:p>
            <a:pPr marL="0" indent="0">
              <a:buNone/>
            </a:pPr>
            <a:r>
              <a:rPr lang="ru-RU" dirty="0"/>
              <a:t>Основу лямбда-выражения составляет лямбда-оператор, который представляет стрелку -&gt;. Этот оператор разделяет лямбда-выражение на две части: левая часть содержит список параметров выражения, а правая собственно представляет тело лямбда-выражения, где выполняются все действия.</a:t>
            </a:r>
          </a:p>
          <a:p>
            <a:pPr marL="0" indent="0">
              <a:buNone/>
            </a:pPr>
            <a:r>
              <a:rPr lang="ru-RU" dirty="0"/>
              <a:t>Лямбда-выражение не выполняется само по себе, а образует реализацию метода, определенного в функциональном интерфейсе. При этом важно, что функциональный интерфейс должен содержать только один единственный метод без реализации.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2300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1E2EB4-4E69-412E-8BF4-DBA097C6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Выражение </a:t>
            </a:r>
            <a:r>
              <a:rPr lang="en-US" dirty="0"/>
              <a:t>n -&gt; n + 1, </a:t>
            </a:r>
            <a:r>
              <a:rPr lang="ru-RU" dirty="0"/>
              <a:t>это просто аналог выражения </a:t>
            </a:r>
          </a:p>
          <a:p>
            <a:pPr marL="0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/>
              <a:t>Integer </a:t>
            </a:r>
            <a:r>
              <a:rPr lang="en-US" dirty="0" err="1"/>
              <a:t>func</a:t>
            </a:r>
            <a:r>
              <a:rPr lang="en-US" dirty="0"/>
              <a:t>(Integer n) { 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    </a:t>
            </a:r>
            <a:r>
              <a:rPr lang="en-US" dirty="0"/>
              <a:t>return n+1;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}, 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выражение () -&gt; «</a:t>
            </a:r>
            <a:r>
              <a:rPr lang="en-US" dirty="0"/>
              <a:t>a1» </a:t>
            </a:r>
            <a:r>
              <a:rPr lang="ru-RU" dirty="0"/>
              <a:t>аналог выражения </a:t>
            </a:r>
          </a:p>
          <a:p>
            <a:pPr marL="0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func</a:t>
            </a:r>
            <a:r>
              <a:rPr lang="en-US" dirty="0"/>
              <a:t>() { 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   </a:t>
            </a:r>
            <a:r>
              <a:rPr lang="en-US" dirty="0"/>
              <a:t>return «a1»;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03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515092-3973-47F1-A8CC-B96CEF6DF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79421"/>
              </p:ext>
            </p:extLst>
          </p:nvPr>
        </p:nvGraphicFramePr>
        <p:xfrm>
          <a:off x="457199" y="444136"/>
          <a:ext cx="11377749" cy="5839098"/>
        </p:xfrm>
        <a:graphic>
          <a:graphicData uri="http://schemas.openxmlformats.org/drawingml/2006/table">
            <a:tbl>
              <a:tblPr/>
              <a:tblGrid>
                <a:gridCol w="3792583">
                  <a:extLst>
                    <a:ext uri="{9D8B030D-6E8A-4147-A177-3AD203B41FA5}">
                      <a16:colId xmlns:a16="http://schemas.microsoft.com/office/drawing/2014/main" val="4001554951"/>
                    </a:ext>
                  </a:extLst>
                </a:gridCol>
                <a:gridCol w="3792583">
                  <a:extLst>
                    <a:ext uri="{9D8B030D-6E8A-4147-A177-3AD203B41FA5}">
                      <a16:colId xmlns:a16="http://schemas.microsoft.com/office/drawing/2014/main" val="33452640"/>
                    </a:ext>
                  </a:extLst>
                </a:gridCol>
                <a:gridCol w="3792583">
                  <a:extLst>
                    <a:ext uri="{9D8B030D-6E8A-4147-A177-3AD203B41FA5}">
                      <a16:colId xmlns:a16="http://schemas.microsoft.com/office/drawing/2014/main" val="2612910309"/>
                    </a:ext>
                  </a:extLst>
                </a:gridCol>
              </a:tblGrid>
              <a:tr h="447138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Способ создания стрима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Шаблон создания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Пример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98585"/>
                  </a:ext>
                </a:extLst>
              </a:tr>
              <a:tr h="1709646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1. Классический: Создание стрима из коллекции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</a:t>
                      </a:r>
                      <a:r>
                        <a:rPr lang="en-US" b="1">
                          <a:effectLst/>
                        </a:rPr>
                        <a:t>stream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Collection&lt;String&gt; collection = Arrays.asList(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"a1"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"a2"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"a3"</a:t>
                      </a:r>
                      <a:r>
                        <a:rPr lang="en-US">
                          <a:effectLst/>
                        </a:rPr>
                        <a:t>); Stream&lt;String&gt; streamFromCollection = collection.stream();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64594"/>
                  </a:ext>
                </a:extLst>
              </a:tr>
              <a:tr h="762765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2. Создание стрима из значений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Stream.of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 i="1">
                          <a:effectLst/>
                        </a:rPr>
                        <a:t>значение1</a:t>
                      </a:r>
                      <a:r>
                        <a:rPr lang="ru-RU">
                          <a:effectLst/>
                        </a:rPr>
                        <a:t>,… </a:t>
                      </a:r>
                      <a:r>
                        <a:rPr lang="ru-RU" i="1">
                          <a:effectLst/>
                        </a:rPr>
                        <a:t>значение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Stream&lt;String&gt; streamFromValues = Stream.of(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"a1"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"a2"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"a3"</a:t>
                      </a:r>
                      <a:r>
                        <a:rPr lang="en-US">
                          <a:effectLst/>
                        </a:rPr>
                        <a:t>);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32280"/>
                  </a:ext>
                </a:extLst>
              </a:tr>
              <a:tr h="1078392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3. Создание стрима из массива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Arrays.stream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 i="1">
                          <a:effectLst/>
                        </a:rPr>
                        <a:t>массив</a:t>
                      </a:r>
                      <a:r>
                        <a:rPr lang="ru-RU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String[] array = {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"a1"</a:t>
                      </a:r>
                      <a:r>
                        <a:rPr lang="en-US">
                          <a:effectLst/>
                        </a:rPr>
                        <a:t>,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"a2"</a:t>
                      </a:r>
                      <a:r>
                        <a:rPr lang="en-US">
                          <a:effectLst/>
                        </a:rPr>
                        <a:t>,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"a3"</a:t>
                      </a:r>
                      <a:r>
                        <a:rPr lang="en-US">
                          <a:effectLst/>
                        </a:rPr>
                        <a:t>}; Stream&lt;String&gt; streamFromArrays = Arrays.stream(array);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552284"/>
                  </a:ext>
                </a:extLst>
              </a:tr>
              <a:tr h="1078392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4. Создание стрима из файла (каждая строка в файле будет отдельным элементом в стриме)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Files.lines</a:t>
                      </a:r>
                      <a:r>
                        <a:rPr lang="ru-RU">
                          <a:effectLst/>
                        </a:rPr>
                        <a:t>(</a:t>
                      </a:r>
                      <a:r>
                        <a:rPr lang="ru-RU" i="1">
                          <a:effectLst/>
                        </a:rPr>
                        <a:t>путь_к_файлу</a:t>
                      </a:r>
                      <a:r>
                        <a:rPr lang="ru-RU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Stream&lt;String&gt; streamFromFiles = Files.lines(Paths.get(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"file.txt"</a:t>
                      </a:r>
                      <a:r>
                        <a:rPr lang="en-US">
                          <a:effectLst/>
                        </a:rPr>
                        <a:t>))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628890"/>
                  </a:ext>
                </a:extLst>
              </a:tr>
              <a:tr h="762765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5. Создание стрима из строки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«строка».</a:t>
                      </a:r>
                      <a:r>
                        <a:rPr lang="en-US" b="1">
                          <a:effectLst/>
                        </a:rPr>
                        <a:t>chars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IntStream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streamFromString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>
                          <a:solidFill>
                            <a:srgbClr val="50A14F"/>
                          </a:solidFill>
                          <a:effectLst/>
                        </a:rPr>
                        <a:t>"123"</a:t>
                      </a:r>
                      <a:r>
                        <a:rPr lang="en-US" dirty="0">
                          <a:effectLst/>
                        </a:rPr>
                        <a:t>.chars()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5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9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6C2FA8A-1697-49DA-9468-B75226041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237683"/>
              </p:ext>
            </p:extLst>
          </p:nvPr>
        </p:nvGraphicFramePr>
        <p:xfrm>
          <a:off x="640079" y="587829"/>
          <a:ext cx="10985862" cy="5512525"/>
        </p:xfrm>
        <a:graphic>
          <a:graphicData uri="http://schemas.openxmlformats.org/drawingml/2006/table">
            <a:tbl>
              <a:tblPr/>
              <a:tblGrid>
                <a:gridCol w="3661954">
                  <a:extLst>
                    <a:ext uri="{9D8B030D-6E8A-4147-A177-3AD203B41FA5}">
                      <a16:colId xmlns:a16="http://schemas.microsoft.com/office/drawing/2014/main" val="266459150"/>
                    </a:ext>
                  </a:extLst>
                </a:gridCol>
                <a:gridCol w="3661954">
                  <a:extLst>
                    <a:ext uri="{9D8B030D-6E8A-4147-A177-3AD203B41FA5}">
                      <a16:colId xmlns:a16="http://schemas.microsoft.com/office/drawing/2014/main" val="2532000842"/>
                    </a:ext>
                  </a:extLst>
                </a:gridCol>
                <a:gridCol w="3661954">
                  <a:extLst>
                    <a:ext uri="{9D8B030D-6E8A-4147-A177-3AD203B41FA5}">
                      <a16:colId xmlns:a16="http://schemas.microsoft.com/office/drawing/2014/main" val="534641723"/>
                    </a:ext>
                  </a:extLst>
                </a:gridCol>
              </a:tblGrid>
              <a:tr h="1051732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6. С помощью Stream.builder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Stream.</a:t>
                      </a:r>
                      <a:r>
                        <a:rPr lang="en-US" b="1">
                          <a:effectLst/>
                        </a:rPr>
                        <a:t>builder</a:t>
                      </a:r>
                      <a:r>
                        <a:rPr lang="en-US">
                          <a:effectLst/>
                        </a:rPr>
                        <a:t>().</a:t>
                      </a:r>
                      <a:r>
                        <a:rPr lang="en-US" b="1">
                          <a:effectLst/>
                        </a:rPr>
                        <a:t>add</a:t>
                      </a:r>
                      <a:r>
                        <a:rPr lang="en-US">
                          <a:effectLst/>
                        </a:rPr>
                        <a:t>(...)....</a:t>
                      </a:r>
                      <a:r>
                        <a:rPr lang="en-US" b="1">
                          <a:effectLst/>
                        </a:rPr>
                        <a:t>build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Stream.builder().add(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"a1"</a:t>
                      </a:r>
                      <a:r>
                        <a:rPr lang="en-US">
                          <a:effectLst/>
                        </a:rPr>
                        <a:t>).add(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"a2"</a:t>
                      </a:r>
                      <a:r>
                        <a:rPr lang="en-US">
                          <a:effectLst/>
                        </a:rPr>
                        <a:t>).add(</a:t>
                      </a:r>
                      <a:r>
                        <a:rPr lang="en-US">
                          <a:solidFill>
                            <a:srgbClr val="50A14F"/>
                          </a:solidFill>
                          <a:effectLst/>
                        </a:rPr>
                        <a:t>"a3"</a:t>
                      </a:r>
                      <a:r>
                        <a:rPr lang="en-US">
                          <a:effectLst/>
                        </a:rPr>
                        <a:t>).build()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02425"/>
                  </a:ext>
                </a:extLst>
              </a:tr>
              <a:tr h="1486931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7. Создание параллельного стрима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</a:t>
                      </a:r>
                      <a:r>
                        <a:rPr lang="en-US" b="1">
                          <a:effectLst/>
                        </a:rPr>
                        <a:t>parallelStream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Stream&lt;String&gt; stream = collection.parallelStream(); 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218690"/>
                  </a:ext>
                </a:extLst>
              </a:tr>
              <a:tr h="148693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8. Создание бесконечных стрима с помощью Stream.iterate </a:t>
                      </a:r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Stream.iterate</a:t>
                      </a:r>
                      <a:r>
                        <a:rPr lang="ru-RU">
                          <a:effectLst/>
                        </a:rPr>
                        <a:t>(</a:t>
                      </a:r>
                      <a:r>
                        <a:rPr lang="ru-RU" i="1">
                          <a:effectLst/>
                        </a:rPr>
                        <a:t>начальное_условие</a:t>
                      </a:r>
                      <a:r>
                        <a:rPr lang="ru-RU">
                          <a:effectLst/>
                        </a:rPr>
                        <a:t>, </a:t>
                      </a:r>
                      <a:r>
                        <a:rPr lang="ru-RU" i="1">
                          <a:effectLst/>
                        </a:rPr>
                        <a:t>выражение_генерации</a:t>
                      </a:r>
                      <a:r>
                        <a:rPr lang="ru-RU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Stream&lt;Integer&gt; streamFromIterate = Stream.iterate(</a:t>
                      </a:r>
                      <a:r>
                        <a:rPr lang="en-US">
                          <a:solidFill>
                            <a:srgbClr val="986801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n -&gt; n + </a:t>
                      </a:r>
                      <a:r>
                        <a:rPr lang="en-US">
                          <a:solidFill>
                            <a:srgbClr val="986801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) 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8689"/>
                  </a:ext>
                </a:extLst>
              </a:tr>
              <a:tr h="148693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9. Создание бесконечных стрима с помощью Stream.generate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Stream.generate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i="1" dirty="0" err="1">
                          <a:effectLst/>
                        </a:rPr>
                        <a:t>выражение_генерации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Stream&lt;String&gt; </a:t>
                      </a:r>
                      <a:r>
                        <a:rPr lang="en-US" dirty="0" err="1">
                          <a:effectLst/>
                        </a:rPr>
                        <a:t>streamFromGenerate</a:t>
                      </a:r>
                      <a:r>
                        <a:rPr lang="en-US" dirty="0">
                          <a:effectLst/>
                        </a:rPr>
                        <a:t> = </a:t>
                      </a:r>
                      <a:r>
                        <a:rPr lang="en-US" dirty="0" err="1">
                          <a:effectLst/>
                        </a:rPr>
                        <a:t>Stream.generate</a:t>
                      </a:r>
                      <a:r>
                        <a:rPr lang="en-US" dirty="0">
                          <a:effectLst/>
                        </a:rPr>
                        <a:t>(() -&gt; </a:t>
                      </a:r>
                      <a:r>
                        <a:rPr lang="en-US" dirty="0">
                          <a:solidFill>
                            <a:srgbClr val="50A14F"/>
                          </a:solidFill>
                          <a:effectLst/>
                        </a:rPr>
                        <a:t>"a1"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6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24ED3E-2CDA-44C1-9C38-91516F1A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175657"/>
            <a:ext cx="11194867" cy="309589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Stream</a:t>
            </a:r>
            <a:r>
              <a:rPr lang="ru-RU" dirty="0"/>
              <a:t> API предлагает два вида методов: </a:t>
            </a:r>
            <a:br>
              <a:rPr lang="ru-RU" dirty="0"/>
            </a:br>
            <a:r>
              <a:rPr lang="ru-RU" dirty="0"/>
              <a:t>1. Конвейерные — возвращают другой </a:t>
            </a:r>
            <a:r>
              <a:rPr lang="ru-RU" dirty="0" err="1"/>
              <a:t>stream</a:t>
            </a:r>
            <a:r>
              <a:rPr lang="ru-RU" dirty="0"/>
              <a:t>, то есть работают как </a:t>
            </a:r>
            <a:r>
              <a:rPr lang="ru-RU" dirty="0" err="1"/>
              <a:t>builder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2. Терминальные — возвращают другой объект, такой как коллекция, примитивы, объекты, </a:t>
            </a:r>
            <a:r>
              <a:rPr lang="ru-RU" dirty="0" err="1"/>
              <a:t>Optional</a:t>
            </a:r>
            <a:r>
              <a:rPr lang="ru-RU" dirty="0"/>
              <a:t> и т.д.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703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3E08486-6945-4F19-AE7F-42BC01BA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074718"/>
              </p:ext>
            </p:extLst>
          </p:nvPr>
        </p:nvGraphicFramePr>
        <p:xfrm>
          <a:off x="287383" y="1097279"/>
          <a:ext cx="11234057" cy="5760721"/>
        </p:xfrm>
        <a:graphic>
          <a:graphicData uri="http://schemas.openxmlformats.org/drawingml/2006/table">
            <a:tbl>
              <a:tblPr/>
              <a:tblGrid>
                <a:gridCol w="1139687">
                  <a:extLst>
                    <a:ext uri="{9D8B030D-6E8A-4147-A177-3AD203B41FA5}">
                      <a16:colId xmlns:a16="http://schemas.microsoft.com/office/drawing/2014/main" val="3688932776"/>
                    </a:ext>
                  </a:extLst>
                </a:gridCol>
                <a:gridCol w="6671901">
                  <a:extLst>
                    <a:ext uri="{9D8B030D-6E8A-4147-A177-3AD203B41FA5}">
                      <a16:colId xmlns:a16="http://schemas.microsoft.com/office/drawing/2014/main" val="68663685"/>
                    </a:ext>
                  </a:extLst>
                </a:gridCol>
                <a:gridCol w="3422469">
                  <a:extLst>
                    <a:ext uri="{9D8B030D-6E8A-4147-A177-3AD203B41FA5}">
                      <a16:colId xmlns:a16="http://schemas.microsoft.com/office/drawing/2014/main" val="1130452745"/>
                    </a:ext>
                  </a:extLst>
                </a:gridCol>
              </a:tblGrid>
              <a:tr h="752527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Метод </a:t>
                      </a:r>
                      <a:r>
                        <a:rPr lang="en-US">
                          <a:effectLst/>
                        </a:rPr>
                        <a:t>stream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Описание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Пример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636708"/>
                  </a:ext>
                </a:extLst>
              </a:tr>
              <a:tr h="75252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filter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Отфильтровывает записи, возвращает только записи, соответствующие условию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collection.stream().filter(«a1»::equals).count()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86446"/>
                  </a:ext>
                </a:extLst>
              </a:tr>
              <a:tr h="106391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skip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Позволяет пропустить N первых элементов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collection.stream().skip(collection.size() — 1).findFirst().orElse(«1»)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02112"/>
                  </a:ext>
                </a:extLst>
              </a:tr>
              <a:tr h="75252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distinct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Возвращает стрим без дубликатов (для метода equals)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collection.stream().distinct().collect(Collectors.toList())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059603"/>
                  </a:ext>
                </a:extLst>
              </a:tr>
              <a:tr h="106391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map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Преобразует каждый элемент стрима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().map((s) -&gt; s + "_1").collect(</a:t>
                      </a:r>
                      <a:r>
                        <a:rPr lang="en-US" dirty="0" err="1">
                          <a:effectLst/>
                        </a:rPr>
                        <a:t>Collectors.toList</a:t>
                      </a:r>
                      <a:r>
                        <a:rPr lang="en-US" dirty="0">
                          <a:effectLst/>
                        </a:rPr>
                        <a:t>())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45603"/>
                  </a:ext>
                </a:extLst>
              </a:tr>
              <a:tr h="1375306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peek</a:t>
                      </a:r>
                      <a:endParaRPr lang="en-US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Возвращает тот же стрим, но применяет функцию к каждому элементу стрима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().map(String::</a:t>
                      </a:r>
                      <a:r>
                        <a:rPr lang="en-US" dirty="0" err="1">
                          <a:effectLst/>
                        </a:rPr>
                        <a:t>toUpperCase</a:t>
                      </a:r>
                      <a:r>
                        <a:rPr lang="en-US" dirty="0">
                          <a:effectLst/>
                        </a:rPr>
                        <a:t>).peek((e) -&gt; </a:t>
                      </a:r>
                      <a:r>
                        <a:rPr lang="en-US" dirty="0" err="1">
                          <a:effectLst/>
                        </a:rPr>
                        <a:t>System.out.print</a:t>
                      </a:r>
                      <a:r>
                        <a:rPr lang="en-US" dirty="0">
                          <a:effectLst/>
                        </a:rPr>
                        <a:t>("," + e)).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collect(</a:t>
                      </a:r>
                      <a:r>
                        <a:rPr lang="en-US" dirty="0" err="1">
                          <a:effectLst/>
                        </a:rPr>
                        <a:t>Collectors.toList</a:t>
                      </a:r>
                      <a:r>
                        <a:rPr lang="en-US" dirty="0">
                          <a:effectLst/>
                        </a:rPr>
                        <a:t>())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054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7888EA-1B39-44A5-832B-D017A3B80154}"/>
              </a:ext>
            </a:extLst>
          </p:cNvPr>
          <p:cNvSpPr txBox="1"/>
          <p:nvPr/>
        </p:nvSpPr>
        <p:spPr>
          <a:xfrm>
            <a:off x="496390" y="143692"/>
            <a:ext cx="4990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+mj-lt"/>
              </a:rPr>
              <a:t>Конвейерные</a:t>
            </a:r>
            <a:endParaRPr lang="ru-BY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E979D64-6F0B-4801-BD05-6E3A349A2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18977"/>
              </p:ext>
            </p:extLst>
          </p:nvPr>
        </p:nvGraphicFramePr>
        <p:xfrm>
          <a:off x="838199" y="496388"/>
          <a:ext cx="10918371" cy="5447212"/>
        </p:xfrm>
        <a:graphic>
          <a:graphicData uri="http://schemas.openxmlformats.org/drawingml/2006/table">
            <a:tbl>
              <a:tblPr/>
              <a:tblGrid>
                <a:gridCol w="3639457">
                  <a:extLst>
                    <a:ext uri="{9D8B030D-6E8A-4147-A177-3AD203B41FA5}">
                      <a16:colId xmlns:a16="http://schemas.microsoft.com/office/drawing/2014/main" val="1475701775"/>
                    </a:ext>
                  </a:extLst>
                </a:gridCol>
                <a:gridCol w="3639457">
                  <a:extLst>
                    <a:ext uri="{9D8B030D-6E8A-4147-A177-3AD203B41FA5}">
                      <a16:colId xmlns:a16="http://schemas.microsoft.com/office/drawing/2014/main" val="3557873545"/>
                    </a:ext>
                  </a:extLst>
                </a:gridCol>
                <a:gridCol w="3639457">
                  <a:extLst>
                    <a:ext uri="{9D8B030D-6E8A-4147-A177-3AD203B41FA5}">
                      <a16:colId xmlns:a16="http://schemas.microsoft.com/office/drawing/2014/main" val="844230229"/>
                    </a:ext>
                  </a:extLst>
                </a:gridCol>
              </a:tblGrid>
              <a:tr h="1268953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limit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Позволяет ограничить выборку определенным количеством первых элементов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collection.stream().limit(2).collect(Collectors.toList())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615295"/>
                  </a:ext>
                </a:extLst>
              </a:tr>
              <a:tr h="1268953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sorted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Позволяет сортировать значения либо в натуральном порядке, либо задавая Comparator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().sorted().collect(</a:t>
                      </a:r>
                      <a:r>
                        <a:rPr lang="en-US" dirty="0" err="1">
                          <a:effectLst/>
                        </a:rPr>
                        <a:t>Collectors.toList</a:t>
                      </a:r>
                      <a:r>
                        <a:rPr lang="en-US" dirty="0">
                          <a:effectLst/>
                        </a:rPr>
                        <a:t>())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29864"/>
                  </a:ext>
                </a:extLst>
              </a:tr>
              <a:tr h="1268953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mapToInt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 err="1">
                          <a:effectLst/>
                        </a:rPr>
                        <a:t>mapToDouble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 err="1">
                          <a:effectLst/>
                        </a:rPr>
                        <a:t>mapToLong</a:t>
                      </a:r>
                      <a:endParaRPr lang="en-US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Аналог </a:t>
                      </a:r>
                      <a:r>
                        <a:rPr lang="ru-RU" dirty="0" err="1">
                          <a:effectLst/>
                        </a:rPr>
                        <a:t>map</a:t>
                      </a:r>
                      <a:r>
                        <a:rPr lang="ru-RU" dirty="0">
                          <a:effectLst/>
                        </a:rPr>
                        <a:t>, но возвращает числовой стрим (то есть стрим из числовых примитивов)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</a:t>
                      </a:r>
                      <a:r>
                        <a:rPr lang="en-US" dirty="0" err="1">
                          <a:effectLst/>
                        </a:rPr>
                        <a:t>mapToInt</a:t>
                      </a:r>
                      <a:r>
                        <a:rPr lang="en-US" dirty="0">
                          <a:effectLst/>
                        </a:rPr>
                        <a:t>((s) -&gt; </a:t>
                      </a:r>
                      <a:r>
                        <a:rPr lang="en-US" dirty="0" err="1">
                          <a:effectLst/>
                        </a:rPr>
                        <a:t>Integer.parseInt</a:t>
                      </a:r>
                      <a:r>
                        <a:rPr lang="en-US" dirty="0">
                          <a:effectLst/>
                        </a:rPr>
                        <a:t>(s)).</a:t>
                      </a:r>
                      <a:r>
                        <a:rPr lang="en-US" dirty="0" err="1">
                          <a:effectLst/>
                        </a:rPr>
                        <a:t>toArray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19747"/>
                  </a:ext>
                </a:extLst>
              </a:tr>
              <a:tr h="1640353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flatMap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 err="1">
                          <a:effectLst/>
                        </a:rPr>
                        <a:t>flatMapToInt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 err="1">
                          <a:effectLst/>
                        </a:rPr>
                        <a:t>flatMapToDouble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 err="1">
                          <a:effectLst/>
                        </a:rPr>
                        <a:t>flatMapToLong</a:t>
                      </a:r>
                      <a:endParaRPr lang="en-US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Похоже на </a:t>
                      </a:r>
                      <a:r>
                        <a:rPr lang="ru-RU" dirty="0" err="1">
                          <a:effectLst/>
                        </a:rPr>
                        <a:t>map</a:t>
                      </a:r>
                      <a:r>
                        <a:rPr lang="ru-RU" dirty="0">
                          <a:effectLst/>
                        </a:rPr>
                        <a:t>, но может создавать из одного элемента несколько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739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A7A9C-20A4-4867-80B3-211D4788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772989" cy="732154"/>
          </a:xfrm>
        </p:spPr>
        <p:txBody>
          <a:bodyPr>
            <a:normAutofit/>
          </a:bodyPr>
          <a:lstStyle/>
          <a:p>
            <a:r>
              <a:rPr lang="ru-RU" b="1" dirty="0"/>
              <a:t>Терминальные</a:t>
            </a:r>
            <a:endParaRPr lang="ru-BY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DB681E5-7B88-41FF-AFF2-FF7DA3C0F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092242"/>
              </p:ext>
            </p:extLst>
          </p:nvPr>
        </p:nvGraphicFramePr>
        <p:xfrm>
          <a:off x="838199" y="1258094"/>
          <a:ext cx="10826931" cy="5234782"/>
        </p:xfrm>
        <a:graphic>
          <a:graphicData uri="http://schemas.openxmlformats.org/drawingml/2006/table">
            <a:tbl>
              <a:tblPr/>
              <a:tblGrid>
                <a:gridCol w="1460864">
                  <a:extLst>
                    <a:ext uri="{9D8B030D-6E8A-4147-A177-3AD203B41FA5}">
                      <a16:colId xmlns:a16="http://schemas.microsoft.com/office/drawing/2014/main" val="1237330360"/>
                    </a:ext>
                  </a:extLst>
                </a:gridCol>
                <a:gridCol w="5835546">
                  <a:extLst>
                    <a:ext uri="{9D8B030D-6E8A-4147-A177-3AD203B41FA5}">
                      <a16:colId xmlns:a16="http://schemas.microsoft.com/office/drawing/2014/main" val="157607416"/>
                    </a:ext>
                  </a:extLst>
                </a:gridCol>
                <a:gridCol w="3530521">
                  <a:extLst>
                    <a:ext uri="{9D8B030D-6E8A-4147-A177-3AD203B41FA5}">
                      <a16:colId xmlns:a16="http://schemas.microsoft.com/office/drawing/2014/main" val="3767847215"/>
                    </a:ext>
                  </a:extLst>
                </a:gridCol>
              </a:tblGrid>
              <a:tr h="706087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Метод </a:t>
                      </a:r>
                      <a:r>
                        <a:rPr lang="en-US">
                          <a:effectLst/>
                        </a:rPr>
                        <a:t>stream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Описание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Пример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502323"/>
                  </a:ext>
                </a:extLst>
              </a:tr>
              <a:tr h="70608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findFirst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Возвращает первый элемент из стрима (возвращает </a:t>
                      </a:r>
                      <a:r>
                        <a:rPr lang="ru-RU" dirty="0" err="1">
                          <a:effectLst/>
                        </a:rPr>
                        <a:t>Optional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collection.stream().findFirst().orElse(«1»)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973"/>
                  </a:ext>
                </a:extLst>
              </a:tr>
              <a:tr h="706087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findAny</a:t>
                      </a:r>
                      <a:endParaRPr lang="en-US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Возвращает любой подходящий элемент из стрима (возвращает </a:t>
                      </a:r>
                      <a:r>
                        <a:rPr lang="ru-RU" dirty="0" err="1">
                          <a:effectLst/>
                        </a:rPr>
                        <a:t>Optional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</a:t>
                      </a:r>
                      <a:r>
                        <a:rPr lang="en-US" dirty="0" err="1">
                          <a:effectLst/>
                        </a:rPr>
                        <a:t>findAny</a:t>
                      </a:r>
                      <a:r>
                        <a:rPr lang="en-US" dirty="0">
                          <a:effectLst/>
                        </a:rPr>
                        <a:t>().</a:t>
                      </a:r>
                      <a:r>
                        <a:rPr lang="en-US" dirty="0" err="1">
                          <a:effectLst/>
                        </a:rPr>
                        <a:t>orElse</a:t>
                      </a:r>
                      <a:r>
                        <a:rPr lang="en-US" dirty="0">
                          <a:effectLst/>
                        </a:rPr>
                        <a:t>(«1»)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02966"/>
                  </a:ext>
                </a:extLst>
              </a:tr>
              <a:tr h="99826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collect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Представление результатов в виде коллекций и других структур данных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().filter((s) -&gt; </a:t>
                      </a:r>
                      <a:r>
                        <a:rPr lang="en-US" dirty="0" err="1">
                          <a:effectLst/>
                        </a:rPr>
                        <a:t>s.contains</a:t>
                      </a:r>
                      <a:r>
                        <a:rPr lang="en-US" dirty="0">
                          <a:effectLst/>
                        </a:rPr>
                        <a:t>(«1»)).collect(</a:t>
                      </a:r>
                      <a:r>
                        <a:rPr lang="en-US" dirty="0" err="1">
                          <a:effectLst/>
                        </a:rPr>
                        <a:t>Collectors.toList</a:t>
                      </a:r>
                      <a:r>
                        <a:rPr lang="en-US" dirty="0">
                          <a:effectLst/>
                        </a:rPr>
                        <a:t>())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77402"/>
                  </a:ext>
                </a:extLst>
              </a:tr>
              <a:tr h="70608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count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Возвращает количество элементов в стриме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().filter(«a1»::equals).count()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35376"/>
                  </a:ext>
                </a:extLst>
              </a:tr>
              <a:tr h="70608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anyMatch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условие выполняется хотя бы для одного элемента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</a:t>
                      </a:r>
                      <a:r>
                        <a:rPr lang="en-US" dirty="0" err="1">
                          <a:effectLst/>
                        </a:rPr>
                        <a:t>anyMatch</a:t>
                      </a:r>
                      <a:r>
                        <a:rPr lang="en-US" dirty="0">
                          <a:effectLst/>
                        </a:rPr>
                        <a:t>(«a1»::equals)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08783"/>
                  </a:ext>
                </a:extLst>
              </a:tr>
              <a:tr h="70608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noneMatch</a:t>
                      </a:r>
                      <a:endParaRPr lang="en-US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условие не выполняется ни для одного элемента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collection.stream</a:t>
                      </a:r>
                      <a:r>
                        <a:rPr lang="en-US" dirty="0">
                          <a:effectLst/>
                        </a:rPr>
                        <a:t>().</a:t>
                      </a:r>
                      <a:r>
                        <a:rPr lang="en-US" dirty="0" err="1">
                          <a:effectLst/>
                        </a:rPr>
                        <a:t>noneMatch</a:t>
                      </a:r>
                      <a:r>
                        <a:rPr lang="en-US" dirty="0">
                          <a:effectLst/>
                        </a:rPr>
                        <a:t>(«a8»::equals)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57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1075</Words>
  <Application>Microsoft Office PowerPoint</Application>
  <PresentationFormat>Широкоэкранный</PresentationFormat>
  <Paragraphs>120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Java Lambda, Streams API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Терминальные</vt:lpstr>
      <vt:lpstr>Презентация PowerPoint</vt:lpstr>
      <vt:lpstr>Не забудьте выключить компьютер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Lambda, Streams API</dc:title>
  <dc:creator>Ерёменко Владимир</dc:creator>
  <cp:lastModifiedBy>Uladzimir Yaromenka</cp:lastModifiedBy>
  <cp:revision>9</cp:revision>
  <dcterms:created xsi:type="dcterms:W3CDTF">2019-07-27T19:38:26Z</dcterms:created>
  <dcterms:modified xsi:type="dcterms:W3CDTF">2020-02-14T17:51:36Z</dcterms:modified>
</cp:coreProperties>
</file>