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10D477-24ED-4435-9112-DE9836E10F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ACC02D-27E3-429F-8336-D39ABF76EE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EB8A22-FD2C-44F8-B0B6-70D645C781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CC9F0-699B-4395-A16F-670A8AE40E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531E1-DB26-4034-87AA-7047DDFF81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AD92FE-FDE3-4D30-AE03-4067179F4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0248D-18F0-492C-9880-00110333F1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A61CB3-CD9F-4AEB-BFC5-9653248BF9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0C89E-44BF-4159-8FBE-06C063D5FC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8899BE-9872-459B-B15C-638563248B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02DD7-5B00-4878-B066-78FFDBE94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88BB55-1597-4062-89A5-1DBCB75A5C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99EECEC-DA18-4DFB-B120-79077EB38F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38120" y="45720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Обуч</a:t>
            </a:r>
            <a:r>
              <a:rPr b="0" lang="en-US" sz="4400" spc="-1" strike="noStrike">
                <a:latin typeface="Arial"/>
              </a:rPr>
              <a:t>ение </a:t>
            </a:r>
            <a:r>
              <a:rPr b="0" lang="en-US" sz="4400" spc="-1" strike="noStrike">
                <a:latin typeface="Arial"/>
              </a:rPr>
              <a:t>с </a:t>
            </a:r>
            <a:r>
              <a:rPr b="0" lang="en-US" sz="4400" spc="-1" strike="noStrike">
                <a:latin typeface="Arial"/>
              </a:rPr>
              <a:t>подкр</a:t>
            </a:r>
            <a:r>
              <a:rPr b="0" lang="en-US" sz="4400" spc="-1" strike="noStrike">
                <a:latin typeface="Arial"/>
              </a:rPr>
              <a:t>епле</a:t>
            </a:r>
            <a:r>
              <a:rPr b="0" lang="en-US" sz="4400" spc="-1" strike="noStrike">
                <a:latin typeface="Arial"/>
              </a:rPr>
              <a:t>нием</a:t>
            </a:r>
            <a:br>
              <a:rPr sz="4400"/>
            </a:br>
            <a:br>
              <a:rPr sz="4400"/>
            </a:br>
            <a:r>
              <a:rPr b="0" lang="en-US" sz="4400" spc="-1" strike="noStrike">
                <a:latin typeface="Arial"/>
              </a:rPr>
              <a:t>Reinf</a:t>
            </a:r>
            <a:r>
              <a:rPr b="0" lang="en-US" sz="4400" spc="-1" strike="noStrike">
                <a:latin typeface="Arial"/>
              </a:rPr>
              <a:t>orce</a:t>
            </a:r>
            <a:r>
              <a:rPr b="0" lang="en-US" sz="4400" spc="-1" strike="noStrike">
                <a:latin typeface="Arial"/>
              </a:rPr>
              <a:t>ment </a:t>
            </a:r>
            <a:r>
              <a:rPr b="0" lang="en-US" sz="4400" spc="-1" strike="noStrike">
                <a:latin typeface="Arial"/>
              </a:rPr>
              <a:t>Learn</a:t>
            </a:r>
            <a:r>
              <a:rPr b="0" lang="en-US" sz="4400" spc="-1" strike="noStrike">
                <a:latin typeface="Arial"/>
              </a:rPr>
              <a:t>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85040" y="2834640"/>
            <a:ext cx="3790080" cy="25264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7498080" y="3749040"/>
            <a:ext cx="131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Ли Седоль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548640" y="1555200"/>
            <a:ext cx="7746840" cy="28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State Состояние – сигнал, доносящий до агента представление о том, как “выглядит окружающая среда” в конкретный момент времени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46680" y="1828800"/>
            <a:ext cx="9071640" cy="338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Агент — это кто-либо (или что-либо), вступающий во взаимодействие со средой посредством наблюдения, выполнения определенных действий и получения вознаграждения за них.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Среда — это все, что находится вне агента. Является внешней относительно агента, и его взаимодействие со средой ограничено вознаграждением, действиями и наблюдениями.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Действия — это то, что агент может делать в среде. Выделяется два типа действий: дискретные и непрерывные.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Вознаграждение – это просто скалярное значение, периодически получаемое агентом от среды. Оно может быть положительным или отрицательным, большим или маленьким — это просто число.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Наблюдения — это предоставляемая средой информация о том, что происходит вокруг агента. Важно также различать состояние среды и наблюдения. Состояние среды потенциально включает в себя каждый атом вселенной, наблюдение – ограниченная информация.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773360" y="182880"/>
            <a:ext cx="3713040" cy="14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Динамическое программирование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Метод Монте-карло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Temporal difference, Q-learning (временные различия), существует только внутри RL, имитирует выделение фермента дофамина (удовольствия)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367720" y="274320"/>
            <a:ext cx="3967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Методы обучения с подкреплением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274320" y="1005840"/>
            <a:ext cx="7655400" cy="29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Temporal difference и теория оптимального управления слились в 1989 году, когда Крис Уоткис разработал Q-learning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367720" y="274320"/>
            <a:ext cx="3967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Методы обучения с подкреплением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Dynamic Programming Backup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3108960"/>
            <a:ext cx="90716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45000" y="1144080"/>
            <a:ext cx="6838560" cy="42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Monte Carlo Backup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16400" y="1223640"/>
            <a:ext cx="729576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Temporal-Difference Backup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284480" y="1172520"/>
            <a:ext cx="630504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RL vs обучение с учителем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99880" y="1237320"/>
            <a:ext cx="8935560" cy="40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учитель ” - наличие метки, какое действие правильное в данной ситуации. Цель такого обучения – добиться, чтобы система могла экстраполировать свою реакцию на ситуации, которые не были предъявлены в тестовой выборке.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интерактивных  задачах часто практически невозможно получить примеры желаемого поведения. На неизведанной территории агент должен уметь действовать из своего опыта.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RL нет меток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RL vs без учителя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99880" y="1237320"/>
            <a:ext cx="8935560" cy="406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Обучение без учителя обычно имеет целью обнаружения структуры в наборе непомченных данных.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Но цель RL – максимизировать вознаграждение,  а не выявить скрытую структуру данных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Выявление структуры может быть полезно в опыте агента, но не является целью RL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Способность некоторых методов RL обучаться с помощью параметризованных аппроксиматоров решает классическую проблему “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проклятия размерности</a:t>
            </a:r>
            <a:r>
              <a:rPr b="0" lang="en-US" sz="3200" spc="-1" strike="noStrike">
                <a:latin typeface="Arial"/>
              </a:rPr>
              <a:t>” в исследовании операций и теории управления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391320" y="322920"/>
            <a:ext cx="8752680" cy="51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Термин reinforcement вошел в употребление и появился в контексте обучения в переводе работы академика Павлова 1927 года об условных рефлексах поведения животных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1263600" y="1463040"/>
            <a:ext cx="1250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регрессия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279440" y="2834640"/>
            <a:ext cx="1829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классификация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63200" y="3931920"/>
            <a:ext cx="1720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ранжирование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669280" y="1737360"/>
            <a:ext cx="4023360" cy="1920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Обучение </a:t>
            </a:r>
            <a:r>
              <a:rPr b="0" lang="en-US" sz="1800" spc="-1" strike="noStrike">
                <a:latin typeface="Arial"/>
              </a:rPr>
              <a:t>с </a:t>
            </a:r>
            <a:r>
              <a:rPr b="0" lang="en-US" sz="1800" spc="-1" strike="noStrike">
                <a:latin typeface="Arial"/>
              </a:rPr>
              <a:t>учителем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Обучение </a:t>
            </a:r>
            <a:r>
              <a:rPr b="0" lang="en-US" sz="1800" spc="-1" strike="noStrike">
                <a:latin typeface="Arial"/>
              </a:rPr>
              <a:t>без </a:t>
            </a:r>
            <a:r>
              <a:rPr b="0" lang="en-US" sz="1800" spc="-1" strike="noStrike">
                <a:latin typeface="Arial"/>
              </a:rPr>
              <a:t>учителя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Обучение </a:t>
            </a:r>
            <a:r>
              <a:rPr b="0" lang="en-US" sz="1800" spc="-1" strike="noStrike">
                <a:latin typeface="Arial"/>
              </a:rPr>
              <a:t>с </a:t>
            </a:r>
            <a:r>
              <a:rPr b="0" lang="en-US" sz="1800" spc="-1" strike="noStrike">
                <a:latin typeface="Arial"/>
              </a:rPr>
              <a:t>подкрепл</a:t>
            </a:r>
            <a:r>
              <a:rPr b="0" lang="en-US" sz="1800" spc="-1" strike="noStrike">
                <a:latin typeface="Arial"/>
              </a:rPr>
              <a:t>ением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514240" y="1645920"/>
            <a:ext cx="3155040" cy="8229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V="1">
            <a:off x="3108960" y="2560320"/>
            <a:ext cx="246888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V="1">
            <a:off x="3383280" y="2743200"/>
            <a:ext cx="22860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Агент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Среда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Стратегия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Вознаграждение (reward)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Ценность (Q-value)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Модель окружающей среды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255240" y="460800"/>
            <a:ext cx="3585240" cy="109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Агент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Среда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303520" y="548640"/>
            <a:ext cx="2920680" cy="100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Агент</a:t>
            </a:r>
            <a:r>
              <a:rPr b="0" lang="en-US" sz="1800" spc="-1" strike="noStrike">
                <a:latin typeface="Arial"/>
              </a:rPr>
              <a:t> принимает решения, решения выражаются в действии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914400" y="2194560"/>
            <a:ext cx="72979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Мы говорим о взаимодействии активного агента с окружающей его средой.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Агент стремится достичь цели, несмотря на недерминированность среды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H="1" flipV="1">
            <a:off x="1554480" y="640080"/>
            <a:ext cx="3749040" cy="91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255240" y="460800"/>
            <a:ext cx="3585240" cy="264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Агент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Среда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Стратегия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Вознаграждение (reward)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Ценность (Q-value)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окружающей среды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303520" y="548640"/>
            <a:ext cx="292068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Стратегия</a:t>
            </a:r>
            <a:r>
              <a:rPr b="0" lang="en-US" sz="1800" spc="-1" strike="noStrike">
                <a:latin typeface="Arial"/>
              </a:rPr>
              <a:t> определяет, как агент поведет себя в конкретный момент времени.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Может  быть весьма сложной функцией, нейронной сетью и т.п.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flipH="1">
            <a:off x="2103120" y="731520"/>
            <a:ext cx="3200400" cy="7315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255240" y="460800"/>
            <a:ext cx="3585240" cy="264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Агент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Среда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Стратегия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Вознаграждение (reward)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Ценность (Q-value)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окружающей среды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303520" y="548640"/>
            <a:ext cx="292068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Вознаграждение – скаляр. Определяет, что такое добро и зло для агента. В биологической системе аналогом являются удовольствие и боль.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flipH="1">
            <a:off x="3474720" y="731520"/>
            <a:ext cx="1920240" cy="11887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1005840" y="3200400"/>
            <a:ext cx="5852160" cy="2194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Вознагра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ждение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не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является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целью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Единстве</a:t>
            </a:r>
            <a:r>
              <a:rPr b="0" lang="en-US" sz="1800" spc="-1" strike="noStrike">
                <a:latin typeface="Arial"/>
              </a:rPr>
              <a:t>нное </a:t>
            </a:r>
            <a:r>
              <a:rPr b="0" lang="en-US" sz="1800" spc="-1" strike="noStrike">
                <a:latin typeface="Arial"/>
              </a:rPr>
              <a:t>стремлен</a:t>
            </a:r>
            <a:r>
              <a:rPr b="0" lang="en-US" sz="1800" spc="-1" strike="noStrike">
                <a:latin typeface="Arial"/>
              </a:rPr>
              <a:t>ие агента </a:t>
            </a:r>
            <a:r>
              <a:rPr b="0" lang="en-US" sz="1800" spc="-1" strike="noStrike">
                <a:latin typeface="Arial"/>
              </a:rPr>
              <a:t>–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максимиз</a:t>
            </a:r>
            <a:r>
              <a:rPr b="0" lang="en-US" sz="1800" spc="-1" strike="noStrike">
                <a:latin typeface="Arial"/>
              </a:rPr>
              <a:t>ировать </a:t>
            </a:r>
            <a:r>
              <a:rPr b="0" lang="en-US" sz="1800" spc="-1" strike="noStrike">
                <a:latin typeface="Arial"/>
              </a:rPr>
              <a:t>полное </a:t>
            </a:r>
            <a:r>
              <a:rPr b="0" lang="en-US" sz="1800" spc="-1" strike="noStrike">
                <a:latin typeface="Arial"/>
              </a:rPr>
              <a:t>вознагра</a:t>
            </a:r>
            <a:r>
              <a:rPr b="0" lang="en-US" sz="1800" spc="-1" strike="noStrike">
                <a:latin typeface="Arial"/>
              </a:rPr>
              <a:t>ждение,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полученн</a:t>
            </a:r>
            <a:r>
              <a:rPr b="0" lang="en-US" sz="1800" spc="-1" strike="noStrike">
                <a:latin typeface="Arial"/>
              </a:rPr>
              <a:t>ое в </a:t>
            </a:r>
            <a:r>
              <a:rPr b="0" lang="en-US" sz="1800" spc="-1" strike="noStrike">
                <a:latin typeface="Arial"/>
              </a:rPr>
              <a:t>результат</a:t>
            </a:r>
            <a:r>
              <a:rPr b="0" lang="en-US" sz="1800" spc="-1" strike="noStrike">
                <a:latin typeface="Arial"/>
              </a:rPr>
              <a:t>е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длительн</a:t>
            </a:r>
            <a:r>
              <a:rPr b="0" lang="en-US" sz="1800" spc="-1" strike="noStrike">
                <a:latin typeface="Arial"/>
              </a:rPr>
              <a:t>ого </a:t>
            </a:r>
            <a:r>
              <a:rPr b="0" lang="en-US" sz="1800" spc="-1" strike="noStrike">
                <a:latin typeface="Arial"/>
              </a:rPr>
              <a:t>периода </a:t>
            </a:r>
            <a:r>
              <a:rPr b="0" lang="en-US" sz="1800" spc="-1" strike="noStrike">
                <a:latin typeface="Arial"/>
              </a:rPr>
              <a:t>работы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255240" y="460800"/>
            <a:ext cx="3585240" cy="264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Агент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Среда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Стратегия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Вознаграждение (reward)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Ценность (Q-value)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окружающей среды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303520" y="548640"/>
            <a:ext cx="29206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Ценность</a:t>
            </a:r>
            <a:r>
              <a:rPr b="0" lang="en-US" sz="1800" spc="-1" strike="noStrike">
                <a:latin typeface="Arial"/>
              </a:rPr>
              <a:t> – функция полного вознаграждения, является целью обучения с подкреплением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flipH="1">
            <a:off x="3108960" y="731520"/>
            <a:ext cx="2286000" cy="1554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1005840" y="3200400"/>
            <a:ext cx="5852160" cy="2194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енность определяет долговременную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желательность состояний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255240" y="460800"/>
            <a:ext cx="3585240" cy="264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Агент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Среда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Стратегия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Вознаграждение (reward)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Ценность (Q-value)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окружающей среды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303520" y="548640"/>
            <a:ext cx="292068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Модель среды</a:t>
            </a:r>
            <a:r>
              <a:rPr b="0" lang="en-US" sz="1800" spc="-1" strike="noStrike">
                <a:latin typeface="Arial"/>
              </a:rPr>
              <a:t> – попытка предсказать, как поведет себя среда на следующем шаге, необязательный атрибут RL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 flipH="1">
            <a:off x="3749040" y="731520"/>
            <a:ext cx="1645920" cy="2011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1005840" y="3200400"/>
            <a:ext cx="5852160" cy="2194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Например,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зная состояние и действие,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модель пытается предсказать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следующее состояние и вознаграждение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2022-08-05T13:44:09Z</dcterms:created>
  <dc:creator/>
  <dc:description/>
  <dc:language>en-US</dc:language>
  <cp:lastModifiedBy/>
  <dcterms:modified xsi:type="dcterms:W3CDTF">2023-01-15T23:49:28Z</dcterms:modified>
  <cp:revision>7</cp:revision>
  <dc:subject/>
  <dc:title/>
</cp:coreProperties>
</file>