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68" r:id="rId5"/>
    <p:sldId id="269" r:id="rId6"/>
    <p:sldId id="272" r:id="rId7"/>
    <p:sldId id="271" r:id="rId8"/>
    <p:sldId id="270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135"/>
    <a:srgbClr val="8403FF"/>
    <a:srgbClr val="43006A"/>
    <a:srgbClr val="B4C8FF"/>
    <a:srgbClr val="F5F0F6"/>
    <a:srgbClr val="170A8F"/>
    <a:srgbClr val="1B0035"/>
    <a:srgbClr val="D7CCDC"/>
    <a:srgbClr val="0A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97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F78A4-A3E2-48AA-A20B-2B641BDD98F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B3D51-B7BC-420A-AEB1-FCDCEAE9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8804-A27C-43C6-B8C7-6C6D7243E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F0E28-60A1-485B-AE3F-A5581380E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5A1AE-AA01-40C7-A0CA-37BF11BF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95D01-B692-4813-A9B7-43654785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ECB10-6D67-4CCB-9618-E9624F49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2D10-FFBB-45E6-A686-1976E5D0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C0730-C0C1-4C28-AB1E-DBDA4C31E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6E53-C85F-4F4E-8BA4-ED39802C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E37C-FEE8-4470-AF06-84DC00F9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3CE0-F593-46F8-88A5-D50D0B9E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3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10ECB-AD34-4883-A8C1-A0ECB65DE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5234B-DDA4-4FE9-868D-0B8FACC6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1B6A-0007-4C17-AD41-EC53CADA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1C0F-D5C2-4ACC-BDEA-BC935874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7402D-81B7-41CA-AB35-0C14816C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70E-2D50-47DB-B92F-416EDE36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848A-7CD0-497B-961E-9D28FB8E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0EC2-3886-4D91-B4E4-35BAE7AB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3CDCB-B2AF-4F30-8EC3-DD008FE1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25DB-CE19-4EB7-AA91-2103F99A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62D-AFE7-473B-AB06-437058C6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27B6-CCA2-4DA4-BF4F-2B4919A9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72FC-7725-41F7-B7BE-AC3CD439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7D2A7-87CE-4960-9533-0056AAE5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69FBC-D02C-417D-B8F6-93CB1D93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B2FE-1CD4-4457-8DBA-71E88411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B9C5-38ED-4257-9155-32927DA86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7FF1-F7E0-4F09-AB83-17533964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D6FA9-D552-464E-87F1-170647A2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99521-8D40-4F9A-9E1C-C69F71BB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E814-8435-4214-BAE7-26FDC707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67D9-24D8-457A-B16A-2FA548E0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3EE4-C171-40E9-8AFC-309F79B5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977F1-7EE0-4660-8906-BED55D9D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79EA8-A479-4461-8264-8B57B28B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C0723-5F8B-4026-8378-125D9897F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67BAF-96FF-42E3-975C-03A2EEA9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483D8-55A3-42AC-AFC9-7F2BC8C0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BA5BA-E50B-4986-9348-4B609EB3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6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0D95-CECC-47F1-9DDB-89AEBD55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63AF-7135-4BB8-B5A9-B785BCF5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38EDE-D0AF-4AE7-A48C-CDF5BA57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912D-13B2-4BE6-A773-E63705CC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24172-0209-4918-8D3E-4E934F91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15ED8-E8F1-4E6E-B28D-FA344C92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B9BA5-5031-4715-857A-8A056A1E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1C1D-F5F1-4134-B5E9-E3134113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AF2A-BB63-44D5-960E-F1FF8DAC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EDB7F-74F6-4381-B444-22C3F856E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F37B8-6E60-4027-936D-E3CEE527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5A57E-5D7E-40B3-ACC4-70FE33B2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9D002-06C2-40C5-863D-30FA2651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764A-11C2-46E2-BC41-4407B227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91561-D450-486E-960F-612DDFA25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526AD-94E6-4E27-AF22-4ADDD74FA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FB4A-0A91-4F5F-819A-ECE1E4EB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4993C-F7AB-4E77-9A78-832B26DB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B8A8-C9D1-4016-9281-6370786B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5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564BC-8AC4-4B65-8276-2BBD25E5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818BA-180B-45BC-B58F-FFDC1D25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48BA5-0ED7-4649-97DE-DC9556FE2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BE4A-0D82-4C2C-B1B9-7705C1A5C7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49A0-8ED8-49B9-A963-E56046517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4087-749A-4AFA-A734-C22E4023C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5B7179-3DA7-49C8-B324-A1FA4F176E2B}"/>
              </a:ext>
            </a:extLst>
          </p:cNvPr>
          <p:cNvSpPr txBox="1"/>
          <p:nvPr/>
        </p:nvSpPr>
        <p:spPr>
          <a:xfrm>
            <a:off x="438518" y="1758186"/>
            <a:ext cx="10939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0" dirty="0">
                <a:effectLst/>
                <a:latin typeface="+mj-lt"/>
              </a:rPr>
              <a:t>Проект № 5. Анализ данных поездок такси в Нью-Йорке</a:t>
            </a:r>
          </a:p>
          <a:p>
            <a:pPr algn="ctr"/>
            <a:r>
              <a:rPr lang="ru-RU" sz="3600" b="1" dirty="0" smtClean="0">
                <a:latin typeface="+mj-lt"/>
              </a:rPr>
              <a:t>Инженер данных. 1</a:t>
            </a:r>
            <a:r>
              <a:rPr lang="en-US" sz="3600" b="1" dirty="0" smtClean="0">
                <a:latin typeface="+mj-lt"/>
              </a:rPr>
              <a:t>TDATA</a:t>
            </a:r>
            <a:endParaRPr lang="en-US" sz="3600" b="1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79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BB2DD4-90C8-48C2-B447-4156094C75D1}"/>
              </a:ext>
            </a:extLst>
          </p:cNvPr>
          <p:cNvSpPr txBox="1"/>
          <p:nvPr/>
        </p:nvSpPr>
        <p:spPr>
          <a:xfrm>
            <a:off x="719228" y="997785"/>
            <a:ext cx="104186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  <a:latin typeface="+mj-lt"/>
              </a:rPr>
              <a:t>Описание задачи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  <a:p>
            <a:endParaRPr lang="ru-RU" sz="2000" b="1" dirty="0">
              <a:latin typeface="+mj-lt"/>
            </a:endParaRPr>
          </a:p>
          <a:p>
            <a:r>
              <a:rPr lang="ru-RU" sz="2000" dirty="0">
                <a:latin typeface="+mj-lt"/>
              </a:rPr>
              <a:t>Необходимо, используя таблицу поездок такси в Нью-Йорке, рассчитать процент поездок по количеству человек в машине. Должна получиться таблица в том числе со столбцами с самой дорогой и самой дешевой поездкой для каждой группы</a:t>
            </a:r>
            <a:r>
              <a:rPr lang="ru-RU" sz="2000" dirty="0" smtClean="0">
                <a:latin typeface="+mj-lt"/>
              </a:rPr>
              <a:t>.</a:t>
            </a:r>
            <a:endParaRPr lang="en-US" sz="2000" dirty="0" smtClean="0">
              <a:latin typeface="+mj-lt"/>
            </a:endParaRPr>
          </a:p>
          <a:p>
            <a:endParaRPr lang="ru-RU" sz="2000" dirty="0">
              <a:latin typeface="+mj-lt"/>
            </a:endParaRPr>
          </a:p>
          <a:p>
            <a:r>
              <a:rPr lang="ru-RU" sz="2000" i="1" dirty="0">
                <a:latin typeface="+mj-lt"/>
              </a:rPr>
              <a:t>Дополнительно: также провести аналитику и построить график на тему «Как пройденное расстояние и количество пассажиров влияет на чаевые» в любом удобном инструменте.</a:t>
            </a:r>
            <a:endParaRPr lang="ru-RU" sz="2000" dirty="0">
              <a:latin typeface="+mj-lt"/>
            </a:endParaRPr>
          </a:p>
          <a:p>
            <a:endParaRPr lang="en-US" sz="2000" b="1" dirty="0" smtClean="0">
              <a:solidFill>
                <a:srgbClr val="1B0135"/>
              </a:solidFill>
              <a:latin typeface="+mj-lt"/>
            </a:endParaRPr>
          </a:p>
          <a:p>
            <a:endParaRPr lang="en-US" sz="2000" dirty="0">
              <a:solidFill>
                <a:srgbClr val="1B0135"/>
              </a:solidFill>
              <a:latin typeface="+mj-lt"/>
            </a:endParaRPr>
          </a:p>
          <a:p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26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BB2DD4-90C8-48C2-B447-4156094C75D1}"/>
              </a:ext>
            </a:extLst>
          </p:cNvPr>
          <p:cNvSpPr txBox="1"/>
          <p:nvPr/>
        </p:nvSpPr>
        <p:spPr>
          <a:xfrm>
            <a:off x="336331" y="279328"/>
            <a:ext cx="116244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1B0135"/>
                </a:solidFill>
                <a:latin typeface="+mj-lt"/>
              </a:rPr>
              <a:t>Используемые технологии</a:t>
            </a:r>
          </a:p>
          <a:p>
            <a:r>
              <a:rPr lang="ru-RU" sz="1600" dirty="0">
                <a:solidFill>
                  <a:srgbClr val="1B0135"/>
                </a:solidFill>
                <a:latin typeface="+mj-lt"/>
              </a:rPr>
              <a:t>СУБД </a:t>
            </a:r>
            <a:r>
              <a:rPr lang="en-US" sz="1600" dirty="0" err="1">
                <a:solidFill>
                  <a:srgbClr val="1B0135"/>
                </a:solidFill>
                <a:latin typeface="+mj-lt"/>
              </a:rPr>
              <a:t>Postgres</a:t>
            </a:r>
            <a:r>
              <a:rPr lang="en-US" sz="1600" dirty="0">
                <a:solidFill>
                  <a:srgbClr val="1B0135"/>
                </a:solidFill>
                <a:latin typeface="+mj-lt"/>
              </a:rPr>
              <a:t>;</a:t>
            </a:r>
          </a:p>
          <a:p>
            <a:r>
              <a:rPr lang="en-US" sz="1600" dirty="0">
                <a:solidFill>
                  <a:srgbClr val="1B0135"/>
                </a:solidFill>
                <a:latin typeface="+mj-lt"/>
              </a:rPr>
              <a:t>Python. </a:t>
            </a:r>
            <a:r>
              <a:rPr lang="ru-RU" sz="1600" dirty="0">
                <a:solidFill>
                  <a:srgbClr val="1B0135"/>
                </a:solidFill>
                <a:latin typeface="+mj-lt"/>
              </a:rPr>
              <a:t>Библиотеки: </a:t>
            </a:r>
            <a:r>
              <a:rPr lang="en-US" sz="1600" dirty="0">
                <a:solidFill>
                  <a:srgbClr val="1B0135"/>
                </a:solidFill>
                <a:latin typeface="+mj-lt"/>
              </a:rPr>
              <a:t>requests, pandas, psycopg2, </a:t>
            </a:r>
            <a:r>
              <a:rPr lang="en-US" sz="1600" dirty="0" err="1">
                <a:solidFill>
                  <a:srgbClr val="1B0135"/>
                </a:solidFill>
                <a:latin typeface="+mj-lt"/>
              </a:rPr>
              <a:t>matplotlib</a:t>
            </a:r>
            <a:r>
              <a:rPr lang="en-US" sz="1600" dirty="0">
                <a:solidFill>
                  <a:srgbClr val="1B0135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rgbClr val="1B0135"/>
                </a:solidFill>
                <a:latin typeface="+mj-lt"/>
              </a:rPr>
              <a:t>seaborn</a:t>
            </a:r>
            <a:r>
              <a:rPr lang="en-US" sz="1600" dirty="0">
                <a:solidFill>
                  <a:srgbClr val="1B0135"/>
                </a:solidFill>
                <a:latin typeface="+mj-lt"/>
              </a:rPr>
              <a:t>;</a:t>
            </a:r>
          </a:p>
          <a:p>
            <a:r>
              <a:rPr lang="en-US" sz="1600" dirty="0">
                <a:solidFill>
                  <a:srgbClr val="1B0135"/>
                </a:solidFill>
                <a:latin typeface="+mj-lt"/>
              </a:rPr>
              <a:t>Jupiter Notebook;</a:t>
            </a:r>
          </a:p>
          <a:p>
            <a:r>
              <a:rPr lang="en-US" sz="1600" dirty="0">
                <a:solidFill>
                  <a:srgbClr val="1B0135"/>
                </a:solidFill>
                <a:latin typeface="+mj-lt"/>
              </a:rPr>
              <a:t>Docker.</a:t>
            </a:r>
          </a:p>
          <a:p>
            <a:endParaRPr lang="en-US" sz="1600" dirty="0">
              <a:solidFill>
                <a:srgbClr val="1B0135"/>
              </a:solidFill>
              <a:latin typeface="+mj-lt"/>
            </a:endParaRPr>
          </a:p>
          <a:p>
            <a:r>
              <a:rPr lang="ru-RU" sz="1600" dirty="0">
                <a:solidFill>
                  <a:srgbClr val="1F2328"/>
                </a:solidFill>
                <a:latin typeface="+mj-lt"/>
              </a:rPr>
              <a:t>Размер исходного файла составляет 566.1 МБ, работа с данными не требует сложных и постоянных аналитических запросов, поэтому он обрабатывался в </a:t>
            </a:r>
            <a:r>
              <a:rPr lang="ru-RU" sz="1600" dirty="0" err="1">
                <a:solidFill>
                  <a:srgbClr val="1F2328"/>
                </a:solidFill>
                <a:latin typeface="+mj-lt"/>
              </a:rPr>
              <a:t>Dbeawer</a:t>
            </a:r>
            <a:r>
              <a:rPr lang="ru-RU" sz="1600" dirty="0">
                <a:solidFill>
                  <a:srgbClr val="1F2328"/>
                </a:solidFill>
                <a:latin typeface="+mj-lt"/>
              </a:rPr>
              <a:t>. Необходимости в применении </a:t>
            </a:r>
            <a:r>
              <a:rPr lang="ru-RU" sz="1600" dirty="0" err="1">
                <a:solidFill>
                  <a:srgbClr val="1F2328"/>
                </a:solidFill>
                <a:latin typeface="+mj-lt"/>
              </a:rPr>
              <a:t>Clickhouse</a:t>
            </a:r>
            <a:r>
              <a:rPr lang="ru-RU" sz="1600" dirty="0">
                <a:solidFill>
                  <a:srgbClr val="1F2328"/>
                </a:solidFill>
                <a:latin typeface="+mj-lt"/>
              </a:rPr>
              <a:t> нет. </a:t>
            </a:r>
            <a:r>
              <a:rPr lang="ru-RU" sz="1600" dirty="0" err="1">
                <a:solidFill>
                  <a:srgbClr val="1F2328"/>
                </a:solidFill>
                <a:latin typeface="+mj-lt"/>
              </a:rPr>
              <a:t>Интепретируемый</a:t>
            </a:r>
            <a:r>
              <a:rPr lang="ru-RU" sz="1600" dirty="0">
                <a:solidFill>
                  <a:srgbClr val="1F2328"/>
                </a:solidFill>
                <a:latin typeface="+mj-lt"/>
              </a:rPr>
              <a:t> язык программирования </a:t>
            </a:r>
            <a:r>
              <a:rPr lang="ru-RU" sz="1600" b="1" dirty="0">
                <a:solidFill>
                  <a:srgbClr val="1F2328"/>
                </a:solidFill>
                <a:latin typeface="+mj-lt"/>
              </a:rPr>
              <a:t>PYTHON</a:t>
            </a:r>
            <a:r>
              <a:rPr lang="ru-RU" sz="1600" dirty="0">
                <a:solidFill>
                  <a:srgbClr val="1F2328"/>
                </a:solidFill>
                <a:latin typeface="+mj-lt"/>
              </a:rPr>
              <a:t> c необходимыми библиотеками позволяет осуществлять взаимодействие с СУБД, формировать таблицы с отфильтрованными данными, обрабатывать данные с помощью </a:t>
            </a:r>
            <a:r>
              <a:rPr lang="ru-RU" sz="1600" dirty="0" err="1">
                <a:solidFill>
                  <a:srgbClr val="1F2328"/>
                </a:solidFill>
                <a:latin typeface="+mj-lt"/>
              </a:rPr>
              <a:t>Датафрейма</a:t>
            </a:r>
            <a:r>
              <a:rPr lang="ru-RU" sz="1600" dirty="0">
                <a:solidFill>
                  <a:srgbClr val="1F2328"/>
                </a:solidFill>
                <a:latin typeface="+mj-lt"/>
              </a:rPr>
              <a:t> и выполнять задачу в </a:t>
            </a:r>
            <a:r>
              <a:rPr lang="ru-RU" sz="1600" dirty="0" err="1">
                <a:solidFill>
                  <a:srgbClr val="1F2328"/>
                </a:solidFill>
                <a:latin typeface="+mj-lt"/>
              </a:rPr>
              <a:t>соотвествии</a:t>
            </a:r>
            <a:r>
              <a:rPr lang="ru-RU" sz="1600" dirty="0">
                <a:solidFill>
                  <a:srgbClr val="1F2328"/>
                </a:solidFill>
                <a:latin typeface="+mj-lt"/>
              </a:rPr>
              <a:t> с условиями Технического задания, в том числе формировать графическое представление.</a:t>
            </a:r>
            <a:endParaRPr lang="en-US" sz="1600" dirty="0">
              <a:solidFill>
                <a:srgbClr val="1B0135"/>
              </a:solidFill>
              <a:latin typeface="+mj-lt"/>
            </a:endParaRPr>
          </a:p>
          <a:p>
            <a:r>
              <a:rPr lang="ru-RU" sz="1600" dirty="0">
                <a:solidFill>
                  <a:srgbClr val="1B0135"/>
                </a:solidFill>
                <a:latin typeface="+mj-lt"/>
              </a:rPr>
              <a:t>Входные данные представляют из себя таблицу, состоящую из поездок такси в Нью-Йорке</a:t>
            </a:r>
            <a:r>
              <a:rPr lang="ru-RU" sz="1600" dirty="0" smtClean="0">
                <a:solidFill>
                  <a:srgbClr val="1B0135"/>
                </a:solidFill>
                <a:latin typeface="+mj-lt"/>
              </a:rPr>
              <a:t>.</a:t>
            </a:r>
            <a:endParaRPr lang="en-US" sz="1600" dirty="0" smtClean="0">
              <a:solidFill>
                <a:srgbClr val="1B0135"/>
              </a:solidFill>
              <a:latin typeface="+mj-lt"/>
            </a:endParaRPr>
          </a:p>
          <a:p>
            <a:endParaRPr lang="en-US" sz="1600" dirty="0">
              <a:solidFill>
                <a:srgbClr val="1B0135"/>
              </a:solidFill>
              <a:latin typeface="+mj-lt"/>
            </a:endParaRPr>
          </a:p>
          <a:p>
            <a:pPr algn="ctr"/>
            <a:r>
              <a:rPr lang="ru-RU" sz="2000" b="1" dirty="0" smtClean="0">
                <a:solidFill>
                  <a:srgbClr val="1B0135"/>
                </a:solidFill>
                <a:latin typeface="+mj-lt"/>
              </a:rPr>
              <a:t>Процесс решения задачи</a:t>
            </a:r>
            <a:endParaRPr lang="ru-RU" sz="2000" b="1" dirty="0">
              <a:solidFill>
                <a:srgbClr val="1B0135"/>
              </a:solidFill>
              <a:latin typeface="+mj-lt"/>
            </a:endParaRPr>
          </a:p>
          <a:p>
            <a:pPr algn="l"/>
            <a:endParaRPr lang="ru-RU" sz="1600" dirty="0">
              <a:solidFill>
                <a:srgbClr val="172B4D"/>
              </a:solidFill>
              <a:latin typeface="+mj-lt"/>
            </a:endParaRPr>
          </a:p>
          <a:p>
            <a:pPr algn="l"/>
            <a:r>
              <a:rPr lang="ru-RU" sz="1600" b="1" i="0" dirty="0">
                <a:solidFill>
                  <a:srgbClr val="1F2328"/>
                </a:solidFill>
                <a:effectLst/>
                <a:latin typeface="+mj-lt"/>
              </a:rPr>
              <a:t>Создание </a:t>
            </a:r>
            <a:r>
              <a:rPr lang="ru-RU" sz="1600" b="1" i="1" dirty="0">
                <a:solidFill>
                  <a:srgbClr val="1F2328"/>
                </a:solidFill>
                <a:latin typeface="+mj-lt"/>
              </a:rPr>
              <a:t>первого слоя данных:</a:t>
            </a:r>
            <a:endParaRPr lang="ru-RU" sz="1600" b="1" i="0" dirty="0">
              <a:solidFill>
                <a:srgbClr val="1F2328"/>
              </a:solidFill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solidFill>
                  <a:srgbClr val="1F2328"/>
                </a:solidFill>
                <a:effectLst/>
                <a:latin typeface="+mj-lt"/>
              </a:rPr>
              <a:t>Импорт необходимых библиотек;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solidFill>
                  <a:srgbClr val="1F2328"/>
                </a:solidFill>
                <a:effectLst/>
                <a:latin typeface="+mj-lt"/>
              </a:rPr>
              <a:t>Подключение к СУБД;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solidFill>
                  <a:srgbClr val="1F2328"/>
                </a:solidFill>
                <a:effectLst/>
                <a:latin typeface="+mj-lt"/>
              </a:rPr>
              <a:t>Копирование исходного файла в СУБД </a:t>
            </a:r>
            <a:r>
              <a:rPr lang="en-US" sz="1600" dirty="0" err="1" smtClean="0">
                <a:solidFill>
                  <a:srgbClr val="1F2328"/>
                </a:solidFill>
                <a:latin typeface="+mj-lt"/>
              </a:rPr>
              <a:t>Postgres</a:t>
            </a:r>
            <a:r>
              <a:rPr lang="en-US" sz="1600" dirty="0" smtClean="0">
                <a:solidFill>
                  <a:srgbClr val="1F2328"/>
                </a:solidFill>
                <a:latin typeface="+mj-lt"/>
              </a:rPr>
              <a:t> </a:t>
            </a:r>
            <a:r>
              <a:rPr lang="ru-RU" sz="1600" b="0" i="0" dirty="0" smtClean="0">
                <a:solidFill>
                  <a:srgbClr val="1F2328"/>
                </a:solidFill>
                <a:effectLst/>
                <a:latin typeface="+mj-lt"/>
              </a:rPr>
              <a:t>без </a:t>
            </a:r>
            <a:r>
              <a:rPr lang="ru-RU" sz="1600" b="0" i="0" dirty="0">
                <a:solidFill>
                  <a:srgbClr val="1F2328"/>
                </a:solidFill>
                <a:effectLst/>
                <a:latin typeface="+mj-lt"/>
              </a:rPr>
              <a:t>каких-либо изменений;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solidFill>
                  <a:srgbClr val="1F2328"/>
                </a:solidFill>
                <a:effectLst/>
                <a:latin typeface="+mj-lt"/>
              </a:rPr>
              <a:t>С помощью SQL запросов в </a:t>
            </a:r>
            <a:r>
              <a:rPr lang="ru-RU" sz="1600" b="0" i="0" dirty="0" err="1">
                <a:solidFill>
                  <a:srgbClr val="1F2328"/>
                </a:solidFill>
                <a:effectLst/>
                <a:latin typeface="+mj-lt"/>
              </a:rPr>
              <a:t>BDeaver</a:t>
            </a:r>
            <a:r>
              <a:rPr lang="ru-RU" sz="1600" b="0" i="0" dirty="0">
                <a:solidFill>
                  <a:srgbClr val="1F2328"/>
                </a:solidFill>
                <a:effectLst/>
                <a:latin typeface="+mj-lt"/>
              </a:rPr>
              <a:t> проведен анализ качества данных представленных в файле</a:t>
            </a:r>
            <a:r>
              <a:rPr lang="ru-RU" sz="1600" b="0" i="0" dirty="0" smtClean="0">
                <a:solidFill>
                  <a:srgbClr val="1F2328"/>
                </a:solidFill>
                <a:effectLst/>
                <a:latin typeface="+mj-lt"/>
              </a:rPr>
              <a:t>.</a:t>
            </a:r>
            <a:r>
              <a:rPr lang="en-US" sz="1600" b="0" i="0" dirty="0" smtClean="0">
                <a:solidFill>
                  <a:srgbClr val="1F2328"/>
                </a:solidFill>
                <a:effectLst/>
                <a:latin typeface="+mj-lt"/>
              </a:rPr>
              <a:t> </a:t>
            </a:r>
            <a:r>
              <a:rPr lang="ru-RU" sz="1600" b="0" i="0" dirty="0" smtClean="0">
                <a:solidFill>
                  <a:srgbClr val="1F2328"/>
                </a:solidFill>
                <a:effectLst/>
                <a:latin typeface="+mj-lt"/>
              </a:rPr>
              <a:t>Отчет в </a:t>
            </a:r>
            <a:r>
              <a:rPr lang="ru-RU" sz="1600" b="0" i="0" dirty="0" err="1" smtClean="0">
                <a:solidFill>
                  <a:srgbClr val="1F2328"/>
                </a:solidFill>
                <a:effectLst/>
                <a:latin typeface="+mj-lt"/>
              </a:rPr>
              <a:t>репозитории</a:t>
            </a:r>
            <a:endParaRPr lang="ru-RU" sz="1600" dirty="0">
              <a:solidFill>
                <a:srgbClr val="172B4D"/>
              </a:solidFill>
              <a:latin typeface="+mj-lt"/>
            </a:endParaRPr>
          </a:p>
          <a:p>
            <a:endParaRPr lang="en-US" sz="1600" dirty="0">
              <a:solidFill>
                <a:srgbClr val="1B0135"/>
              </a:solidFill>
              <a:latin typeface="+mj-lt"/>
            </a:endParaRPr>
          </a:p>
          <a:p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215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3" y="618684"/>
            <a:ext cx="10058400" cy="26789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3" y="3604655"/>
            <a:ext cx="10058400" cy="28949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1639" y="126979"/>
            <a:ext cx="955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latin typeface="+mj-lt"/>
              </a:rPr>
              <a:t>Сформированные таблицы с неотфильтрованными данными (</a:t>
            </a:r>
            <a:r>
              <a:rPr lang="en-US" i="1" dirty="0" err="1" smtClean="0">
                <a:latin typeface="+mj-lt"/>
              </a:rPr>
              <a:t>raw_data</a:t>
            </a:r>
            <a:r>
              <a:rPr lang="en-US" i="1" dirty="0" smtClean="0">
                <a:latin typeface="+mj-lt"/>
              </a:rPr>
              <a:t>)</a:t>
            </a:r>
            <a:endParaRPr lang="ru-RU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15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16294" y="296004"/>
            <a:ext cx="11215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solidFill>
                  <a:srgbClr val="1F2328"/>
                </a:solidFill>
                <a:latin typeface="+mj-lt"/>
              </a:rPr>
              <a:t>Извлечение </a:t>
            </a:r>
            <a:r>
              <a:rPr lang="ru-RU" i="1" dirty="0">
                <a:solidFill>
                  <a:srgbClr val="1F2328"/>
                </a:solidFill>
                <a:latin typeface="+mj-lt"/>
              </a:rPr>
              <a:t>части данных </a:t>
            </a:r>
            <a:r>
              <a:rPr lang="ru-RU" i="1" dirty="0" smtClean="0">
                <a:solidFill>
                  <a:srgbClr val="1F2328"/>
                </a:solidFill>
                <a:latin typeface="+mj-lt"/>
              </a:rPr>
              <a:t>с </a:t>
            </a:r>
            <a:r>
              <a:rPr lang="ru-RU" i="1" dirty="0">
                <a:solidFill>
                  <a:srgbClr val="1F2328"/>
                </a:solidFill>
                <a:latin typeface="+mj-lt"/>
              </a:rPr>
              <a:t>учетом их очистки от пустых и явно ошибочных значений</a:t>
            </a:r>
            <a:r>
              <a:rPr lang="ru-RU" dirty="0" smtClean="0">
                <a:solidFill>
                  <a:srgbClr val="1F2328"/>
                </a:solidFill>
                <a:latin typeface="+mj-lt"/>
              </a:rPr>
              <a:t>.</a:t>
            </a:r>
            <a:endParaRPr lang="ru-RU" dirty="0">
              <a:solidFill>
                <a:srgbClr val="1F2328"/>
              </a:solidFill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67" y="1244977"/>
            <a:ext cx="7197949" cy="51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8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2319" y="473286"/>
            <a:ext cx="11215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solidFill>
                  <a:srgbClr val="1F2328"/>
                </a:solidFill>
                <a:latin typeface="+mj-lt"/>
              </a:rPr>
              <a:t>Создание </a:t>
            </a:r>
            <a:r>
              <a:rPr lang="ru-RU" i="1" dirty="0">
                <a:solidFill>
                  <a:srgbClr val="1F2328"/>
                </a:solidFill>
                <a:latin typeface="+mj-lt"/>
              </a:rPr>
              <a:t>витрины данных о соотношении количества поездок </a:t>
            </a:r>
            <a:endParaRPr lang="en-US" i="1" dirty="0" smtClean="0">
              <a:solidFill>
                <a:srgbClr val="1F2328"/>
              </a:solidFill>
              <a:latin typeface="+mj-lt"/>
            </a:endParaRPr>
          </a:p>
          <a:p>
            <a:pPr algn="ctr"/>
            <a:r>
              <a:rPr lang="ru-RU" i="1" dirty="0" smtClean="0">
                <a:solidFill>
                  <a:srgbClr val="1F2328"/>
                </a:solidFill>
                <a:latin typeface="+mj-lt"/>
              </a:rPr>
              <a:t>с </a:t>
            </a:r>
            <a:r>
              <a:rPr lang="ru-RU" i="1" dirty="0">
                <a:solidFill>
                  <a:srgbClr val="1F2328"/>
                </a:solidFill>
                <a:latin typeface="+mj-lt"/>
              </a:rPr>
              <a:t>различным количеством пассажиров в различные </a:t>
            </a:r>
            <a:r>
              <a:rPr lang="ru-RU" i="1" dirty="0" smtClean="0">
                <a:solidFill>
                  <a:srgbClr val="1F2328"/>
                </a:solidFill>
                <a:latin typeface="+mj-lt"/>
              </a:rPr>
              <a:t>дни</a:t>
            </a:r>
            <a:endParaRPr lang="ru-RU" i="1" dirty="0">
              <a:solidFill>
                <a:srgbClr val="1F2328"/>
              </a:solidFill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81" y="1260147"/>
            <a:ext cx="7986671" cy="47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0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43811" y="193366"/>
            <a:ext cx="11290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solidFill>
                  <a:srgbClr val="1F2328"/>
                </a:solidFill>
                <a:latin typeface="+mj-lt"/>
              </a:rPr>
              <a:t>Создание </a:t>
            </a:r>
            <a:r>
              <a:rPr lang="ru-RU" i="1" dirty="0">
                <a:solidFill>
                  <a:srgbClr val="1F2328"/>
                </a:solidFill>
                <a:latin typeface="+mj-lt"/>
              </a:rPr>
              <a:t>витрины данных о максимальном и минимальном значении полной стоимости поездки такси с различным количеством пассажиров в различные </a:t>
            </a:r>
            <a:r>
              <a:rPr lang="ru-RU" i="1" dirty="0" smtClean="0">
                <a:solidFill>
                  <a:srgbClr val="1F2328"/>
                </a:solidFill>
                <a:latin typeface="+mj-lt"/>
              </a:rPr>
              <a:t>дни. </a:t>
            </a:r>
            <a:r>
              <a:rPr lang="ru-RU" i="1" dirty="0"/>
              <a:t>Полученная таблица </a:t>
            </a:r>
            <a:r>
              <a:rPr lang="en-US" i="1" dirty="0" err="1" smtClean="0"/>
              <a:t>passengers_base</a:t>
            </a:r>
            <a:endParaRPr lang="ru-RU" i="1" dirty="0">
              <a:solidFill>
                <a:srgbClr val="1F2328"/>
              </a:solidFill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27" y="1116696"/>
            <a:ext cx="8093916" cy="2486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48" y="3722318"/>
            <a:ext cx="6699874" cy="26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2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67199" y="370647"/>
            <a:ext cx="4643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+mj-lt"/>
              </a:rPr>
              <a:t>Полученные таблицы</a:t>
            </a:r>
            <a:endParaRPr lang="ru-RU" sz="24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20" y="1227558"/>
            <a:ext cx="6381264" cy="467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3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862" y="1884783"/>
            <a:ext cx="33776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1B0135"/>
                </a:solidFill>
                <a:latin typeface="+mj-lt"/>
              </a:rPr>
              <a:t>На основании тепловой карты можно увидеть, что с увеличением пройденного расстояния увеличивается размер чаевых при этом наибольший размер чаевых пассажиры склонных оставлять на дистанции 15-20 километров у всех </a:t>
            </a:r>
            <a:r>
              <a:rPr lang="ru-RU" sz="1400" dirty="0" smtClean="0">
                <a:solidFill>
                  <a:srgbClr val="1B0135"/>
                </a:solidFill>
                <a:latin typeface="+mj-lt"/>
              </a:rPr>
              <a:t>групп </a:t>
            </a:r>
            <a:r>
              <a:rPr lang="ru-RU" sz="1400" dirty="0">
                <a:solidFill>
                  <a:srgbClr val="1B0135"/>
                </a:solidFill>
                <a:latin typeface="+mj-lt"/>
              </a:rPr>
              <a:t>пассажиров, кроме группы из 4х пассажиров. </a:t>
            </a:r>
            <a:endParaRPr lang="en-US" sz="1400" dirty="0">
              <a:solidFill>
                <a:srgbClr val="1B0135"/>
              </a:solidFill>
              <a:latin typeface="+mj-lt"/>
            </a:endParaRPr>
          </a:p>
          <a:p>
            <a:r>
              <a:rPr lang="ru-RU" sz="1400" dirty="0">
                <a:solidFill>
                  <a:srgbClr val="1B0135"/>
                </a:solidFill>
                <a:latin typeface="+mj-lt"/>
              </a:rPr>
              <a:t>У всех групп пассажиров, наименьшее значение чаевых при поездках менее 1 км.</a:t>
            </a:r>
          </a:p>
          <a:p>
            <a:r>
              <a:rPr lang="ru-RU" sz="1400" dirty="0" smtClean="0">
                <a:solidFill>
                  <a:srgbClr val="1B0135"/>
                </a:solidFill>
                <a:latin typeface="+mj-lt"/>
              </a:rPr>
              <a:t>Чаще </a:t>
            </a:r>
            <a:r>
              <a:rPr lang="ru-RU" sz="1400" dirty="0">
                <a:solidFill>
                  <a:srgbClr val="1B0135"/>
                </a:solidFill>
                <a:latin typeface="+mj-lt"/>
              </a:rPr>
              <a:t>всего таксист получает большую сумму чаевых при поездке на расстояние 50-100, если в машине находятся 1, 2 или 5 </a:t>
            </a:r>
            <a:r>
              <a:rPr lang="ru-RU" sz="1400" dirty="0" smtClean="0">
                <a:solidFill>
                  <a:srgbClr val="1B0135"/>
                </a:solidFill>
                <a:latin typeface="+mj-lt"/>
              </a:rPr>
              <a:t>человек</a:t>
            </a:r>
            <a:endParaRPr lang="en-US" sz="1400" dirty="0" smtClean="0">
              <a:solidFill>
                <a:srgbClr val="1B0135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021" y="51631"/>
            <a:ext cx="1062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Проведение аналитики </a:t>
            </a:r>
            <a:r>
              <a:rPr lang="ru-RU" i="1" dirty="0"/>
              <a:t>и </a:t>
            </a:r>
            <a:r>
              <a:rPr lang="ru-RU" i="1" dirty="0" smtClean="0"/>
              <a:t>построение графика </a:t>
            </a:r>
            <a:r>
              <a:rPr lang="ru-RU" i="1" dirty="0"/>
              <a:t>на тему «Как пройденное расстояние и количество пассажиров влияет на </a:t>
            </a:r>
            <a:r>
              <a:rPr lang="ru-RU" i="1" dirty="0" smtClean="0"/>
              <a:t>чаевые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447" y="849086"/>
            <a:ext cx="7307411" cy="54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 Shivanikova</dc:creator>
  <cp:lastModifiedBy>Lenovo</cp:lastModifiedBy>
  <cp:revision>41</cp:revision>
  <dcterms:created xsi:type="dcterms:W3CDTF">2023-08-31T08:17:43Z</dcterms:created>
  <dcterms:modified xsi:type="dcterms:W3CDTF">2023-09-14T23:13:27Z</dcterms:modified>
</cp:coreProperties>
</file>