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59" r:id="rId6"/>
    <p:sldId id="276" r:id="rId7"/>
    <p:sldId id="277" r:id="rId8"/>
    <p:sldId id="281" r:id="rId9"/>
    <p:sldId id="263" r:id="rId10"/>
    <p:sldId id="264" r:id="rId11"/>
    <p:sldId id="265" r:id="rId12"/>
    <p:sldId id="260" r:id="rId13"/>
    <p:sldId id="266" r:id="rId14"/>
    <p:sldId id="278" r:id="rId15"/>
    <p:sldId id="282" r:id="rId16"/>
    <p:sldId id="283" r:id="rId17"/>
    <p:sldId id="267" r:id="rId18"/>
    <p:sldId id="268" r:id="rId19"/>
    <p:sldId id="275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afa5462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3afa5462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afa54625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afa54625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3afa5462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3afa5462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afa54625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afa54625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afa54625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afa54625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fa54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fa54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3afa54625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3afa54625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3afa54625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3afa54625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3afa54625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3afa54625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afa546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afa546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3afa54625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3afa54625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3afa5462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3afa5462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3afa54625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3afa54625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3afa54625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3afa54625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3afa54625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3afa54625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afa54625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afa54625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afa54625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afa54625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fa54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fa54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fa54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fa54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fa54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fa54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fa54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fa54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3afa54625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3afa54625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0975" y="1063650"/>
            <a:ext cx="8520600" cy="16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Moscow Metro Optimization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94833" y="2701488"/>
            <a:ext cx="59391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by BAE’24 students: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Sergej Ishmuratov and Andrey Strukov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2F2E"/>
              </a:clrFrom>
              <a:clrTo>
                <a:srgbClr val="EE2F2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7686675" y="3686175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8782050" y="2787650"/>
            <a:ext cx="26035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9940" y="27863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501900" y="0"/>
            <a:ext cx="63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Estimation of waiting time: numpy vs cvxpy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60963" y="950013"/>
            <a:ext cx="53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dirty="0">
                <a:solidFill>
                  <a:schemeClr val="tx1"/>
                </a:solidFill>
              </a:rPr>
              <a:t>Numpy based estimation: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8" y="1606663"/>
            <a:ext cx="804862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540000" y="0"/>
            <a:ext cx="629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Estimation of waiting time: numpy vs cvxpy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4762499" y="2028525"/>
            <a:ext cx="3563325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dirty="0">
                <a:solidFill>
                  <a:schemeClr val="tx1"/>
                </a:solidFill>
              </a:rPr>
              <a:t>Numpy is better!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rcRect l="4700"/>
          <a:stretch>
            <a:fillRect/>
          </a:stretch>
        </p:blipFill>
        <p:spPr>
          <a:xfrm>
            <a:off x="723900" y="926404"/>
            <a:ext cx="3160300" cy="3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501900" y="0"/>
            <a:ext cx="63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Poisson &amp; Uniform arrival process, simulations</a:t>
            </a: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5" y="1249900"/>
            <a:ext cx="9016349" cy="18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" y="3554022"/>
            <a:ext cx="9042400" cy="95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470700" y="0"/>
            <a:ext cx="59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Poisson process or uniform distribution for the arrival?</a:t>
            </a:r>
            <a:endParaRPr dirty="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34" y="861850"/>
            <a:ext cx="7973217" cy="27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6"/>
          <a:srcRect l="3442" t="28707" r="32149" b="45987"/>
          <a:stretch>
            <a:fillRect/>
          </a:stretch>
        </p:blipFill>
        <p:spPr bwMode="auto">
          <a:xfrm>
            <a:off x="342900" y="3748806"/>
            <a:ext cx="6448424" cy="139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470700" y="0"/>
            <a:ext cx="59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Poisson process or uniform distribution for the arrival?</a:t>
            </a: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  <p:sp>
        <p:nvSpPr>
          <p:cNvPr id="11" name="Google Shape;124;p23"/>
          <p:cNvSpPr txBox="1">
            <a:spLocks/>
          </p:cNvSpPr>
          <p:nvPr/>
        </p:nvSpPr>
        <p:spPr>
          <a:xfrm>
            <a:off x="514350" y="1538700"/>
            <a:ext cx="5619749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Poisson process and uniform distribution have almost the same effects, but 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oisson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process works much more slowly.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4;p23"/>
          <p:cNvSpPr txBox="1">
            <a:spLocks/>
          </p:cNvSpPr>
          <p:nvPr/>
        </p:nvSpPr>
        <p:spPr>
          <a:xfrm>
            <a:off x="466725" y="3415125"/>
            <a:ext cx="5619749" cy="10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final model: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uniform distribution for arrivals +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only realization.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81081" y="0"/>
            <a:ext cx="6162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Step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  <p:pic>
        <p:nvPicPr>
          <p:cNvPr id="22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573" y="2127236"/>
            <a:ext cx="459020" cy="491092"/>
          </a:xfrm>
          <a:prstGeom prst="rect">
            <a:avLst/>
          </a:prstGeom>
          <a:noFill/>
        </p:spPr>
      </p:pic>
      <p:pic>
        <p:nvPicPr>
          <p:cNvPr id="24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4179" y="2150252"/>
            <a:ext cx="459020" cy="491092"/>
          </a:xfrm>
          <a:prstGeom prst="rect">
            <a:avLst/>
          </a:prstGeom>
          <a:noFill/>
        </p:spPr>
      </p:pic>
      <p:pic>
        <p:nvPicPr>
          <p:cNvPr id="28" name="Picture 12" descr="Cycle Svg Png Icon Free Download (#101062) - OnlineWebFonts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68742" y="2184782"/>
            <a:ext cx="536973" cy="44930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7175" y="1190625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Find the distributions which has one train difference compared with the current distribution.</a:t>
            </a:r>
            <a:endParaRPr lang="ru-RU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7175" y="260985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Find the best distribution among them.</a:t>
            </a:r>
            <a:endParaRPr lang="ru-RU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1875" y="1819275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1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38" y="622827"/>
            <a:ext cx="8773924" cy="40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479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00" y="81264"/>
            <a:ext cx="287860" cy="29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6317700" cy="5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Moving the first train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4071950"/>
            <a:ext cx="85206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The first suggestion is to move from Большая кольцевая линия to Замоскворецкая линия.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2" y="764449"/>
            <a:ext cx="8666675" cy="31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2451100" y="0"/>
            <a:ext cx="635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Step 3: </a:t>
            </a:r>
            <a:r>
              <a:rPr lang="ru" dirty="0" smtClean="0"/>
              <a:t>Optimizing 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Now let’s create an algorithm to move trains from line to line until the distribution becomes optimal: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3746500" y="1714500"/>
            <a:ext cx="2057400" cy="863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Current distribution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3048000" y="2832100"/>
            <a:ext cx="3467100" cy="939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Can you move one train to improve wt?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901700" y="3822700"/>
            <a:ext cx="1917700" cy="825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Let’s move it.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2"/>
            <a:endCxn id="10" idx="0"/>
          </p:cNvCxnSpPr>
          <p:nvPr/>
        </p:nvCxnSpPr>
        <p:spPr>
          <a:xfrm>
            <a:off x="4775200" y="2578100"/>
            <a:ext cx="635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841500" y="3302000"/>
            <a:ext cx="12065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5200" y="292100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11" idx="0"/>
          </p:cNvCxnSpPr>
          <p:nvPr/>
        </p:nvCxnSpPr>
        <p:spPr>
          <a:xfrm flipH="1">
            <a:off x="1860550" y="3314700"/>
            <a:ext cx="63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1"/>
          </p:cNvCxnSpPr>
          <p:nvPr/>
        </p:nvCxnSpPr>
        <p:spPr>
          <a:xfrm flipH="1">
            <a:off x="406400" y="4235450"/>
            <a:ext cx="4953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9900" y="2159000"/>
            <a:ext cx="12700" cy="207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8" idx="1"/>
          </p:cNvCxnSpPr>
          <p:nvPr/>
        </p:nvCxnSpPr>
        <p:spPr>
          <a:xfrm>
            <a:off x="508000" y="2146300"/>
            <a:ext cx="3238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Блок-схема: альтернативный процесс 32"/>
          <p:cNvSpPr/>
          <p:nvPr/>
        </p:nvSpPr>
        <p:spPr>
          <a:xfrm>
            <a:off x="6540500" y="3797300"/>
            <a:ext cx="2057400" cy="863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Stable </a:t>
            </a:r>
            <a:r>
              <a:rPr lang="en-US" dirty="0" smtClean="0">
                <a:solidFill>
                  <a:schemeClr val="tx1"/>
                </a:solidFill>
              </a:rPr>
              <a:t>“best”</a:t>
            </a:r>
            <a:r>
              <a:rPr lang="en-GB" dirty="0" smtClean="0">
                <a:solidFill>
                  <a:schemeClr val="tx1"/>
                </a:solidFill>
              </a:rPr>
              <a:t> distribution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6477000" y="3298785"/>
            <a:ext cx="1150716" cy="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7600950" y="3314700"/>
            <a:ext cx="63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7200" y="29083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ru-RU" dirty="0"/>
          </a:p>
        </p:txBody>
      </p:sp>
      <p:sp>
        <p:nvSpPr>
          <p:cNvPr id="19458" name="AutoShape 2" descr="Vector Train Icon 421153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0" name="AutoShape 4" descr="Vector Train Icon 421153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static.vecteezy.com/system/resources/previews/000/421/153/original/vector-train-ic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6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181" y="2603781"/>
            <a:ext cx="535127" cy="572516"/>
          </a:xfrm>
          <a:prstGeom prst="rect">
            <a:avLst/>
          </a:prstGeom>
          <a:noFill/>
        </p:spPr>
      </p:pic>
      <p:pic>
        <p:nvPicPr>
          <p:cNvPr id="45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3958" y="2594136"/>
            <a:ext cx="535127" cy="572516"/>
          </a:xfrm>
          <a:prstGeom prst="rect">
            <a:avLst/>
          </a:prstGeom>
          <a:noFill/>
        </p:spPr>
      </p:pic>
      <p:pic>
        <p:nvPicPr>
          <p:cNvPr id="19468" name="Picture 12" descr="Cycle Svg Png Icon Free Download (#101062) - OnlineWebFonts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8614" y="2641138"/>
            <a:ext cx="536973" cy="449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2451100" y="0"/>
            <a:ext cx="635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Optimizing 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Now let’s create an algorithm to move trains from line to line until the distribution becomes optimal: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375" y="1860629"/>
            <a:ext cx="6206675" cy="25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476982" y="0"/>
            <a:ext cx="66670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The main ideas of the project: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To get and clear the data of the current distribution of trains by lines and of the passenger traffic;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Look for opportunities to minimize the overall average waiting time by moving a train from one line to another;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Compare the results with the current distribution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2489200" y="1"/>
            <a:ext cx="63431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/>
              <a:t>The results: optimal distribution</a:t>
            </a:r>
            <a:endParaRPr sz="2500"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50" y="888325"/>
            <a:ext cx="3674675" cy="4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650" y="885450"/>
            <a:ext cx="3352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2552700" y="-13175"/>
            <a:ext cx="61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Current distribution</a:t>
            </a:r>
            <a:endParaRPr dirty="0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82600"/>
            <a:ext cx="9144000" cy="46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400" y="457200"/>
            <a:ext cx="9144000" cy="464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52;p27"/>
          <p:cNvSpPr txBox="1">
            <a:spLocks/>
          </p:cNvSpPr>
          <p:nvPr/>
        </p:nvSpPr>
        <p:spPr>
          <a:xfrm>
            <a:off x="2552700" y="-13175"/>
            <a:ext cx="613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r>
              <a:rPr lang="en-GB" sz="2800" dirty="0" smtClean="0">
                <a:solidFill>
                  <a:schemeClr val="dk1"/>
                </a:solidFill>
              </a:rPr>
              <a:t>Optimal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distribution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500"/>
            <a:ext cx="9144001" cy="4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52;p27"/>
          <p:cNvSpPr txBox="1">
            <a:spLocks/>
          </p:cNvSpPr>
          <p:nvPr/>
        </p:nvSpPr>
        <p:spPr>
          <a:xfrm>
            <a:off x="2552700" y="-13175"/>
            <a:ext cx="613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r>
              <a:rPr lang="en-GB" sz="2800" dirty="0" smtClean="0">
                <a:solidFill>
                  <a:schemeClr val="dk1"/>
                </a:solidFill>
              </a:rPr>
              <a:t>The difference in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distributions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501900" y="0"/>
            <a:ext cx="66421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Discussion of the results</a:t>
            </a:r>
            <a:endParaRPr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Overall, the current distribution is close to the ideal one on most lines.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However, it seems optimal to relocate more trains to the Кольцевая линия and reduce the number of trains on the Большая Кольцевая линия.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Why hasn’t that happened</a:t>
            </a:r>
            <a:r>
              <a:rPr lang="ru" dirty="0" smtClean="0">
                <a:solidFill>
                  <a:schemeClr val="tx1"/>
                </a:solidFill>
              </a:rPr>
              <a:t>?</a:t>
            </a:r>
            <a:endParaRPr lang="en-GB" dirty="0" smtClean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 smtClean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Possible </a:t>
            </a:r>
            <a:r>
              <a:rPr lang="ru" dirty="0">
                <a:solidFill>
                  <a:schemeClr val="tx1"/>
                </a:solidFill>
              </a:rPr>
              <a:t>explanations: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The technical issues regarding Кольцевая линия;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</a:rPr>
              <a:t>The government’s desire to popularize Большая Кольцевая линия, possibly as an alternative to more busy lines.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 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200" y="2158999"/>
            <a:ext cx="8520600" cy="19018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Questions?</a:t>
            </a:r>
            <a:endParaRPr lang="ru-RU" sz="25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465408" y="0"/>
            <a:ext cx="66785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data overview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After some work with data, we got a dataset with average number of passengers on each station per hour: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" y="1831425"/>
            <a:ext cx="5566625" cy="2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 t="41852" r="1979" b="26852"/>
          <a:stretch>
            <a:fillRect/>
          </a:stretch>
        </p:blipFill>
        <p:spPr bwMode="auto">
          <a:xfrm>
            <a:off x="6193155" y="2621280"/>
            <a:ext cx="2495550" cy="44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10400" y="214122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465408" y="0"/>
            <a:ext cx="66785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data overview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After some work with data, we got </a:t>
            </a:r>
            <a:r>
              <a:rPr lang="en-US" dirty="0" smtClean="0">
                <a:solidFill>
                  <a:schemeClr val="tx1"/>
                </a:solidFill>
              </a:rPr>
              <a:t>this</a:t>
            </a:r>
            <a:r>
              <a:rPr lang="ru" dirty="0" smtClean="0">
                <a:solidFill>
                  <a:schemeClr val="tx1"/>
                </a:solidFill>
              </a:rPr>
              <a:t> dataset</a:t>
            </a:r>
            <a:r>
              <a:rPr lang="en-US" dirty="0" smtClean="0">
                <a:solidFill>
                  <a:schemeClr val="tx1"/>
                </a:solidFill>
              </a:rPr>
              <a:t> with the current distribution of trains.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 l="11423" t="20929" r="34135" b="13827"/>
          <a:stretch>
            <a:fillRect/>
          </a:stretch>
        </p:blipFill>
        <p:spPr bwMode="auto">
          <a:xfrm>
            <a:off x="381000" y="2047875"/>
            <a:ext cx="4267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 descr="Логотип"/>
          <p:cNvPicPr>
            <a:picLocks noChangeAspect="1" noChangeArrowheads="1"/>
          </p:cNvPicPr>
          <p:nvPr/>
        </p:nvPicPr>
        <p:blipFill>
          <a:blip r:embed="rId6"/>
          <a:srcRect l="13218" r="51545"/>
          <a:stretch>
            <a:fillRect/>
          </a:stretch>
        </p:blipFill>
        <p:spPr bwMode="auto">
          <a:xfrm>
            <a:off x="5124450" y="2544762"/>
            <a:ext cx="3114675" cy="81915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86475" y="205549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81081" y="0"/>
            <a:ext cx="6162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The current 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  <p:sp>
        <p:nvSpPr>
          <p:cNvPr id="1028" name="AutoShape 4" descr="data:image/png;base64,iVBORw0KGgoAAAANSUhEUgAAA7MAAAIGCAYAAACGbtgdAAAAOXRFWHRTb2Z0d2FyZQBNYXRwbG90bGliIHZlcnNpb24zLjUuMSwgaHR0cHM6Ly9tYXRwbG90bGliLm9yZy/YYfK9AAAACXBIWXMAAAsTAAALEwEAmpwYAAEAAElEQVR4nOzdd1iV9f/H8edhKwKKiCI4cyOIgpojR6bmSMu9Z2l7aKX9Ks2GpX0blpZprtS0reYqZ6m5cO9cqODeE1n37487SFMEEc7Ngdfjus6l55z73PfrPgc4530+y2YYhoGIiIiIiIiIA3GyOoCIiIiIiIjI3VIxKyIiIiIiIg5HxayIiIiIiIg4HBWzIiIiIiIi4nBUzIqIiIiIiIjDUTErIiIiIiIiDkfFrIhINvPWW2/RrVs3q2NkO1FRUdhsNhISEgBo1qwZU6ZMyZR9r1ixgvLly6dcL1myJIsXL86UfQMEBwezfPnyTNtfehiGQe/evSlQoAA1atTIkmMcPnyYfPnykZiYmKn7zeznP7u68Xc9q55LEZGcTMWsiIid5cuXL+Xi5OREnjx5Uq5Pnz7d6nh2Y7PZ2LdvX4Yfv2DBAnr27Jkpx3nggQfYs2dPhrPcqFevXrzxxhs33bZjxw4aNGiQKftPr5UrV7Jo0SKio6NZt27dLfdPnjyZunXr3tMxihcvzuXLl3F2dr6n/TiC/36Zktly03MpIpJZVMyKiNjZ5cuXUy7Fixfn119/TbnetWtXq+Pd1n8/wBuGQVJSkkVpMldWFSdWO3ToECVLlsTT0zPD+1Ar4d3JqT9LIiLZlYpZEZFsKC4ujh49euDl5UVwcDCRkZEp9x09epS2bdtSqFAhSpUqxWeffZbqfq5du8bAgQMpUaIEPj4+1K1bl2vXrrF8+XKCgoJu2vbGrp1vvfUW7dq1o1u3bnh7ezN58mQaNGjA66+/Tp06dcibNy8HDhxg9+7dNG7cGF9fX8qXL8/333+fsr9evXrxzDPP0KJFC7y8vKhZsyb79+8HoF69egBUqVKFfPny8d13392SPTExkZdffhk/Pz9Kly7NvHnzbrq/QYMGfP311wDs27eP+vXr4+Pjg5+fHx07dkz1OMnnPmLECIoUKULv3r1v+3ysX7+eSpUqUaBAAXr37k1sbCxw+xbN5NbfcePGMX36dEaOHEm+fPl45JFHbnlur1+/zosvvkjRokUpWrQoL774ItevXwdIyfHRRx/h7+9PQEAAkyZNSvX1PXr0KK1atcLX15cyZcowfvx4ACZMmMDjjz/O6tWryZcvH0OHDr3pcbt27eLJJ59MuT9//vwpr9lTTz1F8+bN8fT0ZNmyZcybN4+qVavi7e1NsWLFeOutt1L289/WygYNGvDmm29Sp04dvLy8aNKkCadPnwYgNjaWbt26UbBgQfLnz0/16tU5ceJEqueW2vNfuXJlfv3115Tt4uPj8fPzY9OmTbfsI/n5HDlyZMrzOWvWLObPn0+5cuXw9fVl+PDhKdsnJSXxwQcfcN9991GwYEE6dOjA2bNngX9/lvLnz0++fPlYvXo1kydPpk6dOrz00ksULFiQt956iwsXLtCjRw8KFSpEiRIlePfdd9P1xc/dPJcAa9asoXbt2uTPn58qVarc1I198uTJlC5dGi8vL0qVKpWrenyISC5jiIiIZUqUKGEsWrToptuGDh1quLu7G/PmzTMSEhKMwYMHGzVr1jQMwzASExONatWqGcOGDTOuX79u7N+/3yhVqpSxcOHC2+7/6aefNurXr29ER0cbCQkJxqpVq4zY2Fhj2bJlRmBgYKpZhg4dari4uBi//PKLkZiYaFy9etWoX7++UaxYMWP79u1GfHy8cf78eSMoKMiYOHGiER8fb2zcuNEoWLCgsWPHDsMwDKNnz56Gr6+vsXbtWiM+Pt7o0qWL0bFjx5TjAcbevXtTfW6+/PJLo3z58sbhw4eNM2fOGA0aNDAAIz4+3jAMw6hfv74xfvx4wzAMo1OnTsa7775rJCYmGteuXTNWrFiR6nGWLVtmODs7G6+++qoRGxtrXL169Zbno0SJEkZwcHDKsWvXrm28/vrrhmEYxqRJk4w6derclPXGY/Ts2TNl29s9t2+++aZRs2ZN48SJE8bJkyeNWrVqGW+88cZN2d58800jLi7OmDdvnpEnTx7j7Nmzt32OHnjgAeOpp54yrl27ZmzatMnw8/MzlixZkmrOG93u/p49exre3t7GypUrU57LZcuWGVu3bjUSExONLVu2GP7+/sYvv/xiGIZhHDx48JbXpHTp0saePXtSfmYGDRpkGIZhjB071mjZsqVx5coVIyEhwYiMjDQuXLhw22x3ev5HjBhhdOjQIWXbWbNmGZUrV77tfpKfz2HDhhlxcXHGuHHjDD8/P6Nz587GxYsXje3btxseHh7GgQMHDMMwjE8//dSoWbOmceTIESM2Ntbo16+f0alTp9uea/Jz6OzsbHz22WdGfHy8cfXqVaN79+5Gq1atjIsXLxoHDx40ypYta3z99de3zTd06FCja9eud/1cRkdHG76+vsa8efOMxMRE4/fffzd8fX2NkydPGpcvXza8vLyM3bt3G4ZhGEePHjW2b99+2+OLiDg6tcyKiGRDdevWpXnz5jg7O9O9e3e2bNkCmK1Vp06dYsiQIbi5uVG6dGmeeOIJZs6cecs+kpKSmDhxIqNGjSIwMBBnZ2dq166Nu7t7ujLUqlWLRx99NGVcL5gtd8HBwbi4uLBw4UJKlixJ7969cXFxoWrVqrRt25YffvghZR+PPfYYNWrUwMXFha5du7J58+Z0Pwfff/89L774IsWKFcPX15fXXnst1W1dXV05dOgQR48excPDI82xoE5OTgwbNgx3d/eUc/uvZ599NuXYr7/+OjNmzEh39juZPn06Q4YMwd/fn0KFCjF06FCmTp1607kMGTIEV1dXmjdvTr58+W47nvfIkSOsWrWKESNG4OHhQVhYGI8//jjffPPNPeVr3bo1derUwcnJCQ8PDxo0aEBISAhOTk6EhobSuXNn/vjjj1Qf37t3b8qVK0eePHno0KFDymvu6urKmTNn2LdvH87OzoSHh+Pt7Z3qflJ7/rt168b8+fO5ePEiAFOnTqV79+6p7sfV1ZXXX38dV1dXOnXqxOnTp3nhhRdSej1UqlQp5fdr7NixvPfeewQFBeHu7s5bb73Fjz/+eMfuw0WLFuW5557DxcUFNzc3Zs6cyfvvv4+XlxclS5Zk4MCBN72+dyO153LatGk0b96c5s2b4+TkROPGjYmIiGD+/PmA+fO9fft2rl27RkBAAMHBwRk6vohIdqdiVkQkGypSpEjK//PmzUtsbCwJCQkpBVv+/PlTLsOHD79td83Tp08TGxvLfffdl6EMxYoVu+Nthw4dYu3atTdlmT59OsePH0/1PC5fvpzu4x89evSm45UoUSLVbUeOHIlhGNSoUYPg4GAmTpx4x30XKlQIDw+PO27z32MfPXo0ncnv7OjRozedy3/3XbBgQVxcXFKup/a8HT16FF9fX7y8vG7aV0xMzD3l++/rvnbtWho2bEihQoXw8fFh7NixN3V3/a/UXvPu3bvTtGlTOnXqRNGiRXn11VeJj49PV44bn6OiRYtSp04dfvrpJ86fP8+CBQvuONa8YMGCKZMqJX9xUbhw4ZT78+TJk5Lx0KFDPPbYYyk/zxUrVsTZ2fmO3aFvzHn69Gni4+NveX0z+pqk9lweOnSIH3744abfvZUrV3Ls2DE8PT357rvvGDt2LAEBAbRo0YLdu3dn6PgiItmdilkREQdSrFgxSpUqxfnz51Muly5dSmmRuZGfnx8eHh4p41Rv5OnpydWrV1OuJyYmcurUqZu2sdlstzzuxtuKFStG/fr1b8py+fJlvvzyy3s5xRQBAQEcOXIk5frhw4dT3bZIkSKMHz+eo0eP8tVXX/H000/fcQbj253bf/332EWLFgVufe5uLN7Ts++iRYty6NCh2+77bhQtWpSzZ89y6dKlm/YVGBiYrsenlvO/t3fp0oVWrVpx5MgRLly4wJNPPolhGHed19XVlaFDh7Jz507++usv5s6de8dW5NSef4CePXsybdo0fvjhB2rVqpXuc05LsWLFWLBgwU0/07GxsQQGBqbr+fLz80vpJXBj9szKd2PO7t2735TzypUrDB48GICmTZuyaNEijh07RoUKFXjiiScy9fgiItmFilkREQdSo0YNvLy8GDFiBNeuXSMxMZHt27ezfv36W7Z1cnKiT58+DBgwgKNHj5KYmMjq1au5fv065cqVIzY2lnnz5hEfH8+7776bMglRerVs2ZK///6bqVOnEh8fT3x8POvXr2fXrl3penzhwoU5cOBAqvd36NCBzz77jOjoaM6dO8cHH3yQ6rY//PAD0dHRABQoUACbzYaTk1O6jpOaMWPGEB0dzdmzZ3nvvfdSJpWqUqUKO3bsYPPmzcTGxt40IVJ6jte5c2feffddTp06xenTp3n77bcztK5wsWLFqF27Nq+99hqxsbFs3bqVCRMmpHtfhQsXJjo6mri4uDtud+nSJXx9ffHw8GDdunV8++23d50VYNmyZWzbto3ExES8vb1xdXVNeY1uJ7XnH+DRRx9l48aNjBo1ih49emQoz+08+eSTvP766ynF6KlTp5g9ezZgtuY7OTnd8bV1dnamQ4cOvP7661y6dIlDhw7x8ccfZ/q60d26dePXX3/lt99+IzExkdjYWJYvX050dDQnTpxg9uzZXLlyBXd395QlwEREciL9dRMRcSDOzs7MnTuXzZs3U6pUKfz8/Hj88ce5cOHCbbf/3//+R0hICNWrV8fX15dBgwaRlJSEj48PX3zxBY8//jiBgYF4enreMptvWry8vPj999+ZOXMmRYsWpUiRIgwaNCjdRfFbb71Fz549yZ8//02zICd74oknaNq0KVWqVKFatWq0adMm1X2tX7+emjVrki9fPlq1asWoUaMoXbp0uo6Tmi5dutCkSRNKly7Nfffdl7J2bLly5RgyZAgPPfQQZcuWvWV8bt++fdm5cyf58+fn0UcfvWW/b7zxBhEREYSGhhISEkK1atVuWZc2vWbMmEFUVBRFixblscceY9iwYTz00EPpeuyDDz5IcHAwRYoUwc/PL9XtvvjiC4YMGYKXlxdvv/02HTp0yFDW48eP065dO7y9valYsSL169e/41jX1J5/MLsGt23bloMHD97x5+JuvfDCC7Rq1YomTZrg5eXF/fffz9q1awGzm2/ybN758+dnzZo1t93H559/jqenJ6VLl6Zu3bp06dKFPn36ZFpGML/ImD17NsOHD6dQoUIUK1aMDz/8kKSkJJKSkvj4448pWrQovr6+/PHHH5nWW0JEJLuxGRnpKyQiIiJiobfffpu///6badOmWR1FREQs4pL2JiIiIiLZx9mzZ5kwYUKGZwkWEZGcQd2MRURExGGMHz+eYsWK0axZM+rVq2d1HBERsZC6GYuIiIiIiIjDUcusiIiIiIiIOJwsK2b79OmDv78/lStXTrnt7NmzNG7cmLJly9K4cWPOnTsHgGEYPP/885QpU4bQ0FA2btyYVbFEREREREQkB8iybsZ//vkn+fLlo0ePHmzfvh2AV199FV9fXwYPHswHH3zAuXPnGDFiBPPnz+fzzz9n/vz5rF27lhdeeCFlKvw78fPzo2TJklkRX0RERERERCwWFRXF6dOnb3tfls1mXK9ePaKiom66bfbs2SxfvhyAnj170qBBA0aMGMHs2bPp0aMHNpuN+++/n/Pnz3Ps2DECAgLueIySJUsSGRmZRWcgIiIiIiIiVoqIiEj1PruOmT1x4kRKgVqkSBFOnDgBQExMDMWKFUvZLigoiJiYmNvuY9y4cURERBAREcGpU6eyPrSIiIiIiIhkO5ZNAGWz2bDZbHf9uH79+hEZGUlkZCSFChXKgmQiIiIiIiKS3dm1mC1cuDDHjh0D4NixY/j7+wMQGBjIkSNHUraLjo4mMDDQntFERERERETEgWTZmNnbadWqFVOmTGHw4MFMmTKF1q1bp9w+evRoOnXqxNq1a/Hx8UlzvKyIiIiIiGQP8fHxREdHExsba3UUcVAeHh4EBQXh6uqa7sdkWTHbuXNnli9fzunTpwkKCmLYsGEMHjyYDh06MGHCBEqUKMH3338PQPPmzZk/fz5lypQhb968TJo0KatiiYhkuVGjRjF+/HgMw+CJJ57gxRdfBODzzz9nzJgxODs706JFC0aOHGltUBERkUwSHR2Nl5cXJUuWzNBQQsndDMPgzJkzREdHU6pUqXQ/LsuK2RkzZtz29iVLltxym81mY8yYMVkVRUTEbrZv38748eNZt24dbm5uPPzww7Rs2ZIjR44we/ZstmzZgru7OydPnrQ6qoiISKaJjY1VISsZZrPZKFiw4F1P8GvXbsYiIjndrl27qFmzJnnz5gWgfv36/Pzzz0RGRjJ48GDc3d0BUuYMEBERySlUyMq9yMjPj2WzGYuI5ESVK1dmxYoVnDlzhqtXrzJ//nyOHDnC33//zYoVK6hZsyb169dn/fr1VkcVERHJMc6cOUNYWBhhYWEUKVKEwMBAwsLCyJ8/P5UqVbI021tvvcX//ve/dG+/fPly/vrrr5TrY8eO5ZtvvsmKaBm2fPlyWrZsCcCcOXP44IMPLMmhllkRkUxUsWJFBg0aRJMmTfD09CQsLAxnZ2cSEhI4e/Ysa9asYf369XTo0IEDBw7oW2wREZFMULBgQTZv3gyYxWO+fPl4+eWXiYqKSim6HMXy5cvJly8ftWvXBuDJJ5+0ONGdtWrVilatWllybLXMiohksr59+7Jhwwb+/PNPChQoQLly5QgKCqJNmzbYbDZq1KiBk5MTp0+ftjqqiIhIjpeYmMgTTzxBcHAwTZo04dq1awDs37+fhx9+mPDwcB544AF27959y2MvX75M7969CQkJITQ0lJ9++omJEyemTO4IMH78eF566SUAvvnmG0JDQ6lSpQrdu3e/ZX9pHTMqKoqxY8fyySefEBYWxooVK25q2W3QoAEvvfQSERERVKxYkfXr19OmTRvKli3LG2+8kbKfadOmUaNGDcLCwujfvz+JiYm3ZFmyZAlVq1YlJCSEPn36cP36dQBKlizJ0KFDqVatGiEhIbd9Xm40efJknn32WQB69erF888/T+3atSldujQ//vhjynYffvgh1atXJzQ0lKFDh95xn+mlllkRkUx28uRJ/P39OXz4MD///DNr1qzBycmJZcuW0bBhQ/7++2/i4uLw8/OzOqqIiEjme/FF+KeVNNOEhcGnn2booXv37mXGjBmMHz+eDh068NNPP9GtWzf69evH2LFjKVu2LGvXruXpp59m6dKlNz32nXfewcfHh23btgFw7tw5XF1dee+99/jwww9xdXVl0qRJfPXVV+zYsYN3332Xv/76Cz8/P86ePXtLlrSOWbJkSZ588smUlmW4dQJdNzc3IiMjGTVqFK1bt2bDhg34+vpy33338dJLL3Hy5Em+++47Vq1ahaurK08//TTTp0+nR48eKfuIjY2lV69eLFmyhHLlytGjRw++/PLLlCLdz8+PjRs38sUXX/C///2Pr7/+Ot3P97Fjx1i5ciW7d++mVatWtGvXjt9//529e/eybt06DMOgVatW/Pnnn9SrVy/d+70dFbMiIpmsbdu2nDlzBldXV8aMGUP+/Pnp06cPffr0oXLlyri5uTFlyhR1MRYREbGDUqVKERYWBkB4eDhRUVFcvnyZv/76i/bt26dsl9wyeaPFixczc+bMlOsFChQA4MEHH2Tu3LlUrFiR+Ph4QkJC+Pzzz2nfvn3Kl9W+vr437Su9x0xLcpfekJAQgoODCQgIAKB06dIcOXKElStXsmHDBqpXrw7AtWvXbpl4cs+ePZQqVYpy5coB0LNnT8aMGZNSzLZp0wYwn6+ff/75rvI9+uijODk5UalSJU6cOAHA77//zu+//07VqlUB87nYu3evilkRkexmxYoVt9zm5ubGtGnTLEgjIiJiZxlsQc0qySsJADg7O3Pt2jWSkpLInz9/yjjbu/X4448zfPhwKlSoQO/evdP1mHs9ZrLk83Fycrrp3JycnEhISMAwDHr27Mn7779/z8dInvcjI48Fc/3Y5H9fe+01+vfvn+FMt6NiVkQE4FsHbiXtYlidQERExKF4e3tTqlQpfvjhB9q3b49hGGzdupUqVarctF3jxo0ZM2YMn/5ToJ87d44CBQpQs2ZNjhw5wsaNG9m6dStgttY+9thjDBgwgIIFC3L27NmbWmfTe0wvLy8uXryY4XNr1KgRrVu35qWXXsLf35+zZ89y6dIlSpQokbJN+fLliYqKYt++fZQpU4apU6dSv379DB8zLU2bNuXNN9+ka9eu5MuXj5iYGFxdXe95qUJNACUiIiIiIrnO9OnTmTBhAlWqVCE4OJjZs2ffss0bb7zBuXPnqFy5MlWqVGHZsmUp93Xo0IE6deqkdD0ODg7m9ddfp379+lSpUoUBAwZk6JiPPPIIv/zyS8oEUHerUqVKvPvuuzRp0oTQ0FAaN27MsWPHbtrGw8ODSZMm0b59e0JCQnBycsrSWZObNGlCly5dqFWrFiEhIbRr145Lly7d835tRnLbrwOKiIggMjLS6hgikhOoZVZERCTDdu3aRcWKFa2OYVctW7bkpZdeolGjRlZHyTFu93N0p5pPLbMiIiIiIiLpdP78ecqVK0eePHlUyFpMY2ZFRERERETSKX/+/Pz9999WxxDUMisiIiIiIiIOSMWsiIiIiIjcMweeikeygYz8/KiYFRERERGRe+Lh4cGZM2dU0EqGGIbBmTNn8PDwuKvHacysiIiIiIjck6CgIKKjozl16pTVUcRBeXh4EBQUdFePUTErIiIiIiL3xNXVlVKlSlkdQ3IZdTMWERGRFKNGjaJy5coEBwfz6aefAnD27FkaN25M2bJlady4MefOnbM2pIiICCpmRURE5B/bt29n/PjxrFu3ji1btjB37lz27dvHBx98QKNGjdi7dy+NGjXigw8+sDqqiIiIilkREREx7dq1i5o1a5I3b15cXFyoX78+P//8M7Nnz6Znz54A9OzZk1mzZlkbVEREBBWzIiIi8o/KlSuzYsUKzpw5w9WrV5k/fz5HjhzhxIkTBAQEAFCkSBFOnDhhcVIRERFNACUiIiL/qFixIoMGDaJJkyZ4enoSFhaGs7PzTdvYbDZsNptFCUVERP6lllkRERFJ0bdvXzZs2MCff/5JgQIFKFeuHIULF+bYsWMAHDt2DH9/f4tTioiIqJgVERGRG5w8eRKAw4cP8/PPP9OlSxdatWrFlClTAJgyZQqtW7e2MqKIiAigbsYiIiJyg7Zt23LmzBlcXV0ZM2YM+fPnZ/DgwXTo0IEJEyZQokQJvv/+e6tjioiIqJgVERGRf61YseKW2woWLMiSJUssSCMiIpI6FbMiIiIObtiwYVZHyLChQ4daHUFERByUxsyKiIiIiIiIw1ExKyIiIiIiIg5HxayIiIiIiIg4HBWzIiIiIiIi4nBUzIqIiIiIiIjDUTErIiIiIiIiDkfFrIiIZNgnn3xCcHAwlStXpnPnzsTGxtKrVy9KlSpFWFgYYWFhbN682eqYIiIikgNpnVkREcmQmJgYPvvsM3bu3EmePHno0KEDM2fOBODDDz+kXbt2FicUERGRnEwtsyIikmEJCQlcu3aNhIQErl69StGiRa2OJCIiIrmEilkREcmQwMBAXn75ZYoXL05AQAA+Pj40adIEgNdff53Q0FBeeuklrl+/bnFSERERyYlUzIqISIacO3eO2bNnc/DgQY4ePcqVK1eYNm0a77//Prt372b9+vWcPXuWESNGWB1VREREciAVsyIikiGLFy+mVKlSFCpUCFdXV9q0acNff/1FQEAANpsNd3d3evfuzbp166yOKiIiIjmQilkREcmQ4sWLs2bNGq5evYphGCxZsoSKFSty7NgxAAzDYNasWVSuXNnipCIiIpITqZgVEZEMqVmzJu3ataNatWqEhISQlJREv3796Nq1KyEhIYSEhHD69GneeOMNq6OKiORIt1serW/fvlSpUoXQ0FDatWvH5cuXrY4pkmW0NI+IiGTYsGHDGDZs2E23LV261KI0IiK5R2rLo33yySd4e3sDMGDAAEaPHs3gwYMtTiuSNdQyKyIiIiLigG63PFpyIWsYBteuXcNms1mcUiTrqGVWRCSXGWYblvZG2dRQY6jVEUREsoUbl0fLkycPTZo0SVkerXfv3syfP59KlSrx0UcfWZxUJOuoZVZERERExMGktjwawKRJkzh69CgVK1bku+++szipSNZRMSsiIiIi4mBSWx4tmbOzM506deKnn36yMKVI1lIxKyIiIiLiYFJbHm3fvn2AOWZ2zpw5VKhQweKkIllHY2ZFRERERBzMjcujubi4ULVqVfr168eDDz7IxYsXMQyDKlWq8OWXX1odVSTLqJgVEREREXFAt1sebdWqVRalEbE/FbMiIiIiInbyFo67VM5bGFZHELmJxsxKtvPJJ58QHBxM5cqV6dy5M7GxsRw8eJCaNWtSpkwZOnbsSFxcnNUxM0VuOlcRERERkcykYlaylZiYGD777DMiIyPZvn07iYmJzJw5k0GDBvHSSy+xb98+ChQowIQJE6yOes9y07mKiIiIiGQ2FbOS7SQkJHDt2jUSEhK4evUqAQEBLF26lHbt2gHQs2dPZs2aZW3ITJKbzlVEREREJDOpmJVsJTAwkJdffpnixYsTEBCAj48P4eHh5M+fHxcXc4h3UFAQMTExFie9d7npXEVEREREMpuKWclWzp07x+zZszl48CBHjx7lypUrLFy40OpYWSI3nauIiIiISGbTbMaSrSxevJhSpUpRqFAhANq0acOqVas4f/48CQkJuLi4EB0dTWBgoMVJ711uOlcRERERkcxmScusZnCV1BQvXpw1a9Zw9epVDMNgyZIlVKpUiYYNG/Ljjz8CMGXKFFq3bm1x0nuXm85VRERERCSz2b2Y1Qyucic1a9akXbt2VKtWjZCQEJKSkujXrx8jRozg448/pkyZMpw5c4a+fftaHfWe5aZzFRERERHJbJZ0M06ewdXV1fWmGVy//fZbwJzB9a233uKpp56yIp5YbNiwYQwbNuym20qXLs26dessSpR1ctO5ioiIiIhkJrsXszfO4JonTx6aNGlyVzO4jhs3jnHjxgFw6tQpu+WWOwvfGG51hHuyodqGdG/b9J15WZgka/32ZgurI4iIiIiIZAq7dzO+1xlc+/XrR2RkJJGRkSkT54iIiIiIiEjuYveWWc3gKiIiIiIiIvfK7i2zmsE1Y/bs2UNYWFjKxdvbm08//RSAzz//nAoVKhAcHMyrr75qbVARERERERE7sHvL7I0zuLq4uFC1alX69etHixYt6NSpE2+88QZVq1bVDK7/Ub58eTZv3gxAYmIigYGBPPbYYyxbtozZs2ezZcsW3N3dOXnypLVBRURERERE7MCS2Yw1g+u9WbJkCffddx8lSpTglVdeYfDgwbi7uwPg7+9vcToREREREZGsZ/duxnLvZs6cSefOnQH4+++/WbFiBTVr1qR+/fqsX7/e4nQiIiIiIiJZT8Wsg4mLi2POnDm0b98eMNfsPXv2LGvWrOHDDz+kQ4cOGIZhcUoREREREZGspWLWwSxYsIBq1apRuHBhwFyTt02bNthsNmrUqIGTkxOnT5+2OKWIiIiIiEjWUjHrYGbMmJHSxRjg0UcfZdmyZYDZ5TguLg4/Pz+r4omIiIiIiNiFilkHcuXKFRYtWkSbNm1SbuvTpw8HDhygcuXKdOrUiSlTpmCz2SxMKSIiIiIikvUsmc1YMsbT05MzZ87cdJubmxvTpk2zKJGIiIiIiIg11DIrIiIiIiIiDifNYtYwDKZNm8bbb78NwOHDh7Ue7N2w2Rz3IiIiIiIikk2lWcw+/fTTrF69mhkzZgDg5eXFM888k+XBRERERERERFKT5pjZtWvXsnHjRqpWrQpAgQIFiIuLy/JgIiIiIiIiIqlJs2XW1dWVxMTElBlyT506hZOThtqKiIiIiIiIddKsSp9//nkee+wxTp48yeuvv07dunX5v//7P3tkExEREREREbmtNLsZd+3alfDwcJYsWYJhGMyaNYuKFSvaI5uIiIiIiIjIbaVrndmyZcvi7e1NQkICYM5oXLx48SwNJiIiIiIiIpKaNIvZzz//nGHDhlG4cGGcnZ0xDAObzcbWrVvtkU9ERERERETkFmkWs6NGjWLPnj0ULFjQHnlERHIWAzgEFCcdsxSIiIiISHqlWcwWK1YMHx8fe2QREcl5/gTGAYHAo8D9qKgVERERyQRpFrOlS5emQYMGtGjRAnd395TbBwwYkKXBREQcngH8BvgDNmAM8Av/FrXOliUTERERcXhpFrPFixenePHixMXFERcXZ49MIiI5w9+YXYz7Ag2A9ZjF7BfAz5hFbW1U1IqIiIhkQJrF7NChQ+2RQ0Qk5/kdyItZsDoBNYHqwAbMYnYsZnHbGqhDOueXFxERERG4w0enF198kU8//ZRHHnkEm812y/1z5szJ0mAiIg7tHGZLbBPA44bbnTAL2gjMovYXzDG1szCL2rqoqBURERFJh1Q/MnXv3h2Al19+2W5hRERyjKVAEtA4lfttmAVtOLAJs6gdj1nUtgLqoaJWRERE5A5S/agUHh4OQP369e0WRkQkR0jALGarAIXT2NYGVAOqAlswux9P4N+itj7gmlVBRURERBxXqsVsSEjIbbsXJ9u6dWuWBBIRcXjrgPOYXYzTywaEYRbAWzGL2knAbP4tat0yM6SIiIiIY0u1mJ07d649c4iI5By/A0WAkAw81oZZ0IYC2zGL2smYRe0jQENU1IqIiIhwh2K2RIkS9swhIpIzHAT2At0xJ3vKKBtmMVwZ2IFZ1H4DzMEsah9ERa2IiIjkappeREQkMy0C3IEHMml/NsyCtjKwE7OonYpZ1LYEGmXScUREREQcjIpZEZHMcgn4C3MmYs8s2H+lfy67MGc/ng78Cpz5Hzz1FHhmxUFFREREsqd76QQnIiI3Wg7Ek/pyPJmlIvB/wBCgOPDKK1CyJIwYAZcvZ/HBRURERLKHNIvZVatW0bhxY8qVK0fp0qUpVaoUpUuXtkc2ERHHkQQsxiw0i9npmOWB14C//oLwcBg82Cxq338fLl2yUwgRERERa6RZzPbt25cBAwawcuVK1q9fT2RkJOvXr7dHNhERx7EJOA00teDYtWrBwoWwZg3UrAn/939mUfvuu3DhggWBRERERLJemsWsj48PzZo1w9/fn4IFC6ZcRETkBr8DvkA1CzPUrAnz5sG6dVC7Nrz5plnUvv02nD9vYTARERGRzJdqMbtx40Y2btxIw4YNeeWVV1i9enXKbRs3brRnRhGR7C0Gc03YhwBni7MAVK8Ov/4KGzZA/fowdKhZ1A4dCufOWZ1OREREJFOkOpvxwIEDb7oeGRmZ8n+bzcbSpUuzLpWIiCNZjPnXtIHFOf6rWjWYNQs2bzZbZ99+Gz79lIaEsZr7iSWv1QlFREREMizVYnbZsmX2zCEi4piuAn8C9wM+FmdJTVgY/PwzbN0K77xDvR9/pCZrWEcNVlOLa1myjpCIiIhI1kpzzOz//d//cf6GsVbnzp3jjTfeyMpMIiKOYyUQCzSxOkg6hIbCDz/wBU+xl7LUZSUv8imNWERerlidTkREROSupFnMLliwgPz586dcL1CgAPPnz8/KTCIijsEAFgH3/XNxEKcozE+05wueZg/lqcMqXuBTGvM7edE6tSIiIuIYUu1mnCwxMZHr16/j7u4OwLVr17h+/XqWBxMRyfZ2AEeBJ60OkjGn8edn2vEH9anHn9zPaqqzjkiqs4raXMHL6ogiIiIiqUqzmO3atSuNGjWid+/eAEyaNImePXtmeTARkWzvd8Abc7ysAztDIX6hLX9QnwdYQU3WEMF6NhDBKupwWUWtiIiIZENpFrODBg0iNDSUJUuWAPDmm2/StGnTLA8m2cB990GlShAcbP5bqRJUqAD58lmdTMR6p4CNQCvA1eIsmeQsfszmMf6kHg+wghqs/aeoDWcVdbmEt9URRURERFKkWcwCNGvWjGbNmmV1FsluIiJg50747TeIj//39pIl/y1u/yl2815P5KpndlhgU8ROFgM2oJHVQTLfOQoyh0dZQT3qsoIIIglnAxupxirqcjHbTtssIiIiuUmaxeyaNWt47rnn2LVrF3FxcSQmJuLp6cnFixftkU+s9N135r/x8bB/v1nYJl927IDFiyEuDoAVwPHCruy/Lw8HS3lwoLR5OVgqD5e9VORKDhMHLAfCgYLWRslK5/DlV1qnFLXhbKAaG9lMVVZQl4vktzqiiIiI5GJpFrPPPvssM2fOpH379kRGRvLNN9/w999/2yObZBeurmb34goVoE2bf29PSICDB2HHDkYvfobSB65R+kAs4Rsu4XHdSNnshL/rDQVunpRC95J3ujoGiGQ/q4HLOMZyPJngPAWYS6t/itqVVGUjVW8oai9QwOqIIiIikgulq5ooU6YMiYmJODs707t3b6pWrcr777+f1dkku3NxgbJloWxZJhV/J+Vmp0SDokfjKHXQLG6TL4/9coY8sUkp250u6HJLS+6B0nm4kF9FrmRjBubET0FARYuz2NkF8jOPlqzggZSiNoxNbKEKK3iA8/haHVFERERykTSrhrx58xIXF0dYWBivvvoqAQEBJCUlpfUwycWSnG1EF3Mnupg7K+r9e7styaDI8Tju2x9LqYOxKS25j/x6Bs+r//5MnfF1uaUl93gRNy7nc+aKpxMJrmkujyySdfYBUUAfzDGzudBFfJhPC1ZQlzqsIpwNhLH5n6K2HudU1IqIiIgdpFnMTp06laSkJEaPHs0nn3zCkSNH+Omnn+yRTXIYw8nGsaLuHCvqzsoHbphAxjAocjyeUgev3VDoxtJ8/lnyXbn1i5NYdxtXPJ3/uThxxdP5n0L33+vJt13O53TDtjdfj3OzgS2XViOScb8BeYE6Vgex3iV8WEhzVt5Q1Aazgyn04iiBVscTERGRHC7NYrZEiRJcu3aNY8eOMXToUHtkktzGZuN4gBvHA9xYXfvmItf/ZDylD8TidzoezyuJ/1ySyHc5kXyX/70ecCwOzyuJKbe7JKZ92HgXG1c8nbiczxkKVQVv73Rdysbs5ap73n8uebju6q6iOLc4B6wDGgMeFmfJRi7jzW804y9q05tJdOZbvuZxjaUVERGRLJVmMfvrr7/y8ssvExcXx8GDB9m8eTNDhgxhzpw59sgnuZnNxsnCbpws7HZ3jzMM3OKMlOI33+WkG/7/bzF8Y3Ec5FIcLl6Eo0dh927z/xcvQmzsLbsf/Z/riU5OXHXPy5WUAtcscpP/f8XD86brKbe75+Wqx7/bxrp6YDipC3W2tgxIxCxm5RaX8OFbutKHCXRlOhPoy3XyWB1LREREcqg0i9m33nqLdevW0aBBAwDCwsI4ePBgVucSyTibjTh3G3HuTpzzdU3XQ1pUm337O+Li/i1s/7kMGbeEvNevmpfYq+S9fu3f69ev4nn9Kj5XLhJw9njKdY/462lmSLLZuOKelwlNerMg4uG7OWOxhwRgCRAKFLE4SzZ2mkJ8R0e6M5WOfMc0upGUvrkGRURERO5Kmp8wXF1d8fHxuek2m7pUSm7h5gZ+fublH2v/uHTXu3FKTCRv3LX/FMFmoftvIXyNiL0b6LdwAqsr1OR8PnXRzFbWA+eBJyzO4QAOUYo5tOYxfuERfmU2j5JrZ8sSERGRLJNmMRscHMy3335LYmIie/fu5bPPPqN27dr2yCaSYyQ5O3M5Tz4u58l3x+2WhjZg3Oin6bZsBqMfedpO6SRdFgH+mC2zkqatVKEA52jAcs5RgD9pYHUkERERyWHSHKD3+eefs2PHDtzd3enSpQs+Pj58+umndogmkvvE+AUyP+Jhmm9YSLFTR6yOI8migD2YY2U1rDnd/qA+m6lCQ5YTwhar44iIiEgOk+bHsrx58/Lee++xfv161q9fz7vvvouHh6bxFMkq0xp2IdbVnT6LplgdRZItAtyB+lYHcTQ2fuURDlKS1symBJpvQURERDKP2hhEspkLnj58X7c9tXevoXLUdqvjyGXgL8x1ZT0tzuKAknDhezpyFl868h1+nLI6koiIiOQQKmZFsqFfarXilHdBnvhtIhiG1XFytz+AOLQczz2IJQ/T6UoiznRhOp5ctjqS3IXiUVHkP3fO6hgiIiK3sKSYPX/+PO3ataNChQpUrFiR1atXc/bsWRo3bkzZsmVp3Lgx5/TGKbnYdTcPpjTqToWYv6m/fYXVcXKvJMwuxhWA4hZncXAXKMAMupCPy3RiBi7EWR1J0qHahg30njyZNj/9ZHUUERGRW6RZzJ46dYrhw4fTr18/+vTpk3K5Fy+88AIPP/wwu3fvZsuWLVSsWJEPPviARo0asXfvXho1asQHH3xwT8cQcXRLqjTkQOGS9F48BdeEeKvj5E6bgVNAE4tz5BBHCeQn2hJIDG34GRtJVkeSOwiPjOSRX3/lsqcnxaKj8T9xwupIIiIiN0mzmG3dujUXLlzgoYceokWLFimXjLpw4QJ//vknffv2BcDNzY38+fMze/ZsevbsCUDPnj2ZNWtWho8hkhMkOTkzvmkfAs6doOW6eVbHyZ0WAQWAcKuD5Bx7qMhvNKUiu2nMIqvjSCoi1q2j5dy5/F22LF/170+CszPhkZFWxxIREblJmuvMXr16lREjRmTaAQ8ePEihQoXo3bs3W7ZsITw8nFGjRnHixAkCAgIAKFKkCCf0DbAIG8tUI/K+qnT9YyaLqj6U5jq1komOAVuBdqTjL6XcjbXcTwHOUYvVnKMA66lhdSS5QfW1a2m+YAF7ypXjhw4dSHRxYUdwMKFbt7K4cWPi3dysjigiIgKko2W2ZcuWzJ8/P9MOmJCQwMaNG3nqqafYtGkTnp6et3Qpttls2Gy22z5+3LhxREREEBERwalTmhVTcr6vm/bBM/YKnf783uooucsiwBl40OogOZGN33iYPZTjYRZQlj1WB5J/1FizhuYLFrC7fHm+/6eQBdgQHo7H9etU3q4Z1kVEJPtIs5gdNWoULVu2xMPDAy8vL7y8vPD29s7wAYOCgggKCqJmzZoAtGvXjo0bN1K4cGGOHTsGwLFjx/D397/t4/v160dkZCSRkZEUKlQowzlEHMXBIqVYHNaI1mvmUPiceizYxTXgT+B+wMfiLDmUgRM/0Y7jFKEdP1KEo1ZHyvXuX72aZgsXsqtCBX5o354kl3+7JBwpXpyThQqpq7GIiGQraRazly5dIikpidjYWC5dusSlS5e4ePFihg9YpEgRihUrxp495jfxS5YsoVKlSrRq1YopU6YAMGXKFFq3bp3hY4jkNFMe7EaSkzO9lnxjdZTcYRVmQavleLJUPG7MoAtXyUsXvsWb81ZHyrVq/fUXTX/7jZ0VK/LjfwpZAGw2NkREEHj0KEWO6osHERHJHtK1NM+cOXN4+eWXefnll5k7d+49H/Tzzz+na9euhIaGsnnzZv7v//6PwYMHs2jRIsqWLcvixYsZPHjwPR9HJKc47ePHL7Va8+DWPygbs9fqODmbAfwOlALKWJwlF7iMF9/SFVfi6cK3uBNrdaRcp/aqVTT5/Xd2VKrET+3akeTsfNvttoSGEu/iQsSGDXZOKCIicntpFrODBw9m1KhRVKpUiUqVKjFq1Chee+21ezpoWFgYkZGRbN26lVmzZlGgQAEKFizIkiVL2Lt3L4sXL8bX1/eejiGS03xftx3nPX144reJYBhWx8m5dgIxmMvx3H7ovmSyU/jzPR3w4zTt+R4nEq2OlGvUWbGCxosWsa1yZX5q2zbVQhbgep48bK9cmZCtW3GL1ZcOIiJivTSL2fnz57No0aKU9WUXLlzIvHlaJkTE3q565GVag85UidpGzb/XWx0n5/odyIc5Xlbs5iD3MZdHuI8DtGAuZhO5ZKW6f/7JQ0uWsDUkhF8eewzjDoVssg0REbjFxxOybZsdEoqIiNxZuroZnz9/PuX/Fy5cyKosIpKG+REPc6RgIH1/n4RTolqvMt1pYAPQENDqI3a3mar8ST2qsYm6rLA6To5W748/aLR0KVtCQ5mVzkIWICYwkGNFihARGakeIiIiYrk0i9nXXnuNqlWr0qtXL3r27El4eDivv/66PbKJyH8kOrswsXFPSpw6QtNNi6yOk/Ms+effRpamyNWW0ZCthNCIpVRGrX9Zof7y5TRctozNVaow+9FHMZzS9b22yWZjQ3g4RU6cIDAmJutCioiIpEOa72CdO3dmzZo1tGnThrZt27J69Wo6duxoj2wicht/VazF9uKV6LF0Gh7Xr1kdJ+eIA5YB4YBW/bKQjTm0JooStGYWxTlkdaCcwzBosGwZDZYvZ1NYGHNat767QvYf20JCiHN11TI9ItlMwb+hzAKrU4jYV7rexQICAmjVqhWtWrWiSJEiWZ1JRO7EZmN80z74Xj5P+1U/W50m51gDXMKc+EkslYgL39GR8+SnIzPx5bTVkRyfYdBw6VLq//EHm6pWZU6rVhkqZAHiPDzYFhpK5e3bcb+mL9REsgNbEnRsA11bQIk/rE4jYj8ZeycTEUvtLlaBP4Pr0m7Vz/hePGN1HMdnGObET0WBSlaHEYBY8vItXTGw0ZXp5OWK1ZEcl2Hw4JIl1Fuxgo3VqjHnkUcgg4VsssjwcFwTEqiydWsmhRSRe1HpB/DfAXGe8FgPcNcUN5JLqJgVcVATG/fEOSmRHsumWx3F8a1bBwfRcjzZzDl8mUlnvLhEJ2bgQrzVkRyPYfDQ4sU8sHIlkeHh/Nqy5T0XsgDHixYlpmhRs6uxJoISsZQtERoMg5OVYNpv4B0DzZ+zOpWIfaT5jrZ//36uX78OwPLly/nss89umt1YRKxxzDeAudWb02TjYkqc1LjCezJ6NHgAda0OIv8VTTF+4TGKEc2j/AJJSVZHchyGQeNFi6izahXrIyKY16JFphSyyTZEROB/6hTFDh/OtH2KyN0L/h4K7YI/hsKR2vDn61BlqtlaK5LTpfmu1rZtW5ydndm3bx/9+vXjyJEjdOnSxR7ZRCQN0xt04pp7Hvr+NsnqKI7rxAn47juoD+SxOozczi6C+Z3GBLMTXnvN6jiOwTBo8ttv1P7rL9ZVr878TC5kAbZXrkysuzvhGzZk6n5FJP2SW2VPVIad7czb/nwDYqrDI/3BS5OOSw6X5jubk5MTLi4u/PLLLzz33HN8+OGHHDt2zB7ZRCQNl/J6M/OB9tTcG0mVA1usjuOYxo+H+Hh4yOogcierqc16ImDkSPjqK6vjZG+GQdOFC6m1Zg1ra9ZkQfPmYMv8/vPxbm5sDQ0leMcO8ly9mun7F5G0hcwAvz2w/C0w/vlUn+QKP08D5+vwaG9zciiRnCrNYtbV1ZUZM2YwZcoUWrZsCUB8vMYtiWQXs+5vxQmfQjzx20Rs6oJ5d+LjYexYaNLEnPxJsjEbC2gGzZvDM8/AwoVWB8qeDIOHFyzg/rVrWXP//Sx8+OEsKWSTbYiIwCUxkSqbN2fZMUTk9pwSoP7bcDwUdj92831nysHvH8F9i6DGaGvyidhDmsXspEmTWL16Na+//jqlSpXi4MGDdO/e3R7ZRCQd4l3dmPxQD8oe20/DbZqP/67Mng0xMfDss1YnkXQwcIaZMyEkBNq3hy3qjXATw6D5/PnUXLeO1bVq8VvTpllayAKcLFyYw8WKmV2NNRGUiF2FfAsF997cKnujyP7wdwt4aBAU2mn3eCJ2kWYxW6lSJT777DM6d+4MQKlSpRg0aFCWBxOR9FsWUp+9AffRa/E3uMbHWR3HcYweDSVLmq194hi8vGDuXPDxgRYtIDra6kTZQ1ISLebNo/r69ayqXZvfmzTJ8kI22YbwcPzOnKFkVJRdjici/7bKHqsKux9NZSMbzPka4vJBm67grI8HkgOlWcyuWrWKxo0bU65cOUqXLk2pUqUoXbq0PbKJSDoZTk6Mb9qHwhdO8eiaOVbHcQxbt8Iff5hdVp2drU4jdyMwEObPh4sXoWVLuHTJ6kTWSkqi5bx5RERGsrJOHRY3bmy3QhZgZ3Aw1zw8zGV6RMQuQqeC736zVfZOS8pdLgK/joeAzdBgqJ3CidhRmsVs3759GTBgACtXrmT9+vVERkayfv16e2QTkbuwpXQV1paNoNOKH/C6etHqONnfmDHg4QF9+lidRDIiNBR++AG2b4cOHSAhwepE1khKgv79Cd+wgRUPPMCShx6yayELkODqypawMCru2kXey5ftemyR3MgpHuq/A0fDYc8jaW+/+1HY2AfqjoDiK7I8nohdpVnM+vj40KxZM/z9/SlYsGDKRUSynwlNe5Pn+jW6Lp9pdZTs7dw5mDYNunYFX1+r00hGNW0KX3xhTgb17LO5b8xmUhI8/jh8/TV/1qvH0gcftHshm2xDeDjOSUlU1URQIlmuyjdQ4GDarbI3WvgpnCsFbbqDu77vlhwkzWK2YcOGvPLKK6xevZqNGzemXEQk+znkX4Lfqz1Ey/XzCTirJbRSNXkyXL1qdjEWx9avHwwebC7X87//WZ3GfhITzV4FkybB0KEsa9jQskIW4HShQkSVKEG1DRvMIltEsoRznNkqG1PdnNwpveK84Jep4H0Emj2fdflE7M0lrQ3Wrl0LQOQNY2FsNhtLly7NulQikmHfPNiNhlv/oM+iKbzXcbDVcbKfpCSzi3GdOlC1qtVpJDO89x4cPAivvmpO6NW+vdWJslZiIvTuDVOnwrBhMGSI+a/FNkRE0Pannyh94AAHypSxOo5IjhQ2GfIfgrlfku5W2WRHasPK16Dee2b35F1tsyKhiH2lWcwuW7bMHjlEJJOc9fLlxzpt6LZ8Bj8d2c3uYhWsjpS9LFwI+/ebBZDkDE5OZmv7kSPQvbs5QVTt2lanyhoJCdCrF0yfDu+8A2+8YXWiFLsqVuRK3ryEb9igYlYkCzjHwQPvQXRN2PdwxvaxfCiUWQiP9IPoWnBJa6yLg0u1mJ02bRrdunXj448/vu39AwYMyLJQInJvfqjThuaRC3jit4kM7DvC0u6H2c7o0RAQAI89lva24jg8PMx1g2vVgtatYfVqyGkFVUIC9OgBM2bA8OHw2mtWJ7pJoosLm8PCqLV6NfkuXuSyt7fVkURylKoTIf9h+HUcd90qmyzJFX6eBv2rQes+MG1Bxvclkh2kOmb2ypUrAFy6dOm2FxHJvmLd8zC1YVcqH95J7V2rrY6TfezbBwsWQP/+4OZmdRrJbH5+5pI9hmGuHXzmjNWJMk9CAnTrZhayH3yQ7QrZZBvCw3EyDKpu2mR1FJEcxfm62Sp7uDbsb3Jv+zpdAX7/EMr8BtW/yJx8IlZJtWW2f//+AAwdqkWpRBzRwmpNeHTNHPoumsza8jVIdE5zVEHO98UX4OJiThokOVPZsmYLbaNG8OijsGiR2WrryOLjoUsX+PFH+PBDePllqxOl6lzBguwvXZrwDRtY+cADGE5pzjMpIulQ7WvwiYbZk8iUltT1T0O5udDkZTjYyCxwRRxRmu8ysbGxjBkzhqeffpo+ffqkXEQke0tydmZCk94EnTlK88iFVsex3uXLMHGiOTlQQIDVaSQr1akDU6bAypXmjL+OPLtufDx06mQWsh99lK0L2WQbwsPxuXiRMvv2WR1FJEdwiYUHhsOhunCgUSbt1AazJ0K8J7TpZo7HFXFEaRaz3bt35/jx4/z222/Ur1+f6OhovLy87JFNRO7R2nLV2VIyhG7LZ5A39qrVcaw1fTpcuGCuRyo5X8eO8P77ZrfcIUOsTpMxcXHQoQP8/DN88gk4yFwVeypU4LKnJ+E3rIIgIhlXbTx4H4Xlw8jU8a2XA8zxt0U3QP23M2+/IvaUZjG7b98+3nnnHTw9PenZsyfz5s1LWa5HRLI5m41xD/cl/5ULdFj5o9VprGMY5sRPVauaEwRJ7jBoEDz+uDlz9cSJVqe5O3FxZi+CWbPgs8/gxRetTpRuSc7ObKpWjbJ79+J94YLVcUQcmss1s1U2qj4cbJj5+9/VBjb1grrvQ7G/Mn//IlktzWLW1dUVgPz587N9+3YuXLjAyZMnszyYiGSOfUXLsDS0Pm3+mgXR0VbHscaff8L27WarrGZ2zj1sNnOcdJMm5qRfixZZnSh9rl+Htm1hzhzzS5jnnrM60V3bUK0aNsOg2saNVkcRcWgRX4HXcViWya2yN1o4Ci4Uh8e6g5vmeBUHk2Yx269fP86dO8e7775Lq1atqFSpEoMGDbJHNhHJJJMb9cBmJMGbb1odxRqffw6+vtC5s9VJxN5cXeGHH6BiRWjXDrZtszrRncXGQps2MHeuWYg/84zViTLkQoEC7CtThqobN2JLTLQ6johDcr0KdT8wW2QP1c+641z3hl+mQv4oePjFrDuOSFa4YzGblJSEt7c3BQoUoF69ehw4cICTJ0+mzHQsIo7hRIHCzL6/lTkpzpYtVsexryNHzK6ajz8OefJYnUas4O0N8+aBpye0aAFHj2ZoN4mJiVStWpWWLVsC8MADDxAWFkZYWBhFixbl0UcfvbecsbHm+sfz58NXX8FTT93b/iy2ISIC70uXKPf331ZHEXFIEWMh34l/WmWz2OG6sGoQVJsIFWZl/fFEMssdi1knJydGjhxprywikoVm1usA+fPDq69aHcW+vvrKnM3WwQsDuUfFipkF7dmz8Mgj5uzWd2nUqFFUrFgx5fqKFSvYvHkzmzdvplatWrRp0ybj+a5dg9atYeFCGD8+Rywf9XfZslz08iJCE0GJ3DXXK2ar7P6H4PAD9jnm8rfgaDV45AnId9w+xxS5V2l2M37ooYf43//+x5EjRzh79mzKRUQcy+U8+cxuxr//bl5yg+vXYdw4s3gpWdLqNGK1qlXh++9h82azy/lddH+Njo5m3rx5PP7447fcd/HiRZYuXZrxltmrV81CdtEimDDB7EWQAxjOzmysVo379u8n/7lzVscRcSjVvwDPU//MYGwniW7w8zRwuwyt+wCG/Y4tklFpFrPfffcdY8aMoV69eoSHhxMeHk5ERIQ9solIZnv6aShVCl555a4+yDusH36AU6e0HI/8q3lzcwz13LnwwgvmTNfp8OKLLzJy5EicnG5925w1axaNGjXC29v77vNcvQqtWsHixeaMyzlsHfeN1aph2GxU27DB6igiDsPtMtQZCfuawJHa9j326YqwaCSUXWB2cxbJ7tIsZnft2sXBgwdvuuzcudMe2UQks7m7m2tvbt0KU6danSbrff45lC8PjTJrlXnJEZ5+GgYOhDFj4NNP09x87ty5+Pv7Ex4eftv7Z8yYQeeMTC525Qq0bAlLl8LkydCr193vI5u75OPD3+XKUXXTJpwSEqyOI+IQqo8Bz9P2bZW90fpnzEK66UAouMeaDCLplWYxW7v2rV8J3e42EXEQHTpAjRrwxhtmq1BOtW6deXn2WbhNa5rkciNHmsvfDBwIv/xyx01XrVrFnDlzKFmyJJ06dWLp0qV069YNgNOnT7Nu3TpatGhxd8e/csWcjOqPP+Cbb6BHj4yeSba3ITycfFeuUGGPPhWLpMXtktkqu7cZRN9vTQbDCWZPgvg80KYbOMVbk0MkPVL9hHf8+HE2bNjAtWvX2LRpExs3bmTjxo0sX76cqzn5A7BITmezwf/+BzEx6WqVclhjxkC+fDm6SJB74ORk9k6oUQO6doW1a1Pd9P333yc6OpqoqChmzpzJgw8+yLRp0wD48ccfadmyJR4eHuk/9uXL0KwZrFhhZvinMM6p9pcpw3kfH8I1EZRImmp+DnnPmpMxWelSUZj7FQRGQv13rM0icicuqd3x22+/MXnyZKKjoxk4cCDGP+OKvL29GT58uN0CikgWeOABc8KZDz4wJ5vx97c6UeY6dQpmzoQnnjCXZRG5nTx5YM4cuP9+c5KwtWvNMeV3YebMmQwePDj9D7h0yRy3u3o1fPstdOx4l6Edj+HkxMbwcB5cuhTfM2c4W7Cg1ZFEsiX3i1D7f/B3C4ipYXUa2NkONveAB977p6W4ltWJRG6Vastsz549WbZsGZMnT2bp0qUsW7aMZcuWMXv27HtbfkBEsocRI8xuxm+/bXWSzPf11xAXB888Y3USye78/c11XRMSzCIzjVl3GzRowNy5c1OuL1++nIcffjh9x7p4ER5+2CxkZ8zIFYVssk1Vq5Lo5ES4JoISSVXNzyDPOetbZW+04DO4WAzadDcnphLJbtIcSNa2bVt75BAReytf3lzL8quv4O+/rU6TeRIS4Msv4aGH4IY1QUVSVaGCOW52/35o08b8IiSzXbgATZua47i/+w7at8/8Y2Rjl7282FO+PGGbNuEcrwF4Iv/lcR5qfQS7W8HRbLRoyHUf+HkqFDgATV+yOo3IrVLtZiwiucDQoeaYvcGD4eefrU6TOebMgSNHzJmMJdebfehY+jYsWY6gDz8h/MVnOdK5Kxs/GmWOL88ELhcuULtHF3x2bCNy9Fcci6gN6cjVukRAphw/u9gQEUGlXbuouGsX20NDrY4jkq3UHAV5zmevVtlkhx+AVa9C3RHAI3PM5cREsolUW2Z/+OEHAA4ePGi3MCJiZ4ULw6BBZqvUypVWp8kco0dD8eLmkicidyH60TbsGvAKxX7+kfKffpQp+zQL2c747NzO+i/GcezhZpmyX0d0oFQpzhYoQIQmghK5icc5qPUJ7HoUjle1Os3tLXsbjoVhzrNx4oTVcURSpFrMvv/++4C6GYvkeAMGQNGi8Mor8M9Ebw5rxw5YtsxcR9TZ2eo04oD+fu5FDrfrQIVRH1Psx+/vaV+uF85Tp1tHfHbuYN2X4zneJJ1ja3MqJyc2hIdT4vBh/E6etDqNSLZR6xPwuJA9W2WTJbrBz9Mwx/737ev4nxckx0i1mC1YsCBNmjTh4MGDtGrV6paLiOQQefPCO+/AmjXw449Wp7k3o0eDu7v5RiuSETYbm4eP5FSduoQNfhm/vzLWY8H1/Dlqd+2I157drPtqAiceapLJQR3T5rAwTQQlcoM8Z+H+T2FnWzhRxeo0d3YqGHPyyHnzYNw4q+OIAHcYMztv3jw2btxI9+7dGThwoD0ziYi99exprjn72mvmkj1ublYnunvnz8M330CXLuDnZ3UacWCGmxvrvhjPA+1aU6P/46z4eQ6XypZL9+Ndz501C9l9+1j31URONnwwC9M6lqv58rGzUiWqbNnCkoceIsHV1epIIpaq9TG4X4LlQ61Okk7PPQdz55q9uho2hHLp/9sokhVSbZl1c3Pj/vvv56+//qJ+/fqEh4cTHh5O/fr1qV+/vj0zikhWc3aGkSPN2Vy//NLqNBkzZYq51NCzz1qdRHKABB8f1kyaRqKHB/f36oZ7OrvFup09Q50uHfDat4+14yepkL2NDeHh5ImNJXjHDqujiFgqzxlz4qcd7eFkiNVp0snJCSZPNntBde8Omp1cLJbm0jwnTpygatWqBAcHU6lSJcLDw9m+fbs9somIPTVtai5n8/bbZiunI0lKgjFjoFYtqFbN6jSSQ1wLCmLthCm4nT1Dzcd74nz16h23dztzhtpdOpDvwAHWfj2JU/Ub2CeogzlUsiSnCxYkXBNBSS5X+3/gdsWBWmWTBQbC2LHmUmPvvWd1Gsnl0ixm+/Xrx8cff8yhQ4c4fPgwH330Ef369bNHNhGxJ5sNPvwQzp2DfyaAcxiLFsHevWqVlUx3PrQKGz77gvzbthL+wjOQmHjb7dxOn6ZOl/Z4Rh1k7YTJnKrXwL5BHYnNxoaICIpFR+N//LjVaUQskfcU1Pwctnf8Zyyqo+nQAbp1g3ffhbVrrU4juViaxeyVK1do2LBhyvUGDRpw5cqVLA0lIhYJCzO7DY0aBYcOWZ0m/T7/3FxmqF07q5NIDnS8cVO2DxlGwKLfqPze27fc737qFHU6tyPvoSjWTvyGU3XrWZDSsWyuUoUEZ2ciNBGU5FK1/weuV+GPIVYnuQejR5uttN26weXLVqeRXCrNYrZ06dK88847REVFERUVxbvvvkvp0qXtkU1ErPDuu2Yr7RtvWJ0kffbvh/nzoX9/x5y4ShzCgd6Ps7/349w3cTylJk9Iud395EmzkI0+wppJ0zhdu66FKR1HbN687AgOJnTLFn0IllzH8yTUGA3bOsPpilanuQc+PubEi/v3gyaLFYukWcxOnDiRU6dO0aZNG9q2bcvp06eZOHGiPbKJiBWKFYMXX4Rp02DjRqvTpO3LL80JrPr3tzqJ5HDb3xjKscZNCXl7KEUW/Yb7yRPU6dSWPEdjWDN5Omdq1bY6okPZEBGBe1wczJxpdRQRu6ozElxiHbxVNln9+vDyy+ZSPb/+anUayYVSXZonWYECBfjss8/skUVEsovBg+Hrr+GVV2DxYrOlNju6ehUmTIA2baBoUavTSE7n7MyGUWOo06kt4c8/Tax/YTxOn2L15OmcrVHT6nQO50ixYpzw96fw2LHw+ONWxxGxj+PHqf4FbOsKZ8pbHSaTvPMO/P67+Xu8bRv4+1udSHKRNFtmRSQX8vGBIUNg6VJYsMDqNKmbPt2ceVkTP4mdJObNy9qvpxDnW9AsZKeokM0wm40N4eGwYQNoZmPJLUaOxDkO/njT6iCZyN3d7M114QI88QQYhtWJJBdRMSsit9e/P5QpA6++CgkJVqe5lWGYk09UqQJ1NU5R7Oe6vz9//LqApb8v42xEDavjOLStoaGQJw989ZXVUUSy3rFj8OWXbO0GZ8taHSaTVa5sroQwZ47ZY0rETu5YzCYmJvLJJ5/YK4uIZCdubvDBB7Bjh7lAenazciVs3Wq2ymbXbtCSY8X5FuRaYJDVMRze9Tx5oHNnmDEDLl60Oo5I1vrgA4iPz1mtsjd64QVo1Micd2PfPqvTSC5xx2LW2dmZGTNm2CuLiGQ3bdpA7dpml+PstiTX6NGQPz906WJ1EhG5F/37m39fpk+3OolI1omJMXsg9OzJufusDpNFnJzML79dXc1l/rJjry7JcdLsZlynTh2effZZVqxYwcaNG1MuIpIL2Gzw4Ydm16iPPrI6zb9iYuDnn6FvX8ib1+o0InIvqleHqlVh7FiNtZOc64MPIDHRcZa9y6igIHOVgTVrzG7HIlkszdmMN2/eDMCQIf/OH26z2Vi6dGmWhRKRbKR2bWjbFkaOhH79oEgRqxOZ324nJsLTT1udRETulc1mts4++SSsXQv33291IpHMFR1tLl3TqxeUKmV1mqzXqZO5TM+wYfDww+YXViJZJM1idtmyZfbIISLZ2fvvw+zZ8NZbZuuJla5fN4vZFi2gdGlrs4hI5ujSxVyrcuxYFbOS8wwfbvY6eP11q5PYz5gxsGIFdOtmrlnv6Wl1Ismh0uxmfOLECfr27UuzZs0A2LlzJxMyYZayxMREqlatSsuWLQE4ePAgNWvWpEyZMnTs2JG4uLh7PoaIZJKyZeGpp8y1Z3ftsjbLTz/ByZNajkckJ/Hygq5d4bvv4Nw5q9OIZJ7Dh833zj59oGRJq9PYT/78MGUK7N1rrlkvkkXSLGZ79epF06ZNOXr0KADlypXj008/vecDjxo1iooVK6ZcHzRoEC+99BL79u2jQIECmVIwi0gmGjLE/GZ10CBrc4webRbXjRtbm0NEMlf//hAbC1OnWp1EJPMMH27++3//Z20OKzRsCAMGmGNo58+3Oo3kUGkWs6dPn6ZDhw44OZmburi44OzsfE8HjY6OZt68eTz++OMAGIbB0qVLadeuHQA9e/Zk1qxZ93QMEclkfn7w2mvmOJg//rAmw4YNsHo1PPOMOWuiiOQcVatCjRqaCEpyjqgomDgRHn8cihe3Oo013nsPQkLMlulTp6xOIzlQmp8GPT09OXPmDLZ/1nFcs2YNPj4+93TQF198kZEjR6YUyGfOnCF//vy4uJhDeIOCgoiJibntY8eNG0dERAQRERGc0i+FiH298AIUK2aObUtKsv/xR482W4d79bL/sUUk6/Xvbw5lWLnS6iQi9+6998wJznJjq2wyd3dz2a1z58xJJPVFlWSyNIvZjz/+mFatWrF//37q1KlDjx49+PzzzzN8wLlz5+Lv7094eHiGHt+vXz8iIyOJjIykUKFCGc4hIhmQJw+8+y5ERppj2+zp9GmYMQN69IB7/EJNRLKpjh3B29v6ieZE7tXBg+aaq/36mcvV5GYhIWZ361mzYNIkq9NIDpPmbMbVqlXjjz/+YM+ePRiGQfny5XF1dc3wAVetWsWcOXOYP38+sbGxXLx4kRdeeIHz58+TkJCAi4sL0dHRBAYGZvgYIpKFunWDTz4xv2lu08b81tUeJkwwZzJ+5hn7HE9E7M/T0/zCatw4GDXKHN4g4ojefRecnc3hOQIvvQTz5pk9vBo00GoEkmnSbJmNjY3ls88+480332To0KGMGTOG2NjYDB/w/fffJzo6mqioKGbOnMmDDz7I9OnTadiwIT/++CMAU6ZMoXXr1hk+hohkIScn+PBDcyzQ6NH2OWZiInzxhTmZRHCwfY4pItbo3x/i4syZUEUc0f795s9v//5QtKjVabIHJyfzOXF2hu7dISHB6kSSQ6RZzPbo0YMdO3bw3HPP8eyzz7Jjxw66d++e6UFGjBjBxx9/TJkyZThz5gx9+/bN9GOISCZ56CFzIfR334WzZ7P+eL/+ai5voOV4RHK+ypWhTh1zPWmNrxNH9M474OoKgwdbnSR7KVbM/GL6r79gxAir00gOkWY34+3bt7Nz586U6w0bNqRSpUqZcvAGDRrQoEEDAEqXLs26desyZb8iYgcjR0JYmDnBxUcfZe2xRo823wRbtcra44hI9tC/v9ndeNkyePBBq9OIpN/evebyUi+8AAEBVqfJfrp0Mb+gfustaNoUIiKsTiQOLs2W2WrVqrFmzZqU62vXriVCP3giEhJizio8erQ50UVW2bULliyBp54ClzS/fxORnKBdOyhQQBNBieN55x1zLgmr12TPzr74AooUMefguHrV6jTi4FItZkNCQggNDWXDhg3Url2bkiVLUrJkSWrVqkVkZKQ9M4pIdvX22+b4lzSWHYiNjaVGjRpUqVKF4OBghg4dCkCvXr0oVaoUYWFhhIWFsXnz5lsfPGYMuLmZ6/SJSO6QJ4/5Zdkvv8CJE1anEUmfPXvMZWiefhoKF7Y6TfZVoIA50/OePfDqq1anEQeXajPH3Llz7ZlDRBxRYCAMHGiOnR0wAKpXv+1m7u7uLF26lHz58hEfH0/dunVp1qwZAB9++CHt2rW7/f4vXjQnjOjUCbQUl0ju0q+fOXP6pEkaeyiO4e23wcNDBVp6NGpkznD8ySfQsqU5D4dIBqTaMluiRImUi7e3NxcuXODMmTMpFxERwHzT9veHl19OdbIWm81Gvnz5AIiPjyc+Ph6bzZb2vqdMgcuXNfGTSG5UoYK5hMe4cZCUZHUakTvbtctcC/3ZZ833REnb8OHmhG+9e5tryYtkQJpjZt98801CQ0N5/vnnGThwIAMHDuTll1+2RzYRcQReXuZEDn/+aU7qkIrExETCwsLw9/encePG1KxZE4DXX3+d0NBQXnrpJa5fv/7vA5KSzPG4NWum2uIrIjlc//7mmPxFi6xOInJnb78NefPCK69YncRxeHjAtGlw5oz5u67ZyyUD0ixmv//+e/bv38/y5ctZtmwZy5YtY+nSpfbIJiKO4vHHoXx5c8KLVNaOc3Z2ZvPmzURHR7Nu3Tq2b9/O+++/z+7du1m/fj1nz55lxI1T9S9ZAn//rVZZkdzsscfAz08TQUn2tmMHfPcdPPec+fMq6VelijlU6eeftba0ZEiaxWzlypU5f/68HaKIiMNydTXXjNu9G77++o6b5s+fn4YNG7Jw4UICAgKw2Wy4u7vTu3fvm5fnGj3aHCfbvn0WhxeRbMvdHfr0MXt9HD1qdRqR2xs2DDw9zeE2cvcGDoR69eD557N2dQTJkdIsZl977TWqVq1K06ZNadWqVcpFROQmrVrBAw/A0KFw6dJNd506dSrlS7Fr166xaNEiKlSowLFjxwAwDINZs2ZRuXJl8wEHD5ofXvv1Mz/Mikju9cQTkJgIEyZYnUTkVtu2wQ8/mOvKFixodRrH5OwM33wDNht0727+voukU5qLNvbs2ZNBgwYREhKCk1Oata+I5FY2G/zvf+YY1w8/NMcP/ePYsWP07NmTxMREkpKS6NChAy1btuTBBx/k1KlTGIZBWFgYY5O7En75JTg5wZNPWnQyIpJtlCkDjRvD+PHmMmDOzlYnEvnXsGHg7W3O6C8ZV6KE2SOrRw8YORJeey3lrtjYWOrVq8f169dJSEigXbt2DBs2jL59+xIZGYlhGJQrV47JkyenTDYpuUeaxWzevHl5/vnn7ZFFRBxdjRrQsSN89JFZiBYtCkBoaCibNm26ZfPbjr+/etXsqvzYYxAUlNWJRcQR9O8P7drBggXmMh4i2cGWLfDTT/Dmm+Dra3Uax9etm9kra8gQaNoUqlUDUl/e75NPPsHb2xuAAQMGMHr0aAZrGa9cJ81i9oEHHuC1116jVatWuN/Q3a/aPz9gIpJzTWkbetePyXcljkevXWN/7cqsDr/7YrRM1FnqnDvHwhMbOJGB4yfr+dPWDD9WRLKZVq2gSBFzIigVs5JdvPUW+PiY66XKvbPZzN/xVavMwnbDBsiTJ9Xl/ZILWcMwuHbtWvqW/JMcJ81iNrk1Zc2aNSm32Ww2zWgsIrd12dON3ff5UnHfGXaV8eO8j0f6H2wYVNh/hnPe7pzw88y6kCLiWFxdoW9fc13KQ4fMLokiVtq0CWbNMgvaAgWsTpNz+PrC5MnQpIm5QsJnnwHm8n7h4eHs27ePZ555JmV5v969ezN//nwqVarERx99ZGFwsUqag2CTl+O58aJCVkTuZGsFf+JdnQjffuyuHlfo7FUKXohld+mC5je0IiLJnnjC/DeNGdNF7OKttyB/fnjxRYuD5ECNG5szG3/+Ofz+O3D75f0AJk2axNGjR6lYsSLfffedlanFImm2zL59wyQuNxoyZEimhxGRnCHOzYVt5f2J2H6cIicvc9w/fRMyVNx/hjhXJw4U17fcIvIfJUpAs2bmrMZDhpittSJW2LAB5swxJzr08bE6Tc70wQeweDH07m3OGP3PmOQbl/dLXgHB2dmZTp06MXLkSHr37m1larFAmi2znp6eKRdnZ2cWLFhAVFSUHaKJiCPbdV9BLud1JWLbMTCMNLfPcy2eEjEX2FuiAAkumjldRG6jf384dgzmzrU6iWRTsbGx1KhRgypVqhAcHMzQoUMBGD16NGXKlMFms3H69Ol7O8jQoWbX4hdeyITEclt58sC0aXDqFKd69+b8uXPAv8v7lS9fnn379gHmmNk5c+ZQoUIFKxOLRdJsmR04cOBN119++WWaNm2aZYFEJGdIcnZiY3AR6q0/Qukj59NsbS0XdRYnA/aU1jp9IpKK5s0hMNCcJOaxx6xOI9lQajPf1qlTh5YtW9KgQYN7O8C6dTBvHrz3nrkkj2SdqlXh7bc59tpr9AwLI9HHJ2V5vxYtWvDAAw9w8eJFDMOgSpUqfPnll1YnFgukWcz+19WrV4mOjs6KLCKSwxwM8qHS3tNU3XGCQ4E+JDrfvsXVKSmJcgfOEl04H5fyud92GxERXFzMsbNvvQUHDkDp0lYnkmwmtZlvq1atmjkHeOstKFgQnnsuc/Ynd/bKK4TOn8+mLVvgzz9vmvxt1apVFgaT7CLNvnwhISGEhoYSGhpKcHAw5cuX50UNdheR9LDZiAwpQr5r8VTcdybVzYrHXCTv9QR236dWWRFJQ9++4OQE48ZZnUSyqcTERMLCwvD396dx48YpM9/eszVrzLWOX34ZvLwyZ585mu3eL84u8M0KMC5Cj5KQmAn7TNdFHEWaLbNzbxiX4uLiQuHChXFxuesGXRHJpU4UyseRIl6E7DnJ3pIFuO5+69+PCgfOcNHTjZjC+nAgImkICoJHHoFJk8wJeNzcrE4k2UzyzLfnz5/nscceY/v27SmTBd2ToUPBzw+effbe9yXpVxL4HOgFfAS8amUYyW7SbJktUaIEQUFBuLq6kpiYyNGjRzl8+LA9solIDrGhchFcEpII3X3ylvt8z1+j8Jmr5lhZLccjIunRvz+cPGmu8ymSihtnvr1nf/1lLhPz6quQL30z9Esm6gG0Bd4ANlsbRbKXNIvZzz//nMKFC9O4cWNatGhBixYtaNmypT2yiUgOccHbg70lfalw4Axel6/fdF/5/WeId7axr4SW4xGRdGrSxBw7N3as1Ukkmzl16hTnz58H/p35NlNmuR06FPz94emn731fcvdswFeAH9ANiLU2jmQfaRazo0aNYs+ePezYsYNt27axbds2tm7dao9sIpKDbK7kT6KTE9V2HE+5zf16gjnTcbECxLk5W5hORByKszP06wfLlsGePVankWzk2LFjNGzYkNDQUKpXr07jxo1p2bIln332GUFBQURHRxMaGsrjjz+e/p2uWGGuefrqq+DpmXXh5c4KApOAHcBrFmeRbCPNwa/FihXDRwtCi8g9ivVwZUc5P8J2nWTnmSucKuhJmUPncEkyNPGTiNy9Pn3M1rJx4+Cjj6xOI9lEaGgomzZtuuX2559/nueffz5jOx06FAoXhqeeusd0cs+aAs8CnwIlgLKA920urhblE7tLs5gtXbo0DRo0oEWLFri7/7tkxoABA7I0mIjkPDvK+lHuwFkith1nYf3SlD9whuN+npz38bA6mog4miJF4NFHYfJkc81PD/0dcWzZdM6EP4BlwCdA3tRaZQ375REYAfwJvHSHbTy4tcD1uc1tqV5Ogo8PuGu5wOwuzWK2ePHiFC9enLi4OOLi4uyRSURyqAQXZzZXKkztTTHU2hiD19V4NoQEWB1LRBxV//7w44/w00/QtavVaSQnGgoEAP2tDiIp8gLrgCjg4h0uF/5zPeo/9yXc6SCFzX/c3MDbO+2Lj8+d78+TR5NcZpE0i9mhQ4faI4eI5BL7ShSg0r7TlD10jiseLhwO8LY6kog4qgcfhDJlzImgVMxKZluG2TI7CshjcRa5mTtQ/h4ebwDXuUPxOxouXrz95ehR2LXr3+vXr6d+nGTOzukvfG9XKBcuDAU0UebtaMFYEbErw8lGZOUiPLT6EH+XLojhpG8qRSSDnJzMiaBefRV27IDgYKsTSU5hAEOAokA/i7NI5rNhdkX2APxvt8Ez6d/X9etw6VLqxe/Fi3Dhwq23nTwJ+/b9e/3q1dSP8dprMHz4XZ1ibqFiVkTsLibAm4UPlOKUb16ro4iIo+vVC954A776Cj77zOo02dKRI0fo0aMHJ06cwGaz0a9fP1544QU6duzInn9mgz5//jz58+dn8+bN1obNLpYAK4HRmAWPSGrc3c2Ln9+97Sch4d+i+L/Fb2YsL5VDqZgVEUucKKRF50UkExQqBG3bwjffwAcfQF59SfZfLi4ufPTRR1SrVo1Lly4RHh5O48aN+e6771K2GThwoFavSGZgjpUNAu5iBR+Re+LiYnYlVnfiu5LmOrN///03jRo1onLlygBs3bqVd999N8uDiYiIiKRL//5mS8b331udJFsKCAigWrVqAHh5eVGxYkViYmJS7jcMg++//57OnTtbFTF7WQT8Bfwf5thMEcm20ixmn3jiCd5//31cXc0Fm0JDQ5k5c2aWBxMRERFJl3r1zG54Y8danSTbi4qKYtOmTdSsWTPlthUrVlC4cGHKli1rYbJsInmsbHGgj8VZRCRNaRazV69epUaNGjfd5uKi3skiIiKSTdhsZuvs2rWgMZ+punz5Mm3btuXTTz/F2/vfmeRnzJihVtlkC4G1wOuoVVbEAaRZzPr5+bF//35s/6yN9OOPPxIQoHUhRUREJBvp0cOchOWrr6xOki3Fx8fTtm1bunbtSps2bVJuT0hI4Oeff6Zjx44WpssmksfKlgB6WRtFRNInzSbWMWPG0K9fP3bv3k1gYCClSpVi2rRp9sgmIiIikj6+vtCxI0yfDh9+CPk0yVwywzDo27cvFStWZMCAATfdt3jxYipUqEBQUJBF6bKRecB6YDzgZnEWEUmXNFtmS5cuzeLFizl16hS7d+9m5cqVlCxZ0g7RRERERO5C//7m0hYzZlidJFtZtWoVU6dOZenSpYSFhREWFsb8+fMBmDlzproYg9kq+xZQCuhpbRQRSb80W2avX7/OTz/9RFRUFAkJCSm3DxkyJEuDiYiIiNyVWrUgJMScCOqJJ6xOk23UrVsXwzBue9/kyZPtGya7+hXYAEwEXC3OIiLplmYx27p1a3x8fAgPD8fdXSPhRUREJJtKngjq2WchMhIiIqxOdE8+2BRvdYQMG1zVgSrC5LGy9wHdLc4iInclzW7G0dHRfPfdd7z66qsMHDgw5SIiIiKS7XTrBnnzprlMz5EjR2jYsCGVKlUiODiYUaNG3XT/Rx99hM1m4/Tp01mZVrKDWcBm4E3S0cwjknX0d+nupVnM1q5dm23bttkji4iIiMi98fGBzp3NcbMXLqS6mYuLCx999BE7d+5kzZo1jBkzhp07dwLmB8rff/+d4sWL2yu1WCUJc6xsWaCrtVFE9Hfp7qVazFauXJnQ0FBWrlxJtWrVKF++PKGhoYSEhBAaGmrPjCIiIiLp178/XL0Kd1h9ISAggGrVqgHg5eVFxYoViYmJAeCll15i5MiRKcsSSg72C7AVGIJaZcVy+rt091L9tY2JiWGzFh4XERERRxMRAdWqmWvOPv20OZb2DqKioti0aRM1a9Zk9uzZBAYGUqVKFTuFFcskt8qWBzShs2Qz+ruUPqkWs6VKlaJEiRL2zCIiIiJy75IngurfH9asMWc5TsXly5dp27Ytn376KS4uLgwfPpzff//djmHFMj8C24HpgLPFWURuoL9L6ZdqMXvy5Ek+/vjjVB/430W3RURERLKNzp1h4EBzIqhUitn4+Hjatm1L165dadOmDdu2bePgwYMprR/R0dFUq1aNdevWUaRIEXuml6yWCAwDKgIdLc4icgP9Xbo7qRaziYmJXL58OdV1yURERESyLS8vc2bjyZPhk0/A1/emuw3DoG/fvlSsWDHlC/qQkBBOnjyZsk3JkiWJjIzEz8/PnsnFHn4AdgIzUausZBv6u3T3Ui1mAwICGDJkiD2ziIiIiGSe/v3NltlvvoEXX7zprlWrVjF16lRCQkIICwsDYPjw4TRv3tz+OcW+kltlg4H2FmcRuYH+Lt29VItZtciKiIiIQwsLg5o1zYmgXnjhpomg6tatm+ZnnaioqKzNJ9aYCewGvicdi1SK2I/+Lt29VIvZJUuW2DOHiIiISJp+3nPsrrYv0aoj4a8P4I/pszhT/f4sSpU+bcoHWHp8ARKAt4EQoK3FWSTn+CPS6gQZVz/C6gT3JNXvo3z/M7ZERERExNFEN29FnJc3pWd+Y3UUyQ5mAH9jLsmjVlkRh6floUVERCTHSsyTl8Ot21Hqu2m4nT1DnG9BqyNZruCBXdy3aiGx+Xy45B/IpcKBXCocxPV8PmmuyevQkltlqwCPWhtFRDKHilkRERHJ0Q527E6ZaRMp8ct37O37tNVxLOF25RIVfv+B0NmTCdq65rbbXM+b75/iNujfItc/iItFglJuj/Uu4LgF7zRgH/ALapUVySFUzIqIiEiOdqlseU6H16DU99PZ2/tJcMollYxhELT5L0JnTaLCoh9xi73K6VIVWPrSCHY27YBTQgJeJ2PwOhGN98kYvE7E4HXiCF4nYii5dgn5Th/DKSnppl3Ge+Thkn8gFwsX+6fYvbn4vVi4GNfyZ8PW73jgHaAq0NriLCKSaVTMioiISI53sGN3qr/6HIXWruJUrQesjpOlPE8fp/LcqYTOnkzBQ3u5njcfO5t1Ymvr3hwNqXFTy+rFoiVS3Y8tIYF8Z46nFLneJ2JSil+vkzEUj/wDr1NHcUpMvOlxCW7uUCwIgv5zKVbs3/8XKmTfLxWmAgeAOYCDNiyLyK1UzIqIiEiOF9O0BaHvDaHUzKk5sph1io/nvlULCJ09mftWLsApMZEjYXVY03sQuxu3JT6P513v03BxMVtdCwcBNW+7jS0xEc+zJ/4peM0i1/t4NDXjj0J0NKxaBTExEB9/8wNdXSEw8IYil1svhQHnu459q+RW2QigZSbsT0SyDRWzIiIikuMluXtw+LEO3DdtAu6nTnK9kL/VkTKF78HdhM6eTOV508l35gSX/YqwtvtLbG3di3MlymX58Q1nZy4XKsrlQkU5Vrl6yu01q7r+u1FSEpw6BUeOmAXujZcjR2DtWvgJiPvPzl2Aotxa5Ba74f9FSPvT7GQgChiNWmVFchgVsyIiIpIrHOzQlbKTv6LkTzPZ8+TzVsfJMNerl6n4+4+Ezp5E0JbVJDk7s++B5mxt3Zv9dR7GcMlmH++cnKBwYfMSkcqaloYNTgPR/1yO3PD/aGATZhfh2P/uGwjg5gL3xksA8B5QA2ieqWclItlANvtrJyIiIpI1Lpcuw8madSj5w3T29HvWsSaCMgwCt6wmdPZkKv7+A27XrnCmZDmWvvA+O1p05YpfEasT3hsbUOifS9VUtjGAs9xc5N5Y+G4D5gNXb/PYsahVViQHsnsxe+TIEXr06MGJEyew2Wz069ePF154gbNnz9KxY0eioqIoWbIk33//PQUKFLB3PBEREcnBDnbsRs0BT1F41R+ceKCh1XHS5Hn6OMHzphM6ezJ+UXuIy+PJrqYd2Nq6FzGh9zvuMjkZYQMK/nOpkso2BnCBm4tcF6CpPQKKiL3ZvZh1cXHho48+olq1aly6dInw8HAaN27M5MmTadSoEYMHD+aDDz7ggw8+YMSIEfaOJyIiIjnY0YeaEetbkFIzv8m+xWxCAixYQJuPx1Nmxfx/JnOqzfwh49jVpB3xefNZnTD7sgH5/7lUtjSJiNiB3YvZgIAAAgICAPDy8qJixYrExMQwe/Zsli9fDkDPnj1p0KCBilkRERHJVIabG4fadqLsxLHkOX6Ua0WKWh3pX3v2wKRJMGUKHD9O0YKFWdftRba26snZUhWsTiciku1YOlgkKiqKTZs2UbNmTU6cOJFS5BYpUoQTJ07c9jHjxo0jIiKCiIgITp06Zc+4IiIikgNEte+KU2IiJX6cYXUUuHzZLGAfeAAqVID//Q9q1IBZs/hi/gGWv/C+ClkRkVRYVsxevnyZtm3b8umnn+Lt7X3TfTabDVsqY0D69etHZGQkkZGRFCpUyB5RRUREJAe5UrwkJ+rUp+SP32JLSLB/AMOA1avhiScgIAD69IGTJ2HECHOpmtmzoXVrklxd096XiEguZkkxGx8fT9u2benatStt2rQBoHDhwhw7dgyAY8eO4e+fM9Z/ExERkeznYMfu5D1+jMJ/LrXfQU+ehI8+guBgqF0bvv0W2reHFStg92549VWzuBURkXSxezFrGAZ9+/alYsWKDBgwIOX2Vq1aMWXKFACmTJlC69at7R1NREREcoljDRsTW8if0t9NzdLj2BISKLJsETWf6wuBgfDyy5A/P3z9NRw/DhMnQt26uWtWYhGRTGL3CaBWrVrF1KlTCQkJISwsDIDhw4czePBgOnTowIQJEyhRogTff/+9vaOJiIhILmG4uhLVrgvlx44iT0w01wKDMnX/nlEHKPnTTIrP+oE8p04QW9APXnwReveGSpUy9VgiIrmV3YvZunXrYhjGbe9bsmSJndOIiIhIbnXwn2K21A/T2fnioHven/PVqwT+NpeSP83AL3IthpMTx+s9yOZ2wzle/yEeq1w8E1KLiEgyuxezIiIiItnBtcAgjtdrRMmfZrDrmQEYGZlwyTAosHUTJX+cQdD82bheucylEqXZPuA1DrduT2zhIpkfXEREABWzIiIikosd7NiNgKd7EbD0d442bZHux7mdPUPx2T9S4ueZ+OzdQ0KePMQ0fYSodp05E15DY2BFROxAxayIiIjkWifqPcjVIgGU+m5qmsWsLSEB/1V/UPLHGQQs+x2nhATOVqnGxrc/JLp5KxLyedkptYiIgIpZERERycUMFxei2nel0uf/w/NwFFeKl7xlG89DBynx83eU+OV78pw8zvUCvuzv1peotp24VLa8/UOLiAigYlZERERyuah2nanwxSeU/H4aO15+AwDna1cJ/G0eJX6aSaH1qzGcnDjxQEO2vPEuxxo8hOHmZnFqERFRMSsiIiK5WmzhAI43bEyJn7/j2INNKD77J4rNm4Xr5UtcLl6SHS8O5tBj7YktHGB1VBERuYGKWREREcn1DnbsTtHFC2nQ5VESPDyIadqSQ207c7r6/ZrMSUQkm1IxKyIiIrneiTr12d3/ea4FBHKkRWsSvLytjiQiImlQMSsiIiLi5MTOlwZbnUJERO6Ck9UBRERERERERO6W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jZqphduHAh5cuXp0yZMnzwwQdWxxEREREREZFsKtsUs4mJiTzzzDMsWLCAnTt3MmPGDHbu3Gl1LBEREREREcmGsk0xu27dOsqUKUPp0qVxc3OjU6dOzJ492+pYIiIiIiIikg1lm2I2JiaGYsWKpVwPCgoiJibGwkQiIiIiIiKSXdkMwzCsDgHw448/snDhQr7++msApk6dytq1axk9evRN240bN45x48YBsHv3bipUqGD3rNnFqVOnKFSokNUx7ELnmjPllnPNLecJOtecSueaM+WWc80t5wk615wqN53r7URFRXH69Onb3udi5yypCgwM5MiRIynXo6OjCQwMvGW7fv360a9fP3tGy7YiIiKIjIy0OoZd6FxzptxyrrnlPEHnmlPpXHOm3HKuueU8QeeaU+Wmc71b2aabcfXq1dm7dy8HDx4kLi6OmTNn0qpVK6tjiYiIiIiISDaUbVpmXVxcGD16NE2bNiUxMZE+ffoQHBxsdSwRERERERHJhrJNMQvQvHlzmjdvbnUMh5GbulvrXHOm3HKuueU8QeeaU+lcc6bccq655TxB55pT5aZzvVvZZgIoERERERERkfTKNmNmRURERERERNJLxayIiEgmSkxMRJ2eREREsp6K2RwkMTEx5UOUPkjlPElJSXptJcdIbb24nMDZ2RmbzZZyXb+3IiIiWUNjZsWhJSUlAaR8cLzxA2RuYBhGrjvnnCS3vn4XL14kKCiIwoULU7hwYerUqUNQUBARERHUqlXL6ngZkpCQgIuLC88++yyHDx+mbt261K9fn+DgYPLlywfk/Nf72rVr5MmTx+oYmeL06dPYbDby5s2Lu7s7Tk4597v/xMREnJ2drY5hN0lJSTn69bwTwzC4evUqrq6uuLq65pi/R4mJiVy9ehVPT89c+9rmZipmHVzym9D06dN5/vnnqVOnDrVr16ZOnTqUL18ef3//HPcBKikpiejoaIoXL251lCyX/PrOnj2bX3/9leDgYKpWrUq5cuUoWrQo4PgfkM+ePUt0dDT+/v4UKlQoV3yoSn5dW7Zsyb59+yhXrhwNGzakfPnylC9fnvvuu8/qiFki+Wd1zZo1DBkyhHnz5jF69Gi+/PJLatWqxZkzZ5g7d65D/kwnZ65QoQKNGzfm9OnTfPfdd/j4+HDhwgX27NlD2bJlrY6ZZc6fP8/IkSMpW7Ysfn5+BAQEkC9fPgoWLEihQoWsjpduya/jww8/TGBgIGXKlCEgIIBSpUqRP39+goODcXHJVgtBZEhyQbdz504WLFhASEgI/v7++Pn5kSdPHvLly4e7u7vVMTPdiRMn+PbbbylZsiR+fn4UKVKEvHnzUqBAAfLmzWt1vCyT/HpHRkby+eefU6tWLYoWLUpgYCA+Pj74+fmRP39+q2PeteTz+uOPP5g9ezaVK1emYMGCFClShDx58lCsWDEKFChgdcxMkfy5Yf78+Rw6dIjw8HBKlChBwYIFc8TfpHuRu88+B9m4cSOtW7emWbNmDBw4kI8//pjTp08zdOhQhg4danW8TJH8IWPDhg3UrFmTMmXK4OvrS/Xq1fH396dRo0bUrl3b6phZ4scffyQuLo4LFy7w0ksv4ePjw9mzZxk5ciQPP/yw1fEyJPkP84wZM5g/fz6hoaE4OzsTEBCAu7s79erVo1y5clbHzBLJBXtMTAyffvopx44dY9CgQYSGhrJjxw42bdpEkSJFLE6Z+ZJ/h7du3UpQUBCurq4UK1aMokWLMmXKlJTtHK2QBTPz1atX8fDw4PPPPwdg165dbN68maioqBz75Vvyh8m//vqLr7/+mmeffZY5c+Zw7tw5KlWqROXKlXn66aetjpluNpuNK1eusHv3brp168aOHTt45513aNSoEUlJScyZM8fqiJkiuR3j22+/ZeLEiTRr1oxNmzbh6+tL0aJF6dy5M82aNbM4ZeZJ/jldsGABH374IT179mT37t04OztTokQJ7r//ftq3b291zCyT/HovXLiQzZs3U65cOcaMGUNSUhKBgYF06dKFXr16OdwXicnnNXPmTLZt20bhwoUZP348BQsWxN/fny5duvDQQw9ZnDJzjRgxghMnTlC0aFF27NhB6dKl8fHx4cMPPyQkJMTqeJZQMevgkv/obNu2jVGjRlGxYkVmzZpFu3bteOyxx7hy5YrFCTNP8h/ZzZs38+STT/LFF1/w6quvsnr1asqVK8dPP/1E7dq1c1SXqeTuMlFRUUydOpWSJUvy22+/8fzzz1OiRAmKFStmccJ7t2jRIqpVq0bz5s157rnnKF++PAUKFKBy5cpWR8tSx44dw8nJKeXLiHfeeYfFixdbnCprJf88Fy5cmCNHjtC+fXuuXbuGs7MzU6dOpWPHjri5uVmcMuNOnz6Np6cnb7/9Nm5ubhw5coQvv/ySp556KmVIRE6T/GFy48aNPPXUUwwZMoRhw4axd+9eunfvzoULFwDH6NqZ/B6zbds2SpQoQbdu3Th58iSLFi3i119/JSoqKse8tyTbtWsX06ZN48EHH6Rdu3bUrFmTkiVLOmQr3Z0k/5xu3bqVV155hZdeeom+ffsCEBERgbe3t5Xx7GbTpk18/PHHNGrUiKioKGrUqEGzZs24ePEi4Hg9vZKz7t27l08++YTq1auzePFi2rdvn2M+IyVL/ttz+fJldu/eDUDNmjV59913OXDgAL6+voDjvYaZQcWsg0v+cFC2bFkGDBhA+fLl2bVrFzNmzKBu3boO1b0rLclvRtu3b7+plaNs2bJMmDAh5XpO+rBhs9kwDIMrV66wePFiihUrxtGjR7l06RLh4eFWx7snNxbqI0aMoHz58jg5OdG/f3+Cg4NzzNi71Fy8eBFPT0+efvppEhIScHNz46uvvqJv3763TCCU07Ru3ZrAwEDWrVtHcHAwbm5ufPHFF1SuXJmqVas67Jtx8eLFefvtt5k4cSI+Pj5MnDiRRYsW8c477/Dmm2867HndSfLvcWJiItevX+f06dP8/fff7Nixg9DQUDw9PW/aLjtLfm18fX3x9vbmmWeewdnZmcOHDzN8+HD+7//+L2VstKNLfp90c3MjJiaGa9euERUVhZOTE6+88orF6TJf8s/f+fPnKV26NGB2Oc6TJw+dO3e2MppdJL/e5cqVY+7cuSQmJrJjxw7WrVtHr169CAoKwjAMh/g9vdGNX5Bu27YNJycnoqOjmTdvHt9//73F6TLf9evX8fT0ZNGiRRQvXpzdu3ezYcMGXn311ZRtctp7THpozGwOcfnyZaZMmcKBAwdo2rQpx48fZ/r06fz2229WR8t0EyZM4IcffsDFxYWEhATy5s1L+/btadeuHa6urlbHyxIrV65kypQpJCYmEhQUxN69e6lVqxbPP/+81dHuiWEYvPbaa9hsNry8vJgxYwb+/v58++23FC5c2Op4WSa5qNmxYwc//PADhQoVomzZsvz888+Ehoby9NNP58jC50b/7UFx/PhxChQokOPG6e3bt4+zZ89So0aNHP2aHjt2jOeff54tW7bQr18/8uTJw44dOxg+fLjDtfIlJSWxfPlyJk6cyP3330/37t155ZVXCA8Pp3///jnqdfzrr7/o2bMnly5dYtCgQcTFxXHu3DmGDx/ucIVNeuzcuZOnnnqKs2fP0qZNGy5cuEChQoUYNGhQjviSIi0HDx5k0KBB7N69O6UHydixY/nhhx8c+m/vli1beO655wB47rnnOHr0KEePHmXEiBEWJ8tciYmJzJw5k9dee40CBQrw1FNPcfjwYfLnz39TQZvbqJjNwTZu3Ei1atWsjpElVq9ezb59+6hatSoXLlzgyy+/5NNPP8XPz8/qaFnm1KlTuLm54ePjw4kTJ/jxxx955plnHP6D1dGjRxkzZgwuLi489dRTREZGMmfOHMaNG2d1NLs7c+YMZ86coVy5cg7/uqYmNjaW3377jbFjx3L9+nW8vLyoWbMmtWvXpkGDBlbHuyfnzp3js88+w9nZmTJlylC9evUcO5lXauLj41O+VBw+fDgvvPBCSuusIzt58iRAjpxUEf79gu3ixYt8/PHHvPXWW1ZHylIxMTEEBgYC0L9/f7766iuLE1kjMTGROXPm8Nhjj1kdJVMk/xzHxcUxduxYnn/++Rz5+wo3D71bs2YNTz75pEMM58gKKmYd2I1vPlOnTmXBggWUK1eOSpUqUadOHSpWrGh1xCyRkJBAYmLiTd8iHj9+PEdOmJPsr7/+Yu/evfj6+hIUFESFChUcvhvuf99gbrye/EVMTn0TAti/fz+jR4/m1KlT5M+fn4iICKpVq0ZoaKjV0bJE8pvs/Pnz+frrr2nVqhVTpkyhZcuWfPbZZ1SrVo1ffvnFod+MmzdvTosWLRg4cCD33Xcfe/bsISkpiZiYGAICAqyOl2USExPZt28f+/fvJyEhAW9vbwIDAwkMDHTIGWKXLl3KlClT8PLyomzZshQvXpzAwEAiIiIc9mfzduLi4ti1axfnzp0jT548FCpUCD8/P/Lly5ejzjNZYmIiJ0+eJCYmhvj4eDw8PChatGiO7gV0o8uXL7No0SL+/vtvAgICKFGiBEWKFCEgIMAhxwwnfz44f/48W7Zs4dChQ7i7u1OoUCGKFi1KyZIl8fDwsDpmprp+/TorV67ExcWFwMBAgoKCctw5ZkTO71ORgyUlJeHs7MzLL79MWFgYV69eZf369SxcuJB+/frxySef8MILL1gdM1Mk/9E6duwYc+fOZfLkySQkJODr60vVqlVp1qxZjitmk7thDhgwgHz58jF37lwCAgI4f/48p0+fZvz48dSrV8/qmBmSXLBs3LiRFStWsGPHDry9vfH398fX15cmTZoAOXfsh2EYdOrUiddff52XXnqJtm3b8t5773HhwgX27dvnkB8s0pL8ven69etp3LgxHh4ehIeHM3DgQFxdXVM+UDrqa37y5EnOnz/PM888w/Tp0/nrr7+YM2cOK1f+f3v3HdZV2T9w/M3eIFsQUUCGoCK49w73TE0tScuRVu6RaY5yV+ZMy8TU1NQs9xY3blAcIAiykb33+P3h73zT6ulpwPP1HO/XdT3X9Tx8/eNznnPOfe7PPT73JcUmss8fi7Fp0yYePHiArq4udnZ2JCUlMXHiREaPHq3uMP+W5ORkPv30UwYNGsTcuXPp378/c+bMoXPnzhw6dEjd4VWJ54/0O3PmDIcPH8bJyYny8nKMjY1ZsmSJ7FdJPE96Tk+ePMn333/PrVu3qFWrFqamppSWljJ27FjFzEz+Eel+f/3118TGxnL8+HGMjIwoKSkhIyODr7/+mgEDBshu8FjqA69Zs4aoqChOnTqFt7c36enpaGlp8fnnnyvmhAvpGV68eDHR0dH88MMPODo6UlBQQL169di2bRv16tVTd5hqI5JZGXu+ittnn31GYGAg69evx8bGhlmzZtGzZ081R1h1pEYrICCAnJwcunfvzpMnT3B3d2f9+vVoaGjQrl07RVUylq7j0qVL/PLLL5w8eZIVK1Zw/fp1rly5ooiZ98WLF9OmTRsuXbpE9+7dOXXqFPn5+bRs2VLdoVWrsLAwLC0t6dixIzVr1uTzzz+nffv2qqReiZ6f6fHy8uLBgwcUFBRQWVnJpUuXaNGiBSC/SoxSvA8fPsTR0ZGEhAQqKiooLy/H3t6eO3fuvPDvlEQaoNi/fz9DhgwhKyuLiIgI3n//fdWSN5BfJeO6desybNgwTpw4wdatWxkxYgR79+594d/JmRT/1q1b2bVrF4aGhvTo0YNatWoxefJk9QZXDaTn9Pvvv2f8+PGcPn0aHR0d2rRpw9y5c9UcXfWT7vfp06fZsmULmpqa9O/fn06dOvH6669jYmICyO/ZlmI9cOAA165dY8iQIUyZMgULCwvef/991XUpgdR+7tmzh7CwMGJiYjh48CAnT55k3bp1irrWf+Ll/roIf0p6uCsqKjA1NSUnJ4cLFy5QWlrKoUOHFNkpDgkJoX///uTl5dGhQwdmzpzJyJEjVTN5L3uH6e/Ky8tDQ0MDe3t7CgsLcXFxYdSoUdy6dUvWB4FL9yk8PJypU6dibm7Oxx9/zIkTJzA1NcXS0lLNEVYPqVP15MkTGjZsSGpqKvr6+pSWlgLPjikCFHmMi9TxmDlzJl5eXgwbNgxNTU0GDhyItra26ogiOXWm4Nd4GzRowOzZszEwMKBTp05MmjSJVatWUadOHeDXe68k0rVnZGTg7OzMnTt3aNKkCQ4ODjg6OmJsbKzmCP++qKgo6tWrx/3799HU1KSoqIjIyEjKy8sBZbybUvtbVFSEkZERkZGRNGnShObNm2NhYaGo40zg1+vNycmhXr16PHr0iN69e9O1a1dcXFxkV6Ds75KuPz8/H01NTeLi4lTPcVZWlmrvsNz6T1K8JiYmlJaWkpqaSsOGDfHy8qKgoEBxq/WSkpIwMzOjoKCA3NxcatSowZAhQzA2Nn5llsr/J2JmVgG2bt2KpqYmkydPZteuXZw/f55atWop6uGWZint7OxUJeRjY2MpKCjgwIEDdOrUSc0RVo+ysjJmzJhBfn4+/fr149NPP8Xa2hpNTU20tbVlN5L6vJycHHx9fcnLy6NGjRqkp6djaWmp2s+jRNK9atu2LW5ubtjb29O1a1fVYfXSoIwSEx9JbGws7u7uAEyfPp3o6Ghatmyp2gMu1+fZ0tJSNQgjtcXu7u60bdsWkF9H8a+QrmnQoEHY2tri5+fHJ598wv79+wkNDVVVF5XDPZVi9Pf3Jy8vD21tbdzc3PDz8wOeFQlSkrKyMsaNG4eWlhbdunVj9OjReHl5ER4erjq6Rimke9ujRw/09fXp0qULU6dOpW3btty+fVsRq5z+is8//5waNWowePBg5s+fz4YNG0hNTcXV1VXdof1jxcXFTJ06lcrKSgYPHkyLFi3w8PBAS0tLUUdTAmhrazNt2jTKy8tp2bIlY8aMQU9Pj4yMDEAeK2CqiygAJXOFhYUYGBhQWVlJaWkpR48eRUNDAz8/P0VuCi8qKqK0tJT8/HymT59OQUEB1tbWfPHFF7KcBfirKioqiIyMZMGCBdja2jJu3Dg8PDxkncyWlJQQExODq6sru3btYsyYMdSqVYt+/fqxYsUKRTfMaWlpqsrbUVFRnD17Fh8fH3x9fWV7P/+KuLg4pkyZwp49e1T39saNG1y+fFm2yxuld/Dw4cMEBATw0UcfqY4Zatq0qayPu/gnzp8/z61bt2jZsqUs96sVFRWpvp3Z2dk8fvyY2rVrK65j/LyysjJ27dpFWloabdq0oXnz5uoOqVoVFRWxc+dOHj58SPv27enTp4+6Q/qfCwoKIjU1lVatWinm2a6oqCAwMJCUlBTatGmDo6OjrPtIfyYxMZGAgAAsLCzo0KEDnp6eiu4z/TcimZUp6aFdu3YtZWVlTJkyRfXbpUuXsLCwwNPTU40RVr3s7GySkpLw8PAAnnWM09LS8PHxUXNkVU+6v9u3b8fHx4cGDRqofsvMzMTU1FQRe4OLiorQ09NDQ0ODoqIiMjMzMTY2Vvz+j7feeouVK1e+sAxqz5499O7dW5bVX/+q4uJiVq5cSVZWFr1792bJkiXUrFkTd3d3Pv74Y1nveffw8OCDDz5g7969mJmZ8eDBAwYMGMCSJUsUeX7l83uFT548+btig8HBwbJsm1u0aMHp06dVbVBaWho//fQTo0aNQldXV83R/XvSt+XAgQNUVFS8UPgoKyuL/Px81bJTJZCe0zt37vDkyRP69ev3wm+JiYmKut7fer4vkZCQwOzZs1W/xcTEkJKSQrNmzdQY4T8jfSsCAgIwMTHh9ddfV/0WFRVFcXGxYmbcpWtdtmwZ/fr1e+G6EhMTMTc3l/3pFv/Wq5nCK4A0+tKnTx+OHj3K4cOH2bJlCx988AGzZ8/mwYMHao6w6kjjLaGhoSxdulT199q1axMWFsbXX3+trtCqjXR/nz59yrJly4BnM1gbN27Ez8+PM2fOAPJcjirtPdu8eTNjxoxhy5YtbN++nQkTJhAZGYmJiYksr+vv6NChAxMmTCA5OZnJkyczevRoNm/erIjO8p8pLi7mrbfe4urVqyxfvpy5c+eyceNG2SeyERER1KlTh4kTJxIXF8eBAweIiIjg6NGjikxk4delm0VFRZw+fZrbt29TWlrKhg0b6NGjBxcvXgTkt8d0woQJjBw5klOnTrF06VL69OlDRESEYt5N6dtSVlbG3r17iY+Pp7CwkNWrVzN06FBu376t5girlvScPnnyhICAANWSzICAAEaMGMGRI0fUGV61k+5306ZNuXbtGseOHePu3bvMmjWLwYMHk5iYCMjvPZW+FSYmJvz8889ERESQmJjImDFjmDhxIunp6WqOsOpI16qvr8+GDRtIS0sjJSWFpUuXMmTIEJ48eaLeAF8CYmZW5srKyrh37x6jRo2iffv2tG7dmqFDh6o7rGqRl5fHokWLsLS0xMbGhoCAADw9PenUqRNDhw6VdWf4zyxcuJArV67QsGFDcnNzmTNnjqqojBxJI8UtWrTgnXfeYcWKFfTv3x93d3f27t3LunXrcHNzU3eY1aayspLCwkIWLlzI4cOHef/99/H29pblksy/SpodWbVqFU+fPiUzM5MzZ87w0Ucf0bBhQ9zc3GRZhEW6rgMHDjBy5Ej69etHUFAQR44c4fr16+zatYsjR44odvlXWVkZ2traXLp0iY8++ggtLS1atWql+o+1tbUsl/ktW7aMU6dO0bx5cz777DPFfVeeX9l14cIFYmJi6N69O61bt6Zly5ayfBf/TGlpKTo6Oqxfv549e/ZgYmJCvXr1aNCgAX379sXGxkbdIf5P3Lx5k08//ZS0tDTefvttevXqhYWFhWy3pEnP8aZNm9izZw9FRUWMGTMGLy8vvL29FTMA9bwZM2ZQUFDAxYsXGTlyJO3ataNJkyaKHTT9q17tq5e58vJy3nvvPczMzMjPzyctLY0GDRoQGxuLo6OjusOrcnl5ebz11lv06tWLHj16sHHjRtVSaunoHiUpKCjg6NGjeHh48P3339OmTRs+//xzysrK1B3av/J8ZcWxY8eyZs0alixZgq6uLhs2bFBcR0oideql80e1tbUpLi6moKCA2rVrk5qaqpi9S78lJTOtWrUiJCQEMzMzevbsSXBwMJcuXVKtPpAb6bp8fX1Zu3YtGRkZGBsbs2LFCi5cuKCq0KxEFRUVaGtrs2zZMpo1a0bt2rUxNzdn8eLFqndcLoms1Cn+6quv2Lp1KyYmJsTFxfHee++Rnp6OjY2NogYkNDU1WbRoEc2bN2f9+vVMnTqVsWPHqjusalFZWYmOjg47duygb9++XLp0iVq1avH555+rO7T/qUGDBtGgQQNu377N6NGjefPNN2W/NLWsrIwJEybQo0cPcnJyePPNN3n77bfVHVa1SElJYfPmzdStW5dPPvmEn3/+mfbt2wPyXKFX1cTMrIwVFhayb98+8vPzSU5O5saNG9SqVQtjY2O+/PJLdYdX5T766CM0NTWJiYnh+vXrLFy4kJo1a75QCVVJIiIimD59OtbW1qqlYD169MDd3V32B7wnJCTQokULevTowdmzZ9m0aRNaWlpMmTKFkJAQdYdXre7cucPhw4cpLS0lLi6OwsJCjIyMGDJkCN26dZNNAvB3lZaWEhoaiq+vL/BssCYlJYX8/Hy8vLzUHN2/V1paSnx8PEZGRpSUlJCVlYWVlZXijof4rWnTpnHu3DkyMjKIiYnBxcWFWrVqcejQIdntfU9OTiY4OJikpCTOnTvH48ePiYuLY/369fTp00cx72ZBQQHTp08nKSmJhIQE7ty5Q8uWLXF1dWXz5s3qDq/KVVRU0LVrV8LDw8nKyqK0tJT27dvj5eXFl19+qbiB8N+SCnxFRkYSGxvL8ePHsbS0xNzcXLUdQI5ycnKYOXMmkZGRxMTEEB0djY2NDW3btmXPnj3qDq9KRUVFsWrVKjQ0NAgJCeHx48e0bt2a1q1bv1Az51UlklkZkj6omZmZaGtro6OjQ1FRETk5OSQmJqKnpyfLwhv/zdmzZ4mPjyclJYWEhATKy8spLy9n7dq1ihkxf560hyU+Pp7k5GSioqK4c+cOnp6evPXWW7KeKSguLub69eukpqZy//59bt68SWJiIk5OTuzZs0fW1/bfxMfH4+DgQGlpKTk5OSQkJJCcnEzDhg2xs7NTTIdZIl1PUFAQM2fO5OLFi6q/JSYmEhoaqjr+RK727NnDtm3byMnJ4eDBg6qZvTp16ijqXv7Wb5/VvLw87t69S0hICBMmTFBjZP9McHAwrq6uqsr4ZWVlZGVlYWJioqiq1KWlpVRWVqKlpUVhYSHJyclERESQlZXFsGHD1B1etaqsrOTevXtcvXqVyMhIli9fru6Qql1eXh5FRUWqCvqlpaUkJSWRnp6Oj4+PbL850mkektLSUu7cuUN6ejp+fn6K6kcUFRVRUFBAYWEhxcXFpKamEhUVhZ2dHR07dlTUtf4TIpmVIWlv6IcffkitWrWYNWuW6rfIyEjMzc1V5x0qRUlJieo8Uk1NTSorK0lJSSEtLU0RszrPk+7vRx99RNu2benVq5fqN2mPmhI8fvyYe/fu0bt3b7S0tCgvL6egoEBVAEqOH9e/wtvbm4MHD76w7/nWrVv4+Pgo8mMkfWTXrVtHWFgY69ato6SkBF1dXXbs2MGhQ4f48ccfZbvnvaCggLZt27Jt2zb69OnD48ePSUxMZMCAAVy+fFmR+7aeH6A4evQoCxYsQFNTEw0NDQoLC9HQ0JDdPrz8/Hw6derE1atXVe9hbm4u165do2vXrmqOrmpI79j333+Pjo4Ow4cPV/2WlpaGsbGx7O7bn5HanrNnz/LgwQMmTJigyDb2P5Hu99q1ayktLVWdx6qhoUFkZCSmpqay3C8sXdfy5ctxcHBgxIgRqnudmJgo633AvyVd65w5cxg0aBBNmjQBnrXB6enp1KhRQzF9wn/j1XmrFUTq5EdFRdGyZUvg2YcYYOrUqapKt0ogjbVcv36d2bNns2LFCjZt2sSZM2e4cOEC+/bt4+DBg2RlZak30CokfWzPnz+Pi4sL8GxUDp4d6XL37l21xfZvSbPNS5cuZdu2bUyaNIkTJ05QUVHBvn37yMvLA1BsIpuYmIi2tjZ16tRRVXVOS0tj5MiRiu1kSddlY2NDSUkJCQkJqgTv3r17sj1CTGqbHj16hLOzM56enjg4OKCpqanqSOnq6ipyP5P0Hh8/flxVr6C4uBiAvXv3smbNGkAee7mkGMPCwjA1NUVTU1P1Pc3MzOSjjz5SZ3jVYv/+/RgZGQG/flu++uorzp49q86wqpx0b/fu3UtZWRmampqq5/Trr79mx44d6gzvf+by5cs4OTkBv/YV161bx/HjxwF5vKfPk/oHhw8fVh3VKNUSWbRoEVevXlVbbFVNGuA9fPgwdnZ2wLPJHQ0NDd5//33i4+PVGd5LQ5m9J4WTOofGxsYUFhYCqD5MqampeHt7qy22qiY1WpaWlnh7e1NRUcGDBw84duwYc+bM4fr165SXl5Odna3mSKuOhoYGlZWVlJaWqmbvpM7x/fv3qV27tjrD+1ek+3nw4EHeeust6tSpQ506ddDU1OTrr78mLS1NzRFWr4yMDBwcHMjOzlZ9pJKSkjA3NwfkdzzC3zFo0CAqKioYNWoUH3zwAU2aNCE5OZlBgwYByC6Zl55lTU1NnJ2d+fDDD3FycqKsrIytW7dSr149QH4dxb9CuvaCggJV2yTNDty6dUv13+XwPEvXkpOTg4GBAQkJCarv6fnz53F2dgZ+PVJMzqR3TFoZAb9+Wy5duqS44nvSvc3Pz//dajVpu4OSPd+mSt9WaQl9WFgYdevWVUdY/9rzfeCkpCQA1fN88+ZN7O3t1RZbdSgsLERbW/uFQVJ4dlyl0q71nxJz0zI2Z84cevfuTePGjalbty75+fm4urri7u6u7tCqVGVlJfXr1//dAdgPHz5k7ty5tGrVSk2RVZ+KigrefPNN2rRpw/Tp0zEwMCAiIgJbW1tV4iNHGhoaFBcXU1ZWRr169SgpKVEtE8/KylLNRCtVgwYN8PX1pWXLlgwYMIDExETy8vJUB74ruXNVXFzM5s2buXLlComJifTu3ZsmTZqo9nHJcTa+oqKCRo0aMWDAAFauXElubi7vvfce5eXlqqIccryu/0bqTA4dOpQvv/ySrVu30rFjR06dOsWdO3dUFUXlMkBRWVlJp06dCAkJoX///jRo0ABLS0sSExPp16+fusOrMtKzOGbMGH744Qc0NDTw8fHh5MmTFBcX07hxY/UGWMWk569fv37s3bsXR0dHGjduzP79+4mNjVX0cWjw6/2eM2cO8+bNIzIykubNmxMeHk5lZaWqtopc26iJEyeybds2ioqKcHR05Oeff8ba2lpxR/vp6uri7+/PxIkTGT58OC4uLly8eBE7OzvV6h+53sOqIvbMylx2djaXL1/m/v37aGhoMGnSJHR0dNQdVpX75ZdfsLe3x9HRERsbGzQ1NRk4cCCrVq2S9Zmrf6ayspLdu3cTEhJCUVERxcXFTJkyBXd3d1k3XmVlZWzZsoUTJ05w69YtTp06RVBQEFu3buXs2bOyvra/6ubNm9y6dYvs7GyaNm1K586d1R1StcrKymLu3Lm4ublRt25dbGxscHBwwMjISNaDM/Bsmaa+vj5ZWVmEhISgpaVFy5YtFdkO/5HAwEC+/PJLUlJSaNCgAaNHj6ZVq1aySWSfV1lZyYULF7h16xalpaUMGjRINcOuNOvWrePbb78lJyeHjh07MmnSJMUls88LCAhg8+bNFBcX06BBAwYPHvxCPQqlu3btGgEBASQmJtKwYUOmTJmiGkiUs71797J161ZKSkro2LEjb775piL7hJmZmaxatYrLly+TnJxM+/btmTVrFnXr1n0l+kz/jUhmZUZ6aLOzs7l69Sp79uxh4MCB9OrVi7KyMsrLyxVVdRGeVeKbOnWqavmtoaEhhoaGbN++nbi4OHWHVy0KCgooKirCwsKC6OhosrKyFFWhOjk5mc2bNxMSEkJ8fDx16tRh5cqVODo6KrJhlq5p48aNDB48GEtLS4qLi9HT0yMiIoJatWphaGio7jCrTUpKCtu3b+fixYtcunSJjh07kpubS+vWrZk/f766w/tXFi5ciL6+PnXq1MHJyQl7e3uCg4PR19fH3d1dkR0reLbs9s6dOxgaGqr2rclZYGAgFy9e5JNPPuHUqVPo6+vTvHlzxX1PS0tLuXfvHu7u7r9rc5TU9krXEhsbS2BgIK+99hp2dnaUlpaqBppehQqweXl5nDt3DicnJ7y8vIiOjqZWrVqyL0yXnZ3N+fPnadGiBba2ti8Ux1TScwzP3tlHjx6pVrFJA6jCr8QyY5mRim0sWbIELS0tIiMjycjIAGDNmjW0aNGCNm3aqDnKqqWnp8ecOXPIzc0lOjqa9PR04uLiGDlyJKCsD5JUuW7RokVs3bqVAQMGYGFhQUJCAr169WLQoEGKuNaaNWsyd+7cP/xNSR8hiXRNly9fRl9fn7fffpvo6Gg+//xzNDU1+eqrr9QbYDWzsbFh2rRpWFtb4+XlxeLFi1+oGivXd7ikpAQzMzPy8/O5ffs2QUFBlJaWsmvXLqZNm4aenp7iklnpXp0+fZq1a9dibW2Ni4sLS5YsoWPHjnz77bfUqlVL3WH+LU+fPmX8+PEMHDiQrl274uTkRExMDP7+/owYMULd4VUJ6duyceNGLly4gJOTE0ZGRmzdupWRI0cyZ84cRSXuUpubkJDAgQMH+Oabb4Bn3x4TExP69+9P//791Rhh9ZLu96pVqwgODsbY2BgzMzMuXryIr68vn3/+ORYWFuoO8297vpJxZGQkx44do6ioiO+//54PPviAxYsXq/YFy53U1k6ePFl1ckdBQQFBQUFMnjyZAQMGqDvEl4b8eg+vOKmBvnjxIjNnzsTS0lJVEOjIkSPk5uaqM7xqoaWlRWxsLLdv36ZRo0aMGjWKefPmsXjxYkA++7L+Cqko0KFDhwgPD+f06dPUrl2bLl26sHTpUmJjY9Uc4T8nFYPp3r07Li4ujB49mo0bNxIREcHmzZvp1asXX331FaWlpWqOtPps376dHTt20L17d5YtW0bTpk155513FDsrKy38CQ4OJiEhgaNHj6qWbbZs2ZLmzZtTWVkp23dYV1eXyZMnM3XqVCZOnMi4cePw8vKiSZMmzJ07V1VtXkmke3r8+HH69etHjRo1ePLkCQUFBTg5OfHzzz+/8O9eZlKbFBISQosWLRg5ciRZWVl8++23fPLJJ2zYsOGFfydnzxffGzt2LIGBgRgbG3P79m1u3LihqAqwz/P29mb//v24u7vTuXNnpk2bhpubG6ampuoO7X/i2rVrzJkzR5UMhYSEkJKSwvnz5wF5vKfPk57jwMBAVq5cyYULFxg6dCgVFRWEhoYSHh6u5girjvRdDAwMZPbs2axZs4ZmzZqxbNkyli9fTkpKipojfHmImVmZkR5uBwcH8vPzSUpKomPHjgCkp6crqpKxNAK3dOlSUlJS2LBhAzt27KBu3bqsXLmSbt26KWrprSQ3N5eysjLMzMwwNTVl/PjxwLOjE+Q24/E86dndsmUL169f5+rVq+zdu5eVK1cSHR3NuXPnsLe3V9yZadLo6u3bt7l//z7jx49n7dq19OjRg6FDhwLKWxYleb4DnZGRwYMHD6hZsybbt29HQ0ODfv36YWJiouYo/z7pfmVmZmJoaIiBgYFqBjYlJUXVoZL7Ur4/ExwcjIuLC4mJiXTv3h14NlMtJQlyeqbDwsJISEhg06ZNWFhYUFxczJUrV1THRsmtw/9HpPY3KioKMzMzKisr6d69O+bm5uTm5sryvNH/RtqWBM/6R+PGjaNFixY0btxY8cs0pYHxR48eERERQXx8vGogMScnB1dXV3WG949Jz3FkZCShoaGUl5erriUvLw8HBwd1hlflkpOTqaysxMLCAktLSwYNGqSqoaLEd/afUlav8RUydepU+vfvT0xMDHPmzCEyMpKWLVuqzqFSAqnR+vnnn7l58yYpKSmqYxIOHz6sqkQop07TX5GcnExsbCw1atQgJydHNftRWFiIjo6O7K/X3t7+d0u82rVrR/v27dUXVDWSnuPExES+++47kpKSSEhIYObMmQQEBPDhhx/Ss2dPNUdZvfr06UNRURGtW7cmMjKS+/fvk5mZqariLFffffcdBw8epE6dOlhbW9OqVSt++OEHunbtqu7Qqo3USW7SpAkhISHExMRw6tQpnjx5wp49e5g0aRIgj+0C0rvZoEEDEhISyM/Px9bWloULF3LixAneeecdNUdYtQoLC2nYsCEBAQGUlpayd+9ejh07RlRUlCL2Pf+WhoYGEyZMoGXLlty/f1910oNSV8L8VmlpKT169ODy5cvY2Nhw+PBhzpw5Q1RUlOr/Czm8p7+VnZ1Nv379OH78OObm5qxatYqioiLi4+OxtbVVd3hVKi0tjRo1avDxxx9jYGDAd999R2xsrOr4MLlu0alqogCUjCUmJnLs2DHy8vLQ1dXlnXfeUeRMwGuvvaYqnCPtOfT29iYwMFCWez7+jDQbDc+q/sbHx3Pu3DlOnDhB7dq1WbFixQuFDuQmLy+P5ORkatSoga6uLqampty7d4/Zs2dz+PBhxTbM0nVlZGQwadIkDAwM8Pf358aNGzRv3pzWrVsr9trh2fnX0l6tunXrUlhYSH5+vuyraUZFRREXF0dSUhKxsbGkpqZy8uRJvv76a1q3bi37gac/k5OTQ0FBAbGxsSQkJJCWlsbjx49ZsmSJbJ/j8vJyUlNTSUlJ4d69e3Ts2BF7e3vF3MeKigqePn1KUVERkZGRPHjwgKdPn1JRUcGyZcvUHV6VKywsZPr06Tx69IioqCjS0tIwNDTE19eXI0eOqDu8/4mysjIqKytJTk4mIiKC6OhoCgsLef/992X9XBcWFpKbm0tMTAzJyckkJCSgoaHBuHHjFPUtLS8vJyEhgcLCQmJiYrh58yb379+nadOmTJky5YU+46tMJLMyIr2gFy5cIDw8nIYNG2Jubo6VldXvDgRXisrKSg4dOsSJEyc4f/48O3bs4NtvvyU1NZU9e/aoO7xqIRWTuX37NhUVFfTu3Vu2S4Ik0kdz3759fPbZZ9SvXx8bGxu8vb158OABubm5bNq0SVEfod9asGABFy9epH379hw8eJA1a9Yorljb86R7ee7cOfbv38/Bgwdp0qQJP/30E4cOHUJXVxc/Pz91h1llpArklZWVmJubK/Y5hmf39urVq5w8eZK2bdvKfib6/PnzzJo1i/LycurXr0/37t0ZPny4usOqMjExMZibm2Nqasrx48e5evUq/v7+ODk5Acpb3fSflJWVERoaSkxMjKKLP0n3s6SkhB9//JHdu3dTv359WrVqRY8ePWQ7My1dV15eHj/++CMhISG89957qu0ASnX48GGuX7+Oh4eHaoCtpKREkZNX/5Q8p3deUc/vFdi3bx8HDhwgKiqKevXqYWZmxsyZM2nYsKGao6xaGhoa9O3bl/LycrKzs5k1axY9e/ZkwYIF6g6tykmd/6VLl3LlyhXatm2Lubk5s2bNYvjw4QwaNEi2HQ4p7tdffx1fX18ePXpETEwM4eHh3Lp1izFjxrzw75SmtLSUoqIizpw5A8DAgQNZuHAh169fZ8qUKWqOrnpI46QHDx6kdevWNGvWjEePHgFw+/ZtSktL8fPzk/0ARmFhId988w3Hjh2jadOmTJw4UdbX82eke7V7926uXLnClStXiI+Pp2vXrmzYsAFdXV3effdddYf5t0RERDB16lTWrVuHnp4ely5d4scff8Tc3JwePXqoO7wqsXXrVvr378+ZM2fIzs5m48aNWFtbM3HiRJYuXUr79u0VNbAmrV5as2YNZ8+epW/fvtSsWRMnJydcXFzw8fFRdAIvnXoxb948srOzef3114mPj2f16tVcvnyZ5cuXy/IcbOm6pk+fjouLC3v37qVjx454enoyYcIEhg8fTtu2bdUdZpWQns/x48dTWVmJsbExO3bsYPXq1axYsYIOHTqoO8SXikhmZaaiooLRo0czevRoAFq0aEHv3r0pKChQbHW+kydPUlRUxMyZM3F1dcXAwABQ3miy1AHevXs3YWFhqmWpLi4urF+/ni5dumBubq7mKP89Z2dnnJ2diYiIoEePHixfvlyV+Cjpfj5PR0eHZcuWUV5ejqamJg0bNmTSpEkvVJRU2rVL1/P06VOcnZ3ZvHkz/fr1AyA6OprOnTurM7wqc/HiRY4fP8748eM5cOAAX331leqZVto9ld7Ts2fPMnLkSLy9vcnMzASeLbmuUaMGgCyWvkmJ+f3793F1daVVq1YA+Pr64uzsrCrSJvfBFoD+/fvj7e3N1KlT2bNnDzExMdSvXx+AS5cu0aRJEzVHWLWkbTjGxsacPHmSyMhIHB0dKSoqIisri88//1wx7c8fkdqd4OBgli1bhq+vLwDz5s2ja9euXLp0iU6dOsmujZLew1u3brFx40auXLmi2usdGhoq2xnnPyLdlytXrnDp0iVV//7KlSvMmTOHw4cPK+YIoqogklkZ2rt3L40bN8bW1pbc3FzGjh2r7pCqnNQZ+vjjj3n8+DG5ubk8ffqUxMREli9fzltvvSWrRvivysrKok6dOqSnp2Nra4uVlRV9+/blww8/VEQiK5k3bx6PHz8mJyeH9957j169eqk7pGohPcc///wzR48epWfPntja2mJvb0+jRo1U1SWV+CxLHY/x48dz/Phxjh07xttvv80vv/xCdHS0KnmQ27VLyc2jR49wdnbm7t27dOzYkf79+6OhocGFCxcAZQ5QPJ/UlZSUcPjwYWbMmAE8S2ZHjRoFyOOeStdiYmJCaWkply5dom3btuTm5nL58mW8vLwAZVQy/vbbb1m3bh2ampqUlpYSERGhOgXh6dOnNGjQQL0BVpPRo0djZWVFcHAwQ4cOxdXVleDgYNXyaqWSnm0LCwvOnTtHw4YN0dHRIT8/n9zcXNl+dzQ0NCgtLaVWrVrcvHmTmJgYvLy8KCsrIzs7W3FFzOLi4tDX1ycvL0+VzNarV4/c3FyRyP6GSGZlJiUlhXXr1pGVlUV2djZTp04Fni1jlOOykf9EGtXft28fgYGB2NvbA/DkyRNGjhxJhw4dcHR0VGeI1cLU1JTXX3+d1q1bM3DgQIqKikhNTaVPnz6AMirXpaWlceTIEY4ePUpERATTpk1TbDIrPcdZWVls2bKFoKAgatasSUVFBeXl5cydO1dRFcj/SLt27UhOTqZdu3aMGDGCZs2a8cUXX6j2gcuxQwUQEBDAvn37SEtLw8bGhuLiYvbu3cv06dNf+HdKIl3TjBkzCAgIIDg4mNjYWGbPnk15ebnqXF05tVFdunQhLi6OWbNmYWhoiJWVFdbW1owcORJQxn1ct24dAHPmzGH69OmEhYURGBjI6dOnqVu3rur7qiSVlZWcO3eO5s2bU15ezsiRI3njjTdUfaZXwcqVK5kyZQqXLl3C2dmZzMxMGjVqRO3atdUd2j+mo6PDrFmzWLNmjWrv7IEDB2jfvj2GhoaKGkSsXbs248eP580336R58+bUq1ePu3fvqo6kVEJ/sKqIAlAyVV5eTllZGTo6Oop9mEtLS3n//fd54403aNasGXp6eujo6ODu7s79+/dlW9H3P3m+Eb579y6hoaHk5+ejra3NwIEDVUv45Ea6LmmP7MOHDzl48CBnzpzh/PnzrFu3jr179yq+Yd69ezfXrl1j1KhRODs7c/HiRdzd3XF2dlbUB/h5cXFx7Nq1i27duuHu7v7CMjC5X3NFRQVZWVkkJycTHh5OWFgYFy9eZNWqVapjL5Ts0aNH/Pjjj4SGhuLr68u7774ry+rU69evZ8yYMeTl5XHnzh1ycnJ47bXXVNtZlEaqjn/t2jW6d+/O+PHjFblFKTk5menTp2Nubo6NjQ0aGhoEBATg4+PDvn371B3e/0xBQQHnzp0jJiaGevXq0a1bN3WHVCUuXbrE6dOniYmJoU+fPvTv31+R/YeKigp++eUXTp8+TUJCAkOHDuX1118XxZ9+QySzMiEVNNiyZQvJycm0aNGCmjVrYmVlhYGBAcbGxop7kcPDw+nXrx9mZma8/vrrGBsbc/PmTezt7fnkk0+oqKhAT09P3WFWCalj//TpUy5evEhoaCjZ2dn06NFDMRVfjxw5wsaNG9HU1CQ3N5fu3btz6dIl3Nzc+PzzzxWdzN64cQN3d3euXbvGp59+yuDBg/nggw/UHVa1u3PnDjt27CAiIoL8/HzVDJCfn5+sq8WWlZXx3Xff4e7uTq1atbC2tsbExOSl3ydaFXJycvjuu+/Q09NjzJgxpKamYmVlJcvOVX5+Pk2aNCEsLEzdoVSb57c6nDp1ilatWuHt7Y2TkxOGhoZoaWnJfmDpj1RWVhIfH09cXByRkZEkJycTFhaGtbU1y5cvV3d41Ua6l2lpaWzcuJHDhw/j4+ND06ZN6dmzp2xXAknXFRwcTEZGBu7u7tSsWRNtbW3y8vIA0NXVlWU79FtSX2jevHn06dOH5s2bq36Tqhgr8Z39N0QyKxPSg/vhhx+ybt06mjVrhpGRkWq2cunSpao9PkqRn5/PzZs3yczM5ObNm0RGRpKYmIiOjg5mZmb06NFDVQVX7qT7O2zYMHJzc+natSvGxsYcPXqU3r174+/vr4iOckVFBXl5eURFRXHv3j0ePnxIz549adOmjWIb55ycHGbMmIGBgQE2NjYA7Nq1i0aNGvHDDz+oObrqlZeXh56eHu+88w4WFha88cYb3Lx5E19fX1merSs9ozdu3KBFixb07duXzMxMzMzMsLKywtfXl/fff1/dYVYLKSn68ssvuXPnDrm5uRgZGXHu3DkcHR3Zvn07zs7O6g7zL5Hu4+3btxkxYgQHDx4Enu0xNDAwQF9fX1bP5Z+R7tsbb7yBtrY2Dg4OPH78mOLiYlJTU/nss8/o0qWLusOsMtL17tu3j/DwcLp06YKTkxPW1taKuad/Rrr+4cOHY29vj5+fH9HR0Rw+fBhHR0eWLl2KiYmJusP826R3dvny5YSGhmJmZoa+vj4uLi7s378fbW1thg0bxvDhw2W/5U661pYtW7Jr1y6cnJwoLCxUnU+/aNEi6tSpo+4wXyrKWqepYFInf82aNVhZWZGRkcGHH36IhoYGgYGB2NraqjnCqmdkZISTkxO5ubkMGTKE+vXro6mpSUREBMHBwYq6Zun+Pnr0iFu3bgHPkiAPDw8mT57M66+/LtulYM8n6hUVFdSrVw9PT08aNGhA9+7dVUsTlZjIwrPR4gEDBlBRUcGjR4/Izs6mUaNGqsEJuSV0f4dUpKKkpITRo0fTqFEjvL29VZ0NuV23dDREaGgoY8aMYdOmTWRkZBAZGcnVq1dVswJKHZgBuHbtGjNmzGDFihXUq1eP7du3M2LECM6fP4+zs7MsnufnZ3mSk5OZOnUq+fn52NjYYGZmRu/evVV1CuROuhdJSUkcOnQIU1NTiouLSUpKIioqisaNG6s3wComtataWlrk5uby7rvvYmZmhqGhIaWlpaxevRpvb281R1l9pPudlpbGp59+iouLCwBjx47Fx8eHe/fu0apVK9m1UVKs7733HnFxccTGxhITE0N2djZ37tzh4MGD1KlTRxHbzzQ0NCgoKKCgoEBVrEza9hAcHCzb2fXqJP+7/gopLy/n0aNHfPTRR+zfv59x48Yxffp01TE9SiF1hr744guCg4PR0NAgKSkJAwMDVq5ciYeHh+Kq1sGz/YXGxsbcuHGDZs2aYWpqSps2bTAwMJBtIgvPGubi4mJu3brF4sWLiYqKIigoiAMHDpCVlcXhw4cVsTTotyIjI1m8eDFxcXH4+vri7+9Pz549qaioICcnh7KyMkB+Cd3fMWDAAFxdXTl9+rTqvDw570WUOlQJCQk8evSIzZs3U7NmTXr16vXCUjA5dRL/KilJKCwsxNLSkjfeeEN1rnl6erqsCnpJC9Lu3LnDV199hb+/P1FRUTx+/Jhr166p/p0cEvP/RkNDg7KyMi5evEiPHj1o1aoVnTp1onXr1oo+nqZHjx4MGDCAU6dO8cUXX2BqakpoaKgiC0c+T3r/3N3d+frrrxk3bhw1atQgMzMTa2tr1ZFMcnhP/4ipqSleXl4vrEQ8cuSIqjq+UmhpadGrVy969OjB5MmTMTY2JjIykho1aohlxn9ALDOWkaioKObPn4+9vT22trYkJiZy7NgxRowYwZw5c9QdXpVr0qQJGzduVJ2Bt2XLFo4cOcKWLVsUdUyN5MGDB4waNYrY2FiaNm1KUVERmZmZODs7s2TJEmxsbGSX1D4/AzJlyhTOnTun+i0jI4PU1FTFFssZOnQoDRs2pEGDBpw4cYL09HS++uorRVYO/SNlZWXs3r2biIgI7t69y9OnT8nOzsbS0lJ1fI1cXbt2jaCgINLS0khKSiIsLIyPP/6Ynj17qju0apeZmflC+1teXk6TJk0IDAyUXbs8b9483njjDcVt0fkj0dHRBAUFce3aNSIjI3FycmL58uUYGRmpO7Rq1aZNGy5fvgzI4/zjqpCSksLAgQOpqKjAwsICU1NToqKiaN68OSNHjsTKyoq6deuqO8y/TOpHREZGsnbtWtzd3bG3t6d+/fqkpaWxdOlSDh8+rIjBp+elp6fz3XffkZqaSmJiIiUlJcybN49GjRqJZPY3RDIrI/n5+dy4cYPExERiYmJU5+E1btyY1atXqzu8KpWamkrnzp0JDQ1V/a2iooImTZoQHBysxsiqT0VFBSkpKaSnp5OYmMiDBw+Ii4tDU1OTGzduMHDgQNkVDZIa3F9++YWBAwfi7u6Om5sbPXv2ZNCgQbKsfvpXtWnThqNHj2JmZgZA586dWbt2LV5eXoo7SuuP5OXlUVRUpLrHRUVFqufbx8dHMR/jpKQkAgMDWb9+PQcPHsTS0lLdIVWb3Nxcrl+/jomJCebm5tja2qKvr09JSYkszz0MCAigTZs2uLm5Ac+Ww2toaCj+3czMzOSTTz7BwMCAFStWqDucKvP8nvZRo0ZRv359rl+/TkhIiGqgRSntzp9JT09HQ0MDLS0tHjx4wKNHj3jy5AlhYWFER0fj6+vLhg0b1B3m3/bw4UN2795NWVkZmZmZaGhocPfuXZydnfn+++8Vl8xK7t+/j7W1tarmhvB7YpmxDEgvaFBQEGVlZXTr1g0rKys0NDQoLy+nuLhY3SFWOXNzc4YPH06vXr3o168fbm5uhIaGql5mJTVa0rXs2rWL3r174+XlRf369enWrRtPnz6lqKiIkpISWR7No6GhQWVlJf3796eiooLbt29z7do1Ll68SEpKCtOnT5f1stP/pKSkhIcPH7Ju3Trs7OxwcXEhISFBtddFyZ1lafYjICCA0tJS1bmOUtJTq1YtQL7L3ODZcRfJycnY2NhgZ2fH8OHDiY6OVmwiK7VRJ06cYNasWQwYMID8/HzMzc2xtrbG19eXDh06qDvMv6WkpIS7d++yYsUKhg0bxpQpU2RZGOfPSIlbQkICZWVlGBkZYWBggLm5Oe+++y6JiYnqDrFKSW2Kq6srH374IY8fPyYrK4sGDRqQlJTE2LFj2bhxo5qjrD5S2/vpp59Ss2ZNZs+eTatWrX63BDcjI0NNEf479evXZ+HChcCza0hKSiIyMlI1yyznb4pEemeDgoL47LPPyMnJoXHjxtjb2+Pl5UW3bt0U2Wf6t8TMrIx8/vnnXL16VbVu3sbGBnNzcxYsWKDIDeFZWVkEBARw48YNoqOjadmyJTNnzsTOzk6Ro6tjxoyhadOmvPvuu2hpafH111+rZnysra3VHV6VSk9Px9/fn2nTptGpUyd1h1PlcnNz+e677ygpKSE9PZ309HRu3LhBx44d0dbWxsXFhQkTJqg7zGrxfPXUoUOHMmDAAPLy8jA2Nmby5Mn4+voycuRI2b3DzycGmzdvZtu2bZSXl2NoaIi/vz+zZs2S3TX9VdI9nTNnDiUlJcyfP58333yTwsJCvL29adq0KUOHDpXlIGNBQQGffvop9+7do0+fPgwaNEgxgxLSfWvXrh2JiYn07NkTExMTHBwcqFu3Lm3atFGtHFGS4uLi3x3bV1BQQHZ2tiL7ShLpfg8cOJAxY8bQo0cPdYdUJaR21c/Pj8TERLp3746Liwve3t64ubkp5n19XsOGDdmxYwe9e/fmrbfe4uDBgyQlJXH//n1q1qyp7vBeOmJmVkbee+893nvvPVq2bMnChQvJycnhzp07itzzkpeXx8OHD5kyZQoFBQUUFxe/sB9LiR3Gr7/+mn79+pGWlsaPP/5Inz596N27NxYWFuoO7V8rLi7mypUrBAcHY25uztChQ5k9e7aqgIzSmJiY8OGHH5Kbm0t2djZZWVlkZWWRnJxMfHy8amRVicnP88lMWloa8GtV47CwMAYOHKiWuP4tqZLxDz/8QGxsLI8fPwbgwoULbNmyhRMnTijmTOjfkp7R+/fvM2zYMExMTNDV1aV58+Z8/PHHlJSUAPIqZlZSUkJycjLGxsYMHTqUCxcuMH/+fCIjI/H391fEPlppf+iSJUt45513ePDgAX5+foSFhbF9+3b27t2rqGRWSuY6duyIiYkJ7du3x8LCgnr16uHg4KAqfqRU0vt348YNDh8+TM2aNXF2dqZFixY0atSIoUOHyrLar9T+BAQEEBERwZAhQ+jcuTPbtm3j8ePHPHz4UBH9JMnTp0+pUaMG3t7e2NrasmTJEmbOnMmMGTNEIvsfiJlZmamsrKRt27ZcvnyZ0tJSKioqfjcCKWfSyP7gwYPR1NTEwcGBsrIy7t69y8SJE3n99dfVHWKVkpKZ5ORkbt68SVpaGgsWLGDPnj2q6qhynO14Xl5eHhMnTiQhIQE/Pz9SUlIoKChgyZIliupI/TcJCQkYGhpibGxMSUmJIgehnhcaGsrHH3+Mm5sbbdq0ISwsjHPnzrFv3z5ZLueUOsoTJkzA3d2dSZMmUVZWhra2NpMmTcLBwYEZM2YocoBCcuLECVasWIGRkRFGRkZER0czd+5cevfure7Q/jLpnv3444+cOnWKa9eu0ahRI/r06aP61ty4cYM1a9YoarAtKSmJEydOYG5uTr9+/dQdTrVavXo1ixYtwsvLCw8PDxITE0lOTubUqVOyK1L2d+Xm5tKhQwdu377N/fv3uXbtGteuXePmzZtcu3ZNlsns89LS0ujfvz+XLl0C/ngWXu5u3rzJt99+y/z58xk2bBgff/wxWVlZrFq1iqCgINn3CauDvJ/qV8Dz+2W3bduGubm5qjGS9t0pqfMkvaAPHjzg8OHDNG3alP379zNy5EjeeecdXnvtNdlV9P0z0n2LjY1l48aNmJqaoqWlxTvvvEO3bt3o2LEjffv2VXOU/4z0XF69epWnT59y+vRpMjIySEtLY+3atXz22WesXLlS3WFWu5KSEnR1dRk3bhz+/v4MHjxY0XtmJQ0bNmTp0qVs376dr776ipYtW7Jjxw5ZJrLw67varVs3fvnlF86cOUOLFi0ICQkhODhYNdCmlLb4j3Tt2hV7e3vi4uLw8/OjsrKSrl270r17d9l0kqU4i4uLGTlyJJs3byYvLw8DAwPVTObrr79ObGysIpLZhIQEduzYgYuLC5mZmWzevJnAwEAWLVqEiYmJIp/XSZMm4ePjw8OHD+ncuTOurq5kZ2e/EoOniYmJeHp6AqiOsJHz8Y1SPyInJ0d1vJKDg4Pqd6UlsgBNmzbFy8sLAwMDpk2bxvbt26moqFCtahJzkL8nj6/PK0xK7gwNDcnKyiI8PJyIiAisrKwoKSlh8eLFsqtw+988evQITU1NsrOzsbW1pUOHDiQnJ6Ojo6OoRPZ5vr6+7Ny5k4SEBDIzM4mPjycsLEx1/qocR+Kkj1Bqaqqq6I+FhQUWFhb06NGDgIAAQJ7X9ldVVlaq7qGWlhaNGzdW/V2JncjnnT9/niNHjjBhwgSWLVum+rtcr11TU5PKykoGDBhAYmIic+fOpbi4mHr16jFmzJgXzplVqvz8fCIjI8nPz+fy5cs0b96cs2fPyub9raioYPv27fj7+zNy5Ejg2bm5v63E/Omnn+Ls7KyOEKuM1K4mJiaSkZGBnp4eBgYGdOzYkVWrVpGRkcG2bdvUHWaVkdqVmJgYLl26hJubGzk5OQwdOpSxY8cyfvx4RX9rJLa2tixfvlzdYVS5rVu3MnfuXKysrNDT0+Obb77BxsaGjh07yrI45p+RktXo6GisrKwYO3Ysnp6eqr3Br8LxUn+XWGYsU8XFxVy7dg0zMzO8vb3VHU6VunXrFlOnTsXBwYHo6GhGjBjBw4cPiYiI4MSJE4o8Ky4vL48jR46olsx06dIFKysrRVxrWloa/v7+FBYW0qtXL9LT04mMjMTPz4933nlH8R2M0tJSEhISOHfuHG+//ba6w6lW0vO6YsUKCgsLOXr0KN27d2fhwoWsXbsWDw8PunXrpu4w/7aIiAjWrFnD2rVrX3hepaqgStqv9VvS9R4/fpy1a9dib2+PlZUVcXFxdOjQgTFjxsjmHb5//z7Tp0/n2LFjZGVlsXv3bj7++GMMDQ3x8fEhICBAEcVkpMQuPj6eXbt2sX79enJycujYsSODBw+msLCQ+vXr/67KrRKcPXuWgIAAzMzMsLOz4+nTp3z99dfMmjWLzz77TN3hVZvn297z58/j6emJqakpTk5O2Nra0rx5c9nPTOfk5BAXF8fNmze5cuUK586d47PPPmPw4MGyHSR9nnQN27ZtY9myZTg7O1OvXj2MjIwYM2aMrM4G/l8TM7MyIe3ziYqK4uzZs5SWlvLee++pO6xq0aRJE/bv3090dDSxsbGEhYVRXl7O8OHD1R1atZk2bRrR0dE4OztTUVHBggUL+Oabb2jXrp26Q/vHkpKSsLOzw8rKip9//pmDBw+qjkoYPXo0Xbt2BeRVNObvyM/PZ/fu3Zw/fx4HBwdsbGyIioqS/YzPn5E6E1euXGHRokWkpKSoCukEBQWpEgW5JD/Pu3PnDrt37+aNN95Q/c3MzIxly5aRl5fH0qVL1Rhd9ZHGu3/++Wc6duzIpEmTKCgo4N69e8ydOxcLCwsGDRoki85kSEiIauDh9OnTHD16lIiICPLy8li5ciXff/89U6dOlcW1/Bkp/vfeew8nJyd2795NVlYWmzZtwszMjGHDhqk7xGrTuXNn2rZtS0pKCpGRkSQlJWFiYiLLQbS/Qxr0Tk9P5969e7Ru3RpLS0tCQ0NVxaAaNmwou2dbinf16tUYGxtTt25d2rVrxxtvvPHCEmM5XdN/Il3DggULCAwMpKKigujoaLZv387KlSv56quvXoktSv+ESGZlQltbm8rKSsaNG0fdunXR0dFh7NixbNiwQTZ7lf4bqYO7ceNGhg4dStOmTWnatCnwbEROWgom95nK30pISOD8+fOEhYWp/nby5EnWrFkj22S2oqICf39/tm7dir29Pbq6uvTr14/y8nL09fWJiIhQ3H2USCPkP//8M8eOHaNbt27UrFmTEydO4O/vz9dff02DBg3UHWa1kBLUwsJCateuTWRkpGrJW3x8PI0aNQLk1fGorKzE1dWVyZMns2nTJqytrbGwsGDr1q0EBgby2muvqY6XkmOS/t9I98rExARvb290dXXR1dWlbdu22NvbqzpXUrXnl9m9e/d47bXXAHjy5Ant2rVTbX2oU6cOERERgDyu5c9oamry1Vdf8fjxY3bv3q0qNle3bl3ef/99unTpori9hlLS8+abb1JWVoaPjw8+Pj60a9dO0cn7by1fvpw2bdqwYMECRo0axaxZs4iPj8fNzQ2QV9sLz+ItLi5m8eLF+Pv7c+vWLVXhU319fRYvXqyYPjA8q59Sr1496tSpA4CTkxOdO3fGxcUFHR0d2Q1G/K8o5wl4BSQnJ1NcXMy3335LREQEo0aNUtRLLHUCo6OjmTdvHuvWrePixYuEhYWxevVq9uzZoypsoCRpaWnUrl2bR48eYWdnh4mJCW5ubkRGRgLy7CCXl5dTv359lixZwhdffIGenh46OjpcvXqVH374gcLCQr7//nt1h1mtAgMD6devH2+99RYA/fr1Y+bMmZw5c4YGDRrI8r7+VYsXL+bNN9/k1KlT7Ny5k4yMDExNTfHw8ADk1aGSYh04cCBPnz5lwoQJmJmZMXz4cCZNmkTt2rXR0dFR7P2UruncuXOsWbOGnj170rx5cyoqKigtLaVDhw6APAYZT506RUBAAHFxcezateuFs54zMzNp27YtIK/n84+kp6ezZcsWcnNzad26Nfr6+jg7O+Pp6UlwcDCZmZmKO+JDQ0ODsrIyrl27xqxZswgNDeXcuXOkpKSQm5vLnTt3VEeiKVVhYSG3bt3Cz8+PNm3asHPnTg4cOIC/v78s2yYpcXv48CENGjRg5cqVpKenk5CQQHh4ODk5OYrpA0vXmpWVRU5ODn369GHEiBEAhIeHK6Ztqi7KeAoUSuocHTt2jK+//hozMzPVkq8nT54odrni4sWLmTp1KoMHD8be3p6SkhLOnDmDra2tukOrcuXl5Tg7O9O5c2fmzp1Lr169ePz4MTdu3FA1ZHLc1q6jo8OsWbN49913WbVqFd7e3syfP5+6devi5uamqtCsxFFGqVPfvHlz9u/fT82aNXFzc8PBwYHIyMhXolBQkyZNWL58OYMGDeL8+fNYWFiwc+dO2XY8tm3bhpmZGQ0bNsTQ0JChQ4fy4YcfvtBBlGNn8e/Ys2cPDx484MGDB9y9e5ebN29iampK+/btVSsPXnZXr14lMTGRe/fuUVlZyQ8//MCcOXOws7Pj0aNH3Lx5E5B/h9HS0pLJkydz4cIFNm3axPnz50lKSuL48eMUFBQwc+ZMRRZ/Cg8Px9HRkXfffVf1W2lpKUlJSYpPZAEiIyN55513MDAwQE9Pj8zMTCIjI4mMjGTx4sXqDu8fi4yM5ObNm0ybNg0HBwe6dOnC4MGD1R1WlZLaHA0NDXr37k1eXh43btzg8ePHZGRk0KpVKxYtWkSHDh1UA4jCr0QBKBmIi4tj3759JCcnExISwpMnT4iOjmbq1KkvVAlVgrS0NIKCgkhOTmbhwoV88sknjB07VhGFkP6bkydPcuHCBYyMjGjRogXNmjWT7TEmktTUVBo3bkyDBg2YP38+dnZ2ODk5qTus/4m8vDxWrVrF06dPMTQ05OTJk3Tq1IkFCxbIvhDHfxMcHMzhw4cxNDSkc+fO+Pj4qDukf6ykpITZs2dTUVGBtrY2ubm5bNmyhY8++ghnZ2esra3p1auXusOsFlKSkJubS0VFxe+e2+zsbGJjY0lKSlIt35Wj/Px8EhISqFevnuwHJZ4vInPkyBF27dqluqbFixfz5MkTvv32WzVHWbWkaz548CD9+/enb9++ODo60rVrVzp27KjYUxD+k6dPn/LkyRPi4uIIDAzEwsKCTz/9VFV7RW5SUlIICQkhMTGR6OhooqKi6NGjhyLrqKSlpWFlZUVRURFJSUkUFRWRkpJCREQEERERDBw4kBYtWqg7zJeOSGZfYlIDff/+fQwMDLCxsVHtG01NTUVHR0dxJcmDgoJYvHgxdnZ2PH78GB0dHfz8/GjcuDGdO3dWd3hVqmHDhmRlZeHl5UWbNm3o3LkzDRs2fOHDK9eZyw8++ICsrCzVHpd9+/axZ8+eVyaRle5bWVkZly5dIjc3l0aNGqn2wSiRNOC0ePFibt68SePGjVWFggYMGPDCbInc5OTkkJqaSnx8POnp6WRkZKiO0TI1NWXRokXqDrFaSPd0yZIlzJ07l65du2Jubo6Hhwf169enc+fO2NjYqDtM4Q8UFxczbNgw4uPjad26NXfv3qVu3bqMGzeOFi1ayPbb8t88evSI69evc+XKFYKDg+nRowdz586V/SDFn5He0z179mBkZET9+vWpWbMmhoaG6g6tSlVWVpKTk0NgYCCrV6/myy+/lPVA6R958803WbRokWrlZV5eHgcOHGDYsGFoamoqdjvLvyWSWRlo0aIFHh4emJmZYWRkpCpA8sYbb6Cvr6/u8KpccXExMTExJCcnExkZyZ07d+jSpQt9+/ZVzItcUlJCs2bN+O677wgKCiIoKIg7d+6QmJiIlpaW6nBwqXCH3CQmJhIcHMylS5e4evUqFy5coEaNGrRu3RpXV1cWLFigyNFyqYN47tw5vvnmG3bu3Kn6TXqWBw0apMYIq4907V27duXjjz9WFUUKCwvjzTffZO3atYo6CqSyspK0tDQKCgoUPUgBz/Zsvfvuu+jo6DBo0CDi4+P5+eefmTNnDiNHjlRMu6xEx44dIyoqirKyMvr06aPY7Ul/pLCwkEGDBvHhhx/SvXt3dYdTbaS2t2XLlgQHB+Pu7o6BgQFWVlZYW1uzfPlyWW/TKi8vJz8/n5iYGAwNDXFxcWHt2rUMGjQIe3t7dYdXpXbu3Mnu3btZt24dixcvpri4mIyMDPbs2aPI/n5VEcnsSy4zM5MOHTpw6NAhHj58qErycnJy+OKLL9QdXpWROkMTJ05k9OjRNGnSRPWbEpcYh4aGMnnyZM6cOfO731JSUrh7967q6BqlkD5GN2/e5I033kBXV1fdIVWbwsJCJk6ciKurK82aNePUqVOcOXOGiRMnMmrUKEV3/mfNmoWfn98LKyk6derE1q1bqVOnjmxnhCoqKqioqEBDQwNNTU1ZXsM/VVlZSXl5Obt37yYpKYnx48fLfgvEq0Su79w/kZGRQWpqKpqamtSrV4+zZ8/SpEkTxa1i+yM3b94kICAAgN69e2NmZsbRo0f56KOPZDswXlxcrDrju2PHjujo6ODg4MDChQvVHVqVKy8vp6CggGXLlrF7927mzZtHo0aN8PX1faXe4X9CJLMvKenBvXjxIr179+aXX37BxsYGNzc3dHR0yMjIUJ2XpyQ+Pj6cOXMGCwsLSkpK0NLS4vXXX2fjxo2yHln8re3bt3Pp0iU2bdr0H/+NaLzkrbi4GH9/f9LT0xkyZAijRo1CQ0NDcQMzz0tNTcXW1hYtLS1atWpF48aNycrKwtTUlHXr1qk7vCqnxIG2P/L9999jb29PQUEBx48fp6ysjAkTJihuiZ8gX0VFRSxdupSgoCAqKyupX78+FRUVeHt7M2bMGHWH9z919epVfvzxRzw9PWV77dKA7+nTp1myZAlHjhwhKSmJ+/fvs2XLFvr168fbb7+t7jCrhNTXCwoKYu/evRgaGrJnzx5GjBjBiBEjMDQ0VNwMdFWT307wV4SUxNjY2DB27Fh+/vlnMjIysLW15e2335bl4df/TXp6Otra2qokXZq5i4iIUFQiC3D37l2Ki4uJjo6mpKQECwsLjI2NX6i4qKR7+6qQ3smBAweira3NrVu38Pb2pk2bNqrCG0p7b59nbW1NSUkJYWFhXLp0iaCgIB49ekR8fDzffvstnTp14vjx4+oO8x8JDAzE2NgYOzs7bGxs0NXVfSUS2YyMDE6fPg2Avr4+xsbG7Nmzh6tXrxIaGqrm6IRXndSeXrt2jbt37zJ16lRmzJjB8OHD+fzzzxXb1kqkpC8yMpKrV68SFxfH5cuXMTAwoFmzZi/8GzmKjY2lfv36GBgY4OzsjLOzMxUVFWzfvp23335b1tcmkZ5RPT09ateuTV5eHl26dCEyMpKlS5eqTvZQct/h3xIzsy+5yspKCgoKKCwsJDk5mZ07dxISEsKyZcto1KiRusOrUkVFRSxcuJArV64wefJk1fliQUFBHDx4UBGNlmTVqlVcuHABS0tLdHV1sbS0xNraGnt7e4yMjGjVqtUrsSxKqa5fv87Dhw+Ji4vj0KFDlJeXk5WVxe3btxW5V1h6Nx8+fEh6ejqurq6/G4BKS0sjOTmZBg0aqCnKfy4jI4POnTvTqVMnKioq0NPTw8rKCltbW/z9/dUdXrWS7m1paSnJycnExcURHx9PSUkJb775pqLaZUF+pNURGzZsIC8vj+bNm7Nz506++eYbDh8+zIkTJ1i7dq26w6w20vUvXLiQhQsXMmbMGDp37oyxsTG1atXC1dVVlkuMKyoqyMvL4+7du3z22We0bdsWPz8/UlJS2L17Ny1atOD9999XXPuTm5uLrq4uJSUlPH36lMTERFxdXbGzsxPJ7J8QyaxMFBUVUVlZiYGBAe+//z7Dhg2jTZs26g6ryuXn57Nnzx4SEhJISEhAU1OT6dOn4+TkpLgXOScnh9jYWKKjo3n8+DFpaWk8ffqUlJQUNmzYQK1atdQdovAPFBYWEh8fj7Ozs2rmLjc3l8zMTBwdHdUcXfWQjnwYOHAg9+/fp1GjRhgYGODg4ECNGjUYMmQIdevWVXeYf9vzBb3mzJnD3r17CQgIYMeOHfj7+6Otrc2MGTMU1zbBr/d0/fr1HDlyhMaNG2NjY4O7uzt16tTB1dUVHR0ddYcpCAB8++232NraYmpqyurVqxk3bhy7du3C1dWVuXPnqju8anft2jUuXbpEXFwcWVlZ6OrqkpGRwaxZs1QztHKyevVq6tSpQ//+/bl9+zbbt2+ntLSUmJgYWrduzbvvvou1tbW6w6xSW7Zs4ZtvviEyMpL4+HjKysqIioqiYcOGivu+VDWxzPgld/36dVauXImTkxM2NjZ07dqVVatWKWokSlJZWUleXh62trakp6fzwQcf4OnpqfpdaS+zqakpDRo0UM1UFRUVoa+vT3JyMjVr1lRzdMLfJY0QHzlyhFOnTrFp0ybV354+fUpxcbG6Q6w2UtKemZnJ7t27MTExITg4mMePH3Pr1i369u0LyG+JtRTv7du3cXNzo1atWlhYWODp6clHH31ERkYGoLy2CX69pxEREdy9e5dGjRqho6PDhQsXuH//PrNmzaJNmzayu6eCsuTm5mJiYsKYMWMoLy+nvLycW7dusXTpUjw8PBg8eLC6Q6xWpaWl6Ojo0KJFC9X5o0VFRcTGxpKeni7LRLaiooIdO3bw888/U1lZia+vL25ubiQmJhIREUFFRQWWlpbqDrNKJSUlsWHDBs6cOUPHjh3R19cnKiqKDz74gPPnz6s7vJee8jIiBUlISGD27Nm0bt0aDw8PkpOTGTx4MFeuXFHUXi1pccA333xDjx49+Pnnn8nPz2f9+vU8ePBAzdFVr/LycuBZdeM+ffoAiERWpqTn+M6dO6rjL3JzcwE4cOAA27dvB559qJVGQ0ODyspKMjIy8PHxoV69egwePJjZs2fz448/4uHhofp3ciINGrZr1w5NTU2mTJnC1atXuX37NuvXr1dkET6JdE+/+uorfvzxR9VRaT169OCTTz5RFX+S2z0VlGXatGnk5OQAzwZgdHV1mTZtGufPn2fVqlW4u7urOcLqk5mZiaenJ8OHD2fevHns3r2bO3fuUFJSgpubGw8fPmTLli3cvn1b3aH+LWFhYWhra+Pg4KDqIxkbG+Pm5oanpyeffvqpYiZ0pH5DWFgYjRo1IjU1VfVdqaysVA2CK7HfUJXEzOxLSJrNuXXrFjVq1GDKlCmq33r37s1XX31Fhw4d1Bhh1ZI6Q19++SUXL16kvLycpKQkdu7cyVdffcW6desUe4xLRUUFWlpaPHr0CAcHB+DX5X2CvEgf14qKCtLS0gAwMzMDng1WSOeuKlVUVBTp6ens2LEDHR0d7OzssLa2xtbWVvZJX5MmTXjrrbe4cuUKo0ePZtu2baqtHo0bN1Z3eNVGQ0ODgoIC2rRpg4aGBvPnz6esrEzRexAF+cjNzSUxMZFvv/2WadOmqf7+8OFDLl26xOXLl9m6dav6Aqxm9+7dw9DQkIEDBxIYGEhAQABPnz5VfYsePHjAoEGD2LVrF6dOnVJztH9ddHQ0VlZWAKq+kDQDnZWVhaGhISDvwla/ZWZmhpubG9988w1t27YFYMOGDaqZdbEj9M+JHvNLSEruDA0Nyc/P58CBAzRp0gRLS0vu3bsn+47hH4mNjcXKygobGxsA7Ozs8PX1xdXVVbGJLKDac2ZgYKBaDqWUxvlVI723M2fO5IMPPqBPnz60bNmS/Px8srOzadeu3Qv/Tml0dHQYNWoUDx48UM1Il5aW0qxZM9555x01R/fvaGpq0qpVK1q2bElJSQkAX3/9tSwLq/wV0tLhJ0+e8Mknn5Cenk6/fv2YO3cuRUVFL/wbQVAXExMTVq5cib+/P46Ojri6urJ48WI0NDQoLi5m3Lhx6g6xWt25c4cRI0bw+uuv8/rrr6v+XlxczGeffUbDhg35/vvv1RjhP9O6dWsOHTrE8uXLGTduHCYmJqq+0k8//STLIoL/idSG+vr6kpCQwIIFCwgPD+fMmTO0b9+eUaNGvfDvhD8mktmXkLS8q2vXrsTHx3P48GFCQ0MJDQ2lpKTkhRFIpahRowY+Pj506dKFMWPGUFxczL1792jZsiWgrBE4SWZmJkuWLAGezfw0adIEEMms3JmZmTF//nxOnjzJ1atXcXR0ZPv27RgbGwPK/ChVVlbi6OjIp59+Cjw7ZisrK4s7d+6oinTINfnJyspi8+bNPHz4kLy8PBwcHDA1NcXZ2Zm33npL3eFVq2vXrrF79248PDxYu3YtXbp0wdvbm/v37+Pl5aXu8IRXmNSe1K9fn/Xr19OhQwe6du1Kv379qF+/Pq1bt1Z3iNXuypUr3L59GyMjIxwcHGjYsCG1atVCT08PExMT6tWrB/w6qykX5ubmDBo0iNWrVxMaGkrdunXJzMzk4cOHNGrUiLFjxwLK+JZu3LgRQ0ND6tSpQ+fOnenTpw+5ubkkJSXh5uam+neiX/jnRDXjl1xpaSlXrlzhwYMHuLm50bJlS8XNBkgfpeLiYnbt2kV4eDg5OTmYm5szevRonJ2dZdsR/jP9+vXDw8MDfX19YmJiOH36NBs3bqR3797qDk34h2JjYwkMDPzdcS2ZmZmYm5urKarqJb2bDx48YPHixdy+fRtXV1datmzJlClTXjg7WU6kAbRffvmFPXv24OXlxaFDhxg0aBDffPMN48ePZ9q0aYpsm+DX+5qfn09CQgIRERGEhIRw+fJlhgwZwttvv606FkQQ1GHdunVoa2szdOhQdu3axU8//cTBgwcV10f6T65cuUJwcDAJCQkkJSVRVlaGi4sL7733HlOmTGHYsGH06dNHtpMBeXl5nD9/nvDwcHR0dLCwsKB79+6KKf5UWVnJZ599Rk5ODvn5+cTFxeHg4ICtrS2Ojo6YmJgwcOBA0cb+BSKZfUmVlZXx2muvcfbsWdXfsrOzCQoK4rXXXpNlw/RHpEb2zJkzqv11RUVFWFpaqmaylCg5ORk/Pz/u3Lmj+ltsbCxvvvkmFy5cUGNkwr8RHBzM3LlzmTlzJp6enhw4cICbN29SWlrKd999J9tOxZ+Rkp7mzZszbdo0GjZsyMOHD/npp5/w9vZm2rRpstwDLiVqH3/8MfXr10dPT4/bt2+zdOlSPv/8c0pKSpgzZ44ik1npOT1x4gR16tShbt266OvrqzssQXjB2bNnOXHihKrCdl5eHt7e3gwcOBAvLy/69u0ry7bn76isrKSoqIjU1FQePXrE1atXOXHiBFeuXKGgoAA9PT11h1gllNjOwrPz18vKyrh+/TrTpk1j5cqVREdHk5qaSmVlJUuXLlV3iLKg7LdcxrS0tPDz82P06NFMnDiRy5cvc/ToUWrUqEH37t3VHV6VkTr2o0aNoqCgAC8vLywsLLCzs8Pe3p7JkycrMqlNT0/HwsKCM2fO0KxZM4yMjEhOTlZVrFNi0vMq8PHxYcGCBcyePZv69eujqalJv3796NGjB6CMZVG/paGhQV5eHqWlpQwdOhQAT09PBgwYgKenp2y3RUjvn4mJCY6OjkRHR1NQUEBZWRl37txRbYFQIunahw8fTn5+Ps7OzhgbG+Pu7o67uzszZsxQTCdZkK/OnTvTuXNn1f8uKCjgyZMnBAcHc+DAAfz8/BSfzGpoaGBgYICjoyOOjo507dqVXr160b59e7744gt8fX0V0WdU4rcTwNLSEg0NDdXxSv379ycvL4/8/HxFH+dX1ZT9lsuYhoYGs2bNYtq0aSxYsABHR0c2b96sqnirNJs2bWLTpk0YGxvTrVs3AE6fPq3IDlNlZSVeXl6MHTuWgIAAbt++TW5uLiEhIaoiUGLBhLxIo8bfffcdRUVFlJeXq45FsLW1Vf2u1A9yXl4e9erV47vvvmPUqFGUlpZy4sQJrK2t0dbWluWouhTvBx98gK6uLj4+Phw+fBhra2v8/PxUZ+fK7br+jr1797JkyRIGDBhA+/btCQwM5MaNG4pslwX5MzQ0xNPTE09PT0aMGKHucP5npPY1NzeX0tJSfHx82LVrF4cOHSIsLEwRyaxSSd+PsLAwVWErfX19RU7iVCexzPglI83Iffvtt5w+fZqsrCyio6P59ttvady4MWZmZrLsGP4nv72WoKAgAgMDad26NR07dlRfYP8D5eXlHD9+nKCgIExNTenTpw/169dXd1jCv/DFF1+Qk5PDkydP2Lt3L8OHD8fCwoK5c+diamqq7vCqhdRmPXz4kKlTp5KZmYmdnR0WFhZ07NiRt956S7YrDSorKwkNDcXU1BRLS0tMTEwoKysDUPyMj3REWEpKCkuXLsXY2FhV4EtJ3yBBkDtpS8Tq1auJiYnhyy+/VHdIwl/Qr18/oqKi6NevHwcOHOC9995jwoQJ6g5LlkQy+5IKDg7m5s2blJSUcO7cOTIzMykuLmbp0qWqM6jkTurgxsfHEx0dzc2bNzl37hxlZWUMGjSI0aNHy7YT/J9IncCRI0eyYcOGF0bfHjx4gKurq6yqDgovKi8vZ/369UydOpWPPvqIdu3aERERwcSJE9UdWrWQ3s/IyEgsLS2pUaMGcXFxJCcn06BBA9V5gHIVGxvLhAkTcHR0xMzMDFtbW2rWrEm9evVo2rSpusOrVufPn+f8+fO4u7ujpaXF0aNHqaysZNasWXh4eKg7PEEQ/p+UzE6fPh03NzfGjh1LSUkJmpqaaGlpiYGnl1RpaSlJSUncu3ePW7ducezYMe7fv4+1tTXW1tb88ssv2NraqjtMWRDJ7Evu/v37aGtrY2ZmRlxcHF5eXrLvIEqkBnjy5MmsXbuWDz/8EB8fHywsLHB3d8fJyUmxsx/r16/n8uXLrFy5kqCgIK5cucLJkye5fPkyZmZm6g5P+BukAYpHjx7xySefYGdnR+3atcnJyeG9995T9MdIuvYpU6Zw5coV7OzsVOc9WlhY0LdvX0xMTNQd5j9WUVFBWFgYcXFxPHr0iIyMDE6ePImjoyO7du1S5Azl5cuX8fHx4dKlSxw6dIji4mLKy8vJzs7m6NGjrF+/nlGjRolKxoLwEsnPz+eXX36hU6dO2NvbK7JtelXk5+fz5MkTVd0N4b8TyexLqLy8nN27d/P555/TunVrzM3NadmypWKPbPnll18ICgoiNTUVAAMDAwoLC/noo49wdXVVc3TVZ/78+dy7dw8tLS2GDBnywqHngvxcvnyZpKQkXn/9dXJyclixYgWZmZksWLBAddaqUiUnJ1NUVESPHj0YN24c6enp3L9/n02bNsn62ouKin5XxXfNmjVkZ2czb948xa0cAejduzfr1q2jbt26qr+lpqby9OlTnjx5QrNmzV7YBy4IgvpcuXKFn3/+GX19fWrUqEGvXr3EygnhlSOS2ZeI1Dm4dOkSn3zyCYsXL6awsJCbN2/y008/sXDhQsVv5M/OziYmJkZVtEBJ+wyl+xscHMzOnTspKipiz549bNu2jQ4dOqCvry86iDIk3bOYmBjs7OzQ1dVV/TZ58mQaNmzIO++8o8jE53m5ubl06tSJmzdvkp+fT2lpKTVq1FB3WP+IdK/eeustwsPDadSoEfXq1aNjx46sXLmSUaNGKXJwsaSkhFatWnHr1i11hyIIwn/x5MkTxo0bR6NGjWjQoAHh4eEcO3aM1atX0759e3WHJwj/MyKZfYlIHahNmzbx4MEDVq9erfpt//797Nu3j507d6oxwqpXWlrKlStXOHv2LNnZ2VhZWdGoUSMcHR1p3LixusOrFrdv3+bw4cNoa2tz48YNMjIycHJyonfv3rz++usioZWpPn36kJ2dzZw5cxQ/6AS/tlfR0dGkpKSQlZXFN998w08//aTu0KrM06dPCQkJ4c6dO9y7d4/ExETOnj1LZGQkzs7O6g6vyoWGhuLt7c2sWbPw8vKiZcuW1KtXT91hCYLwHKnt3bFjB0ePHn2hX7hr1y7OnDnD5s2bRV9CeGUoc0OiTEmzNnXq1GHPnj189913tGnTBg0NDc6ePYu3t7eaI6w6UiMbFBTE8uXL8fDw4Nq1a3Tq1ImZM2fSr18/GjdurMjG2NPTEzc3N7Kzs3njjTdITk4mNjZWUff3VXTo0CGOHz9OQEAAO3fu5MMPP1R0kSCpvbpz5w7+/v5oaWmRlZVF586dsba2ZuLEibKfHbC1tcXPzw8/Pz/V39q1a6fIRBae3csWLVqgoaHBhg0bmD59OgUFBdja2lKrVi38/f0ZNWqUusMUhFea1CeysrIiPz+fc+fO4eHhQc2aNUlNTVW1zRUVFWJfu/BKEMnsS+Snn35CT0+Pnj17UlFRwaFDhwgPD+fu3bu4uroydOhQdYdYZaRG9ty5c/Tq1QtHR0fy8/NZsmQJ5eXlODk5Aco6AkK6lt69e7N582bVnjRnZ2fc3d2xtLQElH1updJ1796d5s2bs2TJEiZNmsT48eMZNGiQYoq2/ZH+/fuTnZ0NQExMDNevX+fMmTOkp6cDyK5QkPSeXr58mXbt2tGmTRsaNmxIhw4dMDQ0VBVoU1LbJLl58yZjxoxh9OjRqr8VFRVx584dzp49q7qP0rE9giD870ntTqdOnbhz5w5btmyhXr16nDlzBnNzcz7++OMX/p0gKJ34Gr1EVqxYwffff4+mpibdu3fH1dWV2NhYGjZsSL169V4oyCF30up2fX19PD09CQ0Nxd7eHoDi4mIyMjLUGV610NDQID8/n/T0dOrWrUtpaSkaGhqUlZXRpUsXbty4IY7lkRkpoUlOTiYsLIzDhw8TGRlJ3bp1MTAw4Msvv+To0aOsXr0aGxsbdYdbpaRrX7hwIUOHDsXDw4M6depQp04dBg8erPp3ckpk4dl7WllZSZs2bVRHJty4cYNvvvmGK1euqPbKKnHWw8LCgkaNGgHP9s9qa2ujr69PixYtaNGiBfDsvotEVhDUT09Pj1mzZnH+/Hmio6NZsmQJDRs2VNUaUXKNBkF4ntgz+5J49OgRo0aN4vLly78rFPPo0SPGjBnD+fPn1Rhh1btx4waPHz+mS5cu5OfnM2HCBLKysjAzM+Ozzz6jSZMmipv9ePDgARMmTODcuXOqvz158oRhw4YRFBSkuOt9VWzevJmdO3fywQcfYGxsjJ6eHu3atVMdW1NRUfHCHnilqKysxMXFhaioKOBZgldeXs4HH3zAqlWrMDAwUHOEVU9uM81/R1ZWFqampn/YCRazsYLw8igoKGDYsGEcOHDghb8fOHCAvn37in6E8EoRX6aXRHh4+AuVPysrKykpKUFPT4+ioiJFNUwVFRUsX76cR48eYW1tTdOmTdm5cyf5+fnUrFmT5cuXq47kUdJ1w7P9sm3btqVp06YMHjyYGjVqEBERga+vL6DM2R4lkwYfhg4dir+//x/OrLdv3x4jIyM1RFf9njx5gp2dHfBrkldeXs6ZM2dkn8hK93b//v2cP3+ekpIS3n77bVq0aKHYQaffVp8uLy+na9euBAYGikRWEF4i2trauLm5MW/ePN544w1u3brF2rVrad++Pf369VN3eILwPyXWILwkvLy8qFmzJgcOHEBTUxMNDQ309PQAOHbsGC4uLmqOsOo8fPiQo0ePMnPmTMzMzOjZsyelpaVMmzYNJycnRS4xlhQVFbFgwQKmT59Ofn4+x48fx87OjlWrVgFiWZBctWjRAk9PT1q0aEH//v2ZN28eP/zwA8XFxQwYMIBu3bqpO8RqYWJiQtOmTVmwYAEFBQU8fvyYTz75hObNmwPPBmfkSkpWV6xYgZubGw0bNmTy5MlkZ2crMpF9nnTfIiIiKCwsfOFvgiCon66uLitXriQ5OZkpU6Zw4cIF9u3bxyeffKLu0AThf04Mtb4knJ2dad26NZ9++imHDx/G09OT8vJywsLCqKysZOTIkeoOscqEhobi6elJ/fr1cXV1xd7enk8//RSAtLQ0vvnmG8XNfkhLx3v27MkXX3zBG2+8QX5+/u9m7JRyva8KDQ0NCgoKMDAw4NKlS4SFhXHv3j3CwsLYuXMnQ4YMUf07JbKysmLSpEnMnz+fli1bYmdnR5s2bZg1a5a6Q/tXpP3sWVlZaGlpMXHiRAB+/PFHVQEoJZMG1bKzsxk+fDjwa50DQRDUR1oBs2LFCh48eEBycjIFBQVMmzaNOnXqvPBvBOFVIZLZl0RlZSXvvPMOr732GgcPHiQ5OZmSkhIsLCwYP368oo6CuH37tqrYU0VFxQvFYiorKzExMVH9ppQG+fnOoXR+rlKXnr4qpMGWBw8eUFJSgrm5Oa1bt6Z169bqDu1/ytLSkm3btlFZWUlOTo5qqepv9/7LgXRPL168SJ8+fahbty7p6els3LiRtLQ0LCwsAHle219VXFzMyZMnSU9PR09Pjx49egDyK+QlCEokvYcdO3aksrISW1tbTpw4Qf/+/SksLOTHH3+kVatWao5SEP63RAGol1R5ebliq0YGBwejp6eHp6fn734bPHgwPXv2ZNSoUYrrMKakpFCzZk3atGmDnZ0dDRo0wNvbG29vb0VVqn7VXL16lbfffpvi4mLKysrw8fFhxowZtGvXTt2hVbuffvqJoKAgrl+/jomJCfXr18fExIQpU6aoKmrKVV5eHnFxcdy9e5fAwEBu375Nr169mD9/vuLaJvg1QZ8/fz7Xr1/HysoKc3NzTp06xUcffaSo1UGCIHfx8fHUrFlT1UfMyMggLi4ONzc32dcrEIS/SySzglpIMyDPLyWOj4/n0KFD9OnTBwcHB8UsM5Y6iadOnWL58uWsXbuW8+fPq84QtrS0ZM+ePYq53lfZw4cP+eWXXwgPD+fjjz9WFTJTory8PNq2bcvy5cuZMmUKS5cu5csvv8TCwoJ9+/bJciZPeld/+OEHcnJyVEei1a5dG319fXWH9z9Rt25dnjx5ovrf9+7dY9asWezYsQNzc3P1BSYIAgBPnz5lzJgxHDhwQNVnyMzMJCkp6Q8nCQRB6ZQ37SfIgtQAP5+81apVi3HjxqlmPJSS2EnXERkZSbNmzahfvz7169dX/V5UVPTCvxPkS7q3U6dOJTExEVdXV8XN4kmDLvfu3cPJyYlWrVphZmZGv379qFGjBnv37pVlIgu/voOLFy+mdevWPHz4kOLiYgwMDCgvL2fevHmKOy/4eVlZWTg7O3P16lUaNGiAsbExDRo04MGDByKRFQQ1k9re0NBQKioqVGfXGxkZER0dzYIFCzh48KAYGBdeOSKZFV4aGhoaimyApWvq27fvHyY1r8qMj1IlJSURHh5OdnY2enp6uLm50b9/f5o1awYor0K19DwXFBTQuXNnYmNjsbOzIy8vjydPnvDw4UNAnkVINDQ0KC4uRk9Pj82bN5OTk0N8fDwRERE8efJEtWdWqUxMTBg5ciTLli2jT58+ZGdnc/78edW+WaUNzAiCHKWkpGBgYEBFRYWq9kZISMgLe/rl1vYKwr8hkllB+B+xsbHh5s2bXL58GR0dHZydnTE1NcXR0VGRSfyrIDMzk8mTJ5ORkUF4eDht2rQhNDSUwYMH0759e3WHV62aNGmCj48P5ubmtGzZkoYNG9K8eXOmTJmi7tD+laioKB4+fMgHH3xA7dq1X6lzG7W0tHj77bextLTkwoULGBkZMWbMGDp06ACI1SOCoE7S+zdgwABu3brFkCFD6N69O+Xl5Rw/fpyhQ4e+8O8E4VUh9swKwv/IG2+8gY6ODjdv3qRjx448fPgQd3d3vvrqK1GwQWakZVzHjh1j586drFixghEjRrB//37mzp1LaWkpmzZtUvxyr9DQUDQ0NPDy8iI3N5eCggJsbW1lfc25ublcu3aN5ORkoqKiiI6OpnHjxkycOFGRBfng11n0ZcuWMWDAANzd3VW/paWlYWhoiKGhoRojFAThednZ2fzwww+cP38eXV1dpkyZQuPGjcXKCeGVpMwvsyC8ZMLCwkhJSWHfvn107NiRqVOn8tVXX1FeXi4SWRmSlnFFRUXh4+PDrVu3cHFxoUaNGnTv3p2DBw8CKDqZXbFiBUFBQdy9e5esrCx69OjB119/LfvrNTExoWvXrlRUVFBYWMiNGzdYunQptWvXZuDAgYq8p9KSRAMDA9auXcu8efPQ0NBg8+bNHDlyhM2bN7+wz18QBPX58MMPcXFxoX379gwYMABzc3OxXUl4pYkhHEGoRhUVFcCz4k+NGzcmKSkJR0dHXF1def/994mLi3vh3wnyIHX+GzRoQNu2bXFzc+PJkyf07duXZcuWqc4SVurCl8TERNatW8e6det4/Pgx8fHxuLq68sknn6g7tCpRUFBAZGQksbGxdOzYkXHjxqkKPyktkX3epEmTMDAwYNGiRXTt2hVdXV2+/PJLRVflFgQ5ycvLw9PTk4SEBPz9/ZkzZw7+/v588MEH6g5NENRGzMwKQjWSlvxYWVnh5+eHmZkZWlpaDBs2jIqKCho0aAAoN+lRqocPH1K/fn3VXkKA1atXc/ToUerXr686Y1apS76ysrLo378/tWrVUq0u6NmzJ2PHjgXkWfxJsmPHDhYtWkSjRo2wsrLCwMCA5cuXo6urq+7QqlVKSgqbN2+mbt26fPLJJ/z888+qfd+ifRKEl4ORkRHjx4/nhx9+ICQkhE8//ZS7d++qZmaVuHJEEP4bsWdWEKpRUVEROjo6L3Tsnzx5wpYtWzA1NeWNN95Q1Jm6r4KysjJ8fX3ZvXv3H57pd+HCBdq2bavIRFZKUgMCAli4cCF9+/Zl7Nix5ObmEhgYiJ2dHaNGjVJ3mP9YamoqHTp04Pz58+Tl5REZGcn333+Pp6cnc+bMUXd41SoqKopVq1ahoaFBSEgIjx8/pnXr1rRu3Vr2Rb0EQSmkNnjjxo2UlpaKGVlBQCSzglCtJk2axLJly8jOzubAgQPcuHGDWrVqMXjwYNWsrCA/a9as4cyZM2zevBlra2sKCgo4cOAAmzdvxsnJic2bN6s7xGoVFBTEgQMHCA8PJywsjIKCAoqLi/H19cXX1xd/f39ZLU2VBpOuXbvG/PnzOX78uOq3tLQ0unbtSkhIiKIHnYqKiigoKKCwsJDi4mJSU1OJiorCzs6Ojh07imN5BEGNpPdvzJgx3L9/n8jISLp168b06dOxtrYWg+LCK00ks4JQTTIyMmjbti0PHjzAz8+POnXq8NprrxETE8OtW7f48MMPadmypbrDFP6BvLw8pkyZQnl5OS1btmT16tU0b96cnj174uvri4uLi7pDrBbff/89b7311u+Smry8PFJTUzl//jyHDh3io48+omnTpmqK8u+TOoHR0dHMmDEDBwcHhg0bRnZ2NidOnKCoqIj169crMqGTZnrmzJnDoEGDaNKkCfDs/5P09HRq1Kih2CrOgiA30dHR3Lt3j/DwcB48eEBsbCzh4eEEBgZSr149dYcnCGohkllBqCYhISF8/fXXjBs3jlmzZnHq1CmKioooLy9n27ZtnD9/nt27d6s7TOFfaNu2LYaGhmzZsgVzc3PVAfZKVFZWRpMmTZg0aRKjR49W/b24uBiAzz77jE8//VRd4VWZx48fs3nzZtLS0igpKcHe3h5/f388PDwUPfPRqFEjjh8/jr29PSUlJejq6vLGG2+wbNky6tatq+7wBOGVV1lZSUFBwe++M1lZWdSoUUM9QQnCS0AMtwpCNXF3d6d+/frMnz8ffX19SktLVUUaXF1dOXToECDvYjmvon79+hEZGcnQoUPx9vbm+PHjREVFqYrlKJW2tjYBAQFMmDABBwcHmjVrxs2bNzlw4AAnTpzA398feJb0ym0m7+zZs7Rp0wY9PT1cXFxYunQpiYmJ1KhR44XzVZWayBYWFqKtra1qn6RiV6Ghodjb26szNEF45UmDaLdv36ZZs2b4+flhY2NDvXr1aNSoEb6+viKZFV5pYmZWEKrRjRs32LBhA4GBgWhra9OiRQtycnLQ1tamf//++Pv7i2RWZkpLS0lKSiI0NJRbt25x+vRprl+/Tu3atbGysuKXX37B1tZW3WFWOalDtWPHDr788ksaN27M48ePeeutt+jfvz8mJibo6empO8y/raKiAj8/P06dOgXAtWvXmDBhAqampjRq1Ig5c+Yo8n4+r7y8nHXr1nH16lWGDx+Oi4sLFy9eZO/evZw+fVrRM9KCIBepqam899573Llzh6FDh1JaWsrRo0dp0aIFmzdvVuQ2CEH4K0QyKwj/A48ePSIhIYHCwkJiY2NxdXWlU6dO4sOjIPn5+Tx58oT69esr8r6mpaWpEtaZM2dy//599u/fL8sE9nlhYWH4+/tz7do1YmJi8Pf3Z/bs2RQXF7Nnzx4aN27MjBkz1B1mtcvMzGTVqlVcvnyZ5ORk2rdvz6xZs6hbt65IZgXhJSC9h4cPHyYiIoIhQ4ZQq1YtdYclCGonr7VggiAzlZWVxMTEcOXKFcLCwjAyMuLtt9+mdu3a6g5NqGJGRkZ4eXmpO4xqM3HiRM6dO4ePjw96enqcP3+eRYsWMXPmTExMTGSbwN+7d09ViO3Ro0fY2NjQvXt3AMzMzJg3bx4zZsxQ9KxHaWkpiYmJLFq0CHhW2VhacgzKXV4tCHIgJbHHjx9HS0sLfX19EhISmDZtGhMmTKB9+/ZiwEl4pYlkVhCqUUZGBm+99Ra1atWie/fuJCQkMGnSJGbOnCkqGQuy8uOPP/L06VOCg4MJCwujTp06nDt3jj179pCbm8vVq1dlWSjozJkzHDx4kNdff52ffvoJDw8P1W9ZWVk0b95cjdFVLylBnzx5MmlpaXh5eVFQUEBQUBCTJ09mwIAB6g5REF55UpJ67Ngxnj59irGxMXZ2dkRGRtKjRw8iIyOxs7NTc5SCoD5imbEgVANplDQwMJANGzawd+9eioqKKCkpYdOmTdy8eZMff/xRjKYKihAeHo6bm5ssn+Xr16/zww8/EBISQmxsLMnJydSsWRMfHx8uXrzIokWLeO+99xT9rnp6evLDDz/QrVs3Nm3ahL29PVOmTOHgwYPY2NioOzxBEP5feXk5SUlJREVF8fTpUx4/fszs2bPVHZYgqJWYmRWEaiB1fBMTE9HQ0CA1NRVra2v09fXx8PAgKirqhX8nCHIhFSyLjIxk48aNfP7557i7u6s7rH+sefPmL8y+lpeXc/fuXW7cuIGZmRldu3YFlLvUNjk5mcrKSiwsLLC0tGTQoEEUFRVRXFwsEllBUDNp9cT169f58MMP8fLywsnJCS8vL9zd3enVq5e6QxQEtRPJrCBUA6njW1ZWRlBQEO3bt8fDw4O0tDT09fXp0qULT58+xcLCQrH78ARlkhbzXLhwgbi4OECex/H8J1paWvj4+ODj48PYsWPVHU61S0tLo0aNGnz88ccYGBjw3XffERsbqzrLUsl7hQXhZSe1txcvXqR27doMGDCAmzdvcvLkSSIjI3nttdcUv6dfEP4bscxYEKpZQkICT548oaSkhJMnT7Jv3z58fX1JTExkzZo1+Pj4qDtEQfjbDhw4QHp6OqNHjxbHS8lYeXm5qtJ6TEwMN2/e5P79+zRt2pQpU6aIeysIaiQNFA4fPpz+/fszZMgQ1W+xsbEYGhpiZWWlxggFQf1EMisI1aC4uJhLly4RHx+Prq4uISEhnD17FisrK3R1dVmxYgUATk5O6OrqqjlaQfjrdu/eTVRUFB06dKBBgwaYmZmpOyThXzp8+DDXr1/Hw8ODjh07Ym9vT0lJiWibBEHNpK1InTp14sKFCzRo0IBmzZrRv39/evfure7wBOGlIJJZQahiDx48oG3btvTs2RNDQ0O0tLRwdnZm06ZN/PTTTxgaGuLq6qruMAXhbxs/fjwVFRUUFRURGhqKmZkZmzdvpl69euoOTfibpE7y+PHjqaysxNjYmIcPH5Kens6KFSvo0KGDukMUBOE5BQUFXLt2jaCgIO7evYu/vz89evRQd1iCoHYimRWEKhYTE8PkyZMpLCxkypQp+Pn5ceTIEdasWcOJEycAUfhJkJ/k5GR69uzJ9evXVftjd+7cyU8//cRPP/2k5uiEf6pRo0ZcunQJU1NTAK5cucKcOXM4fPgwxsbGao5OEIQ/cujQITZt2sThw4fVHYogqJ0yKnYIwkukTp06bNy4kd27d/PVV18RGRlJcHAwzZo1AxB70ARZkQZeoqOjMTIyeuHZ9fT05NtvvwVEoSA5iouLQ19fn7y8PFUyW69ePXJzc0UiKwhqdu7cOXJycujbty/R0dGqonutW7emU6dOqi0eYnBceNWJmVlBqEZPnz5lzZo1fP311/j6+rJq1Srq16+vmMqvwqujpKSE5cuXExISwmuvvYaNjQ1Hjx6lRo0arFy5UgzSyNSWLVvYsWMHzZs3x8XFhdDQUAoKCti8ebMYoBAENRo3bhzNmjXDw8ODjz/+GFdXV7y9vbl+/TodO3bknXfeUXeIgvBSEMmsIFST50dLc3Nz2b59OwcOHCAgIAB7e3s1RycIf9/Tp0/Zvn07gYGBFBYWMmHCBNXecDE7IE8VFRXs27ePM2fOkJSUxLBhwxg0aJAo/iQIajZy5Ehmz57Np59+ir+/P927dyc1NZWHDx+yePFiFixYQKtWrdQdpiConUhmBeF/RDoCw8HBQcx2CLIhJakbNmxgwoQJL/xWUFAgElkZkmZc3333XUaMGEGnTp1Uv2VkZGBhYSHuqSCo2bFjx7hy5QoHDhxg06ZNLySurVq1Yv369fj6+op3VXjliR61IPyPaGlp4ejoKBJZQVakTtL169dVR0oFBQWxY8cOmjZtSlZWluhIyYzUBo0ePZrp06dz+vRpwsPD+eGHH+jcuTP3798X91QQ1Kxr167k5uZiZ2fHgAEDeP/991m0aBHjxo3DzMyMBg0aAIh3VXjliZlZQRAE4b9KTk5mxowZWFlZkZWVhba2NgsXLhRL5mVu9+7dzJgxAwcHB+rWrcv8+fPx8PBQd1iCIPy/mzdv8ujRI3JycsjPzyclJYW3336b+vXrqzs0QXgpiCo0giAIwh+Slq/FxcURFRWFm5sbGzZsYOvWrfj5+ak7POFfSElJYd68ecTFxdGnTx+io6NZtGiROANbEF4ilZWV2NnZkZ+fT2FhIV26dKFx48bqDksQXioimRUEQRD+1LVr1/j++++xt7fHycmJ7777jri4OJo3b06jRo3UHZ7wDzx48AAnJyc+/vhjHB0d2bZtG2+//TabNm1SLV8UBEE9pH3tP//8M2vXrkVHR4eWLVty8OBBBg0axFtvvSWWFwvC/xPLjAVBEIT/KiUlhejoaJKTk3n06BH37t1jzJgxtG3bVhQgkRHpXj1+/BhbW9sXzpPdtGkTpaWlvP/+++JYHkFQI+n9a9GiBevWraNZs2YkJydz/fp1tm7dyooVK6hXr566wxSEl4JIZgVBEIQ/NWHCBObNm4ednZ26QxH+JSmZnTBhAufPn+fDDz9k3Lhx6g5LEIQ/0KpVKzZu3Ii3t7fqbw0bNuSXX37BxcVFjZEJwstDJLOCIAjCf5Sfn0+7du24desW5eXlwLNzk8eNG8fOnTvR1ha7VeTq6tWr7Ny5E4A333yTRo0aoa+vL2baBeElUFFRwcaNG/nhhx9455130NXV5fr16zx69Ijjx4+rOzxBeGmINUSCIAjCfxQZGYmxsTEaGhpoa2ujra1NcXExMTExaGtrI8ZD5atly5Z88sknpKWl4e/vz44dOwBx1IcgvAyKiooYNGgQ7dq1Y+nSpSQkJODi4sLatWvVHZogvFTEkLogCILwH9WuXZs6deowYsQIxowZA8ClS5dUVW8rKirQ0tJSZ4jCXyTNuGZmZhIUFMT+/fspLCykUaNGZGRksHnzZr777ju2bdsmqhoLgpqFhoZy+PBhYmJisLa2pnbt2lhYWGBlZaXu0AThpSKWGQuCIAh/KjY2lm3btpGTk0NERAQODg7MmDEDR0dHsSRVhvbu3cvOnTsZPXo0paWl2Nvb07JlSwBWrlzJvXv3+P7779UcpSC8mg4fPkx2djZpaWnExMRgaWlJWVkZhoaGJCQkMGTIEFq3bi3aXkH4fyKZFQRBEH5H6ihFRUVhaWlJeXk5iYmJ1K5dGzMzM3WHJ/wLJSUl6Orq/uFv586dIz8/n169ev2PoxIEAaB169Z4enpiZWVFSUkJpaWlaGhooKWlRX5+PnPmzKFu3brqDlMQXhoimRUEQRD+o1atWpGfn4+trS2NGjXCxcWFunXr4ufnJ5YXy4x03EeTJk1ISkrCwcEBZ2dnmjZtipeXF926dUNLS4vKykpxLI8gqEFpaSk+Pj4cP36clJQUUlNTSU9PJysri7y8PDIyMpg/fz4GBgbqDlUQXhpiz6wgCILwHwUFBfHgwQO6dOmCn58fly9fZs+ePfTs2VPdoQl/0/MJ6tWrV4mMjCQkJIS7d++yY8cOWrdujZmZmVi6KAhq8ujRI8zMzHBwcMDBwUH194KCArKzs8nLyxOJrCD8hkhmBUEQhD9UVlamql7ctm1bpk+fru6QhH8pMjISIyMjHB0dcXR0pHPnzuoOSRCE/xcTE0NsbCzTpk3DysoKHx8f2rZti7GxMYaGhuoOTxBeSmIdkSAIgvACaffJ3bt3OXToEFu3bkVLS4vCwkKSkpIoKytTc4TC31VRUQFASEiI6BQLwkuqc+fO7N69Gzc3N+Li4pg3bx516tThtddeIzQ0VN3hCcJLSeyZFQRBEP7Q999/z6FDhygrK6O8vJyGDRtSVlaGv78/Xl5e6g5P+Ad++OEHpk6dirm5OcbGxnh6euLs7MywYcNwd3dXd3iCIPyBjz/+mNTUVD777DNsbGzUHY4gvFREMisIgiD8zvPHPuTn5xMfH094eDghISGMGDECFxcXcTSEzJSXl6uKdhUUFBAdHc21a9fYv38/7733Hr169VIViRIEQX0qKytVK2Q0NTXJy8vj/fffZ/78+Tg5Oak5OkF4uYhkVhAEQfhDiYmJHD16lMLCQiwtLfH29sbW1hYrKyt1hyb8Q9HR0Rw5coTQ0FDs7e0ZPHgwnp6e6g5LEIT/Ijs7G1NTUzGAKAi/IZJZQRAE4XeePHnCuHHj8PDwIDAwkPbt23Px4kV8fX0JCAhQd3jCP1BYWEjnzp3x9fWlU6dOxMTEcOPGDcaOHSsKQQmCIAiyJKoZC4IgCCrSMtOrV6/i4eHBiBEjePz4McuXL+ejjz6ibt26AGKJsQyFPrLKMwAABZJJREFUh4djaWnJ+vXrKSoqoqKiAiMjI5YsWSKSWUEQBEGWxMYYQRAE4XdiYmLw9fUlOjoaJycnjIyM8PLyIioqCvi1Oq7w8pPuVUJCAgYGBiQlJaGvr4+hoSGenp6qPXjl5eXqDFMQBEEQ/jYxMysIgiCoSMV//Pz80NHRwcDAgJ07dzJ06FCys7MZNWqUmiMU/i7pnqalpXHq1Cm8vLxwd3dHS0uL4uJievXqRUFBAYaGhmLGXRAEQZAVsWdWEARB+J3ExETs7e0BCAoK4sCBA7Rs2ZIePXqgp6en5uiEf6qgoICnT58SERHBtWvXSE5OJj4+nuvXr7N161b8/PzUHaIgCIIg/GUimRUEQRBekJ+fT5s2bQgJCVF3KEIVSkxM5Pbt26Snp+Pv76/6e2VlJZmZmRgbG6Orq6vGCAVBEATh7xHLjAVBEATg16JO4eHh1K5dG4CSkhLVmYc6Ojqqc0oFecnMzGTatGkUFBQQHx+Pv78/jx8/5tSpU4wfPx4LCwt1hygIgiAIf5soACUIgiAAvxYKunr1KtKiHV1dXfT09NDX1xeJrAxJ9/TKlSvo6uqyefNmatSoAUBcXBzbtm174d8JgiAIgpyImVlBEAQBQJWsampqEhgYiKWlJfr6+nh5eeHs7MzkyZPx8PBQc5TC3yEVc8rLy8PNzY0TJ06o7mFCQgIuLi4AiB1HgiAIghyJmVlBEARBpbKykvHjx5Ofn09qaionT55k+PDhZGRkkJKSAohZPDkpKSkhNjaWRo0aUVFRwbJlyzAyMmLdunX89NNP9OrVS90hCoIgCMI/JgpACYIgCC9ITU0lOTkZDQ0NLC0tsbOzU3dIwj80c+ZMWrduTf/+/UlISGD79u3ExcWRmprKkCFD6NevHzo6OuoOUxAEQRD+EZHMCoIgCCrZ2dl89NFHXLp0iZSUFDw9PcnIyGDAgAHMnz9f3eEJf0NpaSmtW7fm5MmT1KhRQ7XkOD8/nzt37nD79m3Gjx+PtrbYcSQIgiDIk1hmLAiCILxQKCgrK4ujR4/SoEEDAgICqF+/PtHR0YDYWyknDx8+RFtbG3Nzc0pLS1X3zsjICAcHBwICAkQiKwiCIMiaSGYFQRAENDWffQ7u3buHj48Pt27dwsXFhTp16jB8+HCsrKwAkczKSXJyMjY2NsCzqtQaGhqq+5eUlISpqSkg9kALgiAI8iWSWUEQBIHZs2dz7949vL29ad68Oba2tjx58oQZM2bw+eefq86dFcmsfHTt2pW6devyzjvvEBwcTGpqKhoaGhQUFLBr1y6aNWsGiHsqCIIgyJfYMysIgiDQpEkTDh48SK1atVR/O3v2LGfOnKFWrVoMGDAAOzs7KisrVXsvhZdfeHg469atIzs7GwsLCxISEnjw4AFDhgxh9OjR1K5dW9xTQRAEQbZEMisIgvCKKy0txcPDg4CAACwtLalZsyY1atRQnTsryFtpaSlhYWFERESgqalJ3bp18fDwQF9fX92hCYIgCMK/IpJZQRCEV9z9+/dp27Yt48ePp6ioCCMjI0xNTbGyssLGxgYbGxuaN2+u7jAFQRAEQRBeIPbMCoIgvOLu3LnDa6+9xpgxY2jTpg329vYUFxcTHh7OwYMHuXLlCiD2VgqCIAiC8HIRNfkFQRBecdeuXaNp06Y4Ozvj7Oys+nt2djYJCQno6OioMTpBEARBEIQ/JpYZC4IgvOKioqIwNDSkZs2alJeXi72ygiAIgiDIgkhmBUEQhP9IVLoVBEEQBOFlJfbMCoIgCP+RSGQFQRAEQXhZiWRWEARBEARBEARBkB2RzAqCIAiCIAiCIAiyI5JZQRAEQRAEQRAEQXZEMisIgiAIgiAIgiDIjkhmBUEQBEEQBEEQBNkRyawgCIIgCIIgCIIgO/8HwoOBUzS4TE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data:image/png;base64,iVBORw0KGgoAAAANSUhEUgAAA7MAAAIGCAYAAACGbtgdAAAAOXRFWHRTb2Z0d2FyZQBNYXRwbG90bGliIHZlcnNpb24zLjUuMSwgaHR0cHM6Ly9tYXRwbG90bGliLm9yZy/YYfK9AAAACXBIWXMAAAsTAAALEwEAmpwYAAEAAElEQVR4nOzdd1iV9f/H8edhKwKKiCI4cyOIgpojR6bmSMu9Z2l7aKX9Ks2GpX0blpZprtS0reYqZ6m5cO9cqODeE1n37487SFMEEc7Ngdfjus6l55z73PfrPgc4530+y2YYhoGIiIiIiIiIA3GyOoCIiIiIiIjI3VIxKyIiIiIiIg5HxayIiIiIiIg4HBWzIiIiIiIi4nBUzIqIiIiIiIjDUTErIiIiIiIiDkfFrIhINvPWW2/RrVs3q2NkO1FRUdhsNhISEgBo1qwZU6ZMyZR9r1ixgvLly6dcL1myJIsXL86UfQMEBwezfPnyTNtfehiGQe/evSlQoAA1atTIkmMcPnyYfPnykZiYmKn7zeznP7u68Xc9q55LEZGcTMWsiIid5cuXL+Xi5OREnjx5Uq5Pnz7d6nh2Y7PZ2LdvX4Yfv2DBAnr27Jkpx3nggQfYs2dPhrPcqFevXrzxxhs33bZjxw4aNGiQKftPr5UrV7Jo0SKio6NZt27dLfdPnjyZunXr3tMxihcvzuXLl3F2dr6n/TiC/36Zktly03MpIpJZVMyKiNjZ5cuXUy7Fixfn119/TbnetWtXq+Pd1n8/wBuGQVJSkkVpMldWFSdWO3ToECVLlsTT0zPD+1Ar4d3JqT9LIiLZlYpZEZFsKC4ujh49euDl5UVwcDCRkZEp9x09epS2bdtSqFAhSpUqxWeffZbqfq5du8bAgQMpUaIEPj4+1K1bl2vXrrF8+XKCgoJu2vbGrp1vvfUW7dq1o1u3bnh7ezN58mQaNGjA66+/Tp06dcibNy8HDhxg9+7dNG7cGF9fX8qXL8/333+fsr9evXrxzDPP0KJFC7y8vKhZsyb79+8HoF69egBUqVKFfPny8d13392SPTExkZdffhk/Pz9Kly7NvHnzbrq/QYMGfP311wDs27eP+vXr4+Pjg5+fHx07dkz1OMnnPmLECIoUKULv3r1v+3ysX7+eSpUqUaBAAXr37k1sbCxw+xbN5NbfcePGMX36dEaOHEm+fPl45JFHbnlur1+/zosvvkjRokUpWrQoL774ItevXwdIyfHRRx/h7+9PQEAAkyZNSvX1PXr0KK1atcLX15cyZcowfvx4ACZMmMDjjz/O6tWryZcvH0OHDr3pcbt27eLJJ59MuT9//vwpr9lTTz1F8+bN8fT0ZNmyZcybN4+qVavi7e1NsWLFeOutt1L289/WygYNGvDmm29Sp04dvLy8aNKkCadPnwYgNjaWbt26UbBgQfLnz0/16tU5ceJEqueW2vNfuXJlfv3115Tt4uPj8fPzY9OmTbfsI/n5HDlyZMrzOWvWLObPn0+5cuXw9fVl+PDhKdsnJSXxwQcfcN9991GwYEE6dOjA2bNngX9/lvLnz0++fPlYvXo1kydPpk6dOrz00ksULFiQt956iwsXLtCjRw8KFSpEiRIlePfdd9P1xc/dPJcAa9asoXbt2uTPn58qVarc1I198uTJlC5dGi8vL0qVKpWrenyISC5jiIiIZUqUKGEsWrToptuGDh1quLu7G/PmzTMSEhKMwYMHGzVr1jQMwzASExONatWqGcOGDTOuX79u7N+/3yhVqpSxcOHC2+7/6aefNurXr29ER0cbCQkJxqpVq4zY2Fhj2bJlRmBgYKpZhg4dari4uBi//PKLkZiYaFy9etWoX7++UaxYMWP79u1GfHy8cf78eSMoKMiYOHGiER8fb2zcuNEoWLCgsWPHDsMwDKNnz56Gr6+vsXbtWiM+Pt7o0qWL0bFjx5TjAcbevXtTfW6+/PJLo3z58sbhw4eNM2fOGA0aNDAAIz4+3jAMw6hfv74xfvx4wzAMo1OnTsa7775rJCYmGteuXTNWrFiR6nGWLVtmODs7G6+++qoRGxtrXL169Zbno0SJEkZwcHDKsWvXrm28/vrrhmEYxqRJk4w6derclPXGY/Ts2TNl29s9t2+++aZRs2ZN48SJE8bJkyeNWrVqGW+88cZN2d58800jLi7OmDdvnpEnTx7j7Nmzt32OHnjgAeOpp54yrl27ZmzatMnw8/MzlixZkmrOG93u/p49exre3t7GypUrU57LZcuWGVu3bjUSExONLVu2GP7+/sYvv/xiGIZhHDx48JbXpHTp0saePXtSfmYGDRpkGIZhjB071mjZsqVx5coVIyEhwYiMjDQuXLhw22x3ev5HjBhhdOjQIWXbWbNmGZUrV77tfpKfz2HDhhlxcXHGuHHjDD8/P6Nz587GxYsXje3btxseHh7GgQMHDMMwjE8//dSoWbOmceTIESM2Ntbo16+f0alTp9uea/Jz6OzsbHz22WdGfHy8cfXqVaN79+5Gq1atjIsXLxoHDx40ypYta3z99de3zTd06FCja9eud/1cRkdHG76+vsa8efOMxMRE4/fffzd8fX2NkydPGpcvXza8vLyM3bt3G4ZhGEePHjW2b99+2+OLiDg6tcyKiGRDdevWpXnz5jg7O9O9e3e2bNkCmK1Vp06dYsiQIbi5uVG6dGmeeOIJZs6cecs+kpKSmDhxIqNGjSIwMBBnZ2dq166Nu7t7ujLUqlWLRx99NGVcL5gtd8HBwbi4uLBw4UJKlixJ7969cXFxoWrVqrRt25YffvghZR+PPfYYNWrUwMXFha5du7J58+Z0Pwfff/89L774IsWKFcPX15fXXnst1W1dXV05dOgQR48excPDI82xoE5OTgwbNgx3d/eUc/uvZ599NuXYr7/+OjNmzEh39juZPn06Q4YMwd/fn0KFCjF06FCmTp1607kMGTIEV1dXmjdvTr58+W47nvfIkSOsWrWKESNG4OHhQVhYGI8//jjffPPNPeVr3bo1derUwcnJCQ8PDxo0aEBISAhOTk6EhobSuXNn/vjjj1Qf37t3b8qVK0eePHno0KFDymvu6urKmTNn2LdvH87OzoSHh+Pt7Z3qflJ7/rt168b8+fO5ePEiAFOnTqV79+6p7sfV1ZXXX38dV1dXOnXqxOnTp3nhhRdSej1UqlQp5fdr7NixvPfeewQFBeHu7s5bb73Fjz/+eMfuw0WLFuW5557DxcUFNzc3Zs6cyfvvv4+XlxclS5Zk4MCBN72+dyO153LatGk0b96c5s2b4+TkROPGjYmIiGD+/PmA+fO9fft2rl27RkBAAMHBwRk6vohIdqdiVkQkGypSpEjK//PmzUtsbCwJCQkpBVv+/PlTLsOHD79td83Tp08TGxvLfffdl6EMxYoVu+Nthw4dYu3atTdlmT59OsePH0/1PC5fvpzu4x89evSm45UoUSLVbUeOHIlhGNSoUYPg4GAmTpx4x30XKlQIDw+PO27z32MfPXo0ncnv7OjRozedy3/3XbBgQVxcXFKup/a8HT16FF9fX7y8vG7aV0xMzD3l++/rvnbtWho2bEihQoXw8fFh7NixN3V3/a/UXvPu3bvTtGlTOnXqRNGiRXn11VeJj49PV44bn6OiRYtSp04dfvrpJ86fP8+CBQvuONa8YMGCKZMqJX9xUbhw4ZT78+TJk5Lx0KFDPPbYYyk/zxUrVsTZ2fmO3aFvzHn69Gni4+NveX0z+pqk9lweOnSIH3744abfvZUrV3Ls2DE8PT357rvvGDt2LAEBAbRo0YLdu3dn6PgiItmdilkREQdSrFgxSpUqxfnz51Muly5dSmmRuZGfnx8eHh4p41Rv5OnpydWrV1OuJyYmcurUqZu2sdlstzzuxtuKFStG/fr1b8py+fJlvvzyy3s5xRQBAQEcOXIk5frhw4dT3bZIkSKMHz+eo0eP8tVXX/H000/fcQbj253bf/332EWLFgVufe5uLN7Ts++iRYty6NCh2+77bhQtWpSzZ89y6dKlm/YVGBiYrsenlvO/t3fp0oVWrVpx5MgRLly4wJNPPolhGHed19XVlaFDh7Jz507++usv5s6de8dW5NSef4CePXsybdo0fvjhB2rVqpXuc05LsWLFWLBgwU0/07GxsQQGBqbr+fLz80vpJXBj9szKd2PO7t2735TzypUrDB48GICmTZuyaNEijh07RoUKFXjiiScy9fgiItmFilkREQdSo0YNvLy8GDFiBNeuXSMxMZHt27ezfv36W7Z1cnKiT58+DBgwgKNHj5KYmMjq1au5fv065cqVIzY2lnnz5hEfH8+7776bMglRerVs2ZK///6bqVOnEh8fT3x8POvXr2fXrl3penzhwoU5cOBAqvd36NCBzz77jOjoaM6dO8cHH3yQ6rY//PAD0dHRABQoUACbzYaTk1O6jpOaMWPGEB0dzdmzZ3nvvfdSJpWqUqUKO3bsYPPmzcTGxt40IVJ6jte5c2feffddTp06xenTp3n77bcztK5wsWLFqF27Nq+99hqxsbFs3bqVCRMmpHtfhQsXJjo6mri4uDtud+nSJXx9ffHw8GDdunV8++23d50VYNmyZWzbto3ExES8vb1xdXVNeY1uJ7XnH+DRRx9l48aNjBo1ih49emQoz+08+eSTvP766ynF6KlTp5g9ezZgtuY7OTnd8bV1dnamQ4cOvP7661y6dIlDhw7x8ccfZ/q60d26dePXX3/lt99+IzExkdjYWJYvX050dDQnTpxg9uzZXLlyBXd395QlwEREciL9dRMRcSDOzs7MnTuXzZs3U6pUKfz8/Hj88ce5cOHCbbf/3//+R0hICNWrV8fX15dBgwaRlJSEj48PX3zxBY8//jiBgYF4enreMptvWry8vPj999+ZOXMmRYsWpUiRIgwaNCjdRfFbb71Fz549yZ8//02zICd74oknaNq0KVWqVKFatWq0adMm1X2tX7+emjVrki9fPlq1asWoUaMoXbp0uo6Tmi5dutCkSRNKly7Nfffdl7J2bLly5RgyZAgPPfQQZcuWvWV8bt++fdm5cyf58+fn0UcfvWW/b7zxBhEREYSGhhISEkK1atVuWZc2vWbMmEFUVBRFixblscceY9iwYTz00EPpeuyDDz5IcHAwRYoUwc/PL9XtvvjiC4YMGYKXlxdvv/02HTp0yFDW48eP065dO7y9valYsSL169e/41jX1J5/MLsGt23bloMHD97x5+JuvfDCC7Rq1YomTZrg5eXF/fffz9q1awGzm2/ybN758+dnzZo1t93H559/jqenJ6VLl6Zu3bp06dKFPn36ZFpGML/ImD17NsOHD6dQoUIUK1aMDz/8kKSkJJKSkvj4448pWrQovr6+/PHHH5nWW0JEJLuxGRnpKyQiIiJiobfffpu///6badOmWR1FREQs4pL2JiIiIiLZx9mzZ5kwYUKGZwkWEZGcQd2MRURExGGMHz+eYsWK0axZM+rVq2d1HBERsZC6GYuIiIiIiIjDUcusiIiIiIiIOJwsK2b79OmDv78/lStXTrnt7NmzNG7cmLJly9K4cWPOnTsHgGEYPP/885QpU4bQ0FA2btyYVbFEREREREQkB8iybsZ//vkn+fLlo0ePHmzfvh2AV199FV9fXwYPHswHH3zAuXPnGDFiBPPnz+fzzz9n/vz5rF27lhdeeCFlKvw78fPzo2TJklkRX0RERERERCwWFRXF6dOnb3tfls1mXK9ePaKiom66bfbs2SxfvhyAnj170qBBA0aMGMHs2bPp0aMHNpuN+++/n/Pnz3Ps2DECAgLueIySJUsSGRmZRWcgIiIiIiIiVoqIiEj1PruOmT1x4kRKgVqkSBFOnDgBQExMDMWKFUvZLigoiJiYmNvuY9y4cURERBAREcGpU6eyPrSIiIiIiIhkO5ZNAGWz2bDZbHf9uH79+hEZGUlkZCSFChXKgmQiIiIiIiKS3dm1mC1cuDDHjh0D4NixY/j7+wMQGBjIkSNHUraLjo4mMDDQntFERERERETEgWTZmNnbadWqFVOmTGHw4MFMmTKF1q1bp9w+evRoOnXqxNq1a/Hx8UlzvKyIiIiIiGQP8fHxREdHExsba3UUcVAeHh4EBQXh6uqa7sdkWTHbuXNnli9fzunTpwkKCmLYsGEMHjyYDh06MGHCBEqUKMH3338PQPPmzZk/fz5lypQhb968TJo0KatiiYhkuVGjRjF+/HgMw+CJJ57gxRdfBODzzz9nzJgxODs706JFC0aOHGltUBERkUwSHR2Nl5cXJUuWzNBQQsndDMPgzJkzREdHU6pUqXQ/LsuK2RkzZtz29iVLltxym81mY8yYMVkVRUTEbrZv38748eNZt24dbm5uPPzww7Rs2ZIjR44we/ZstmzZgru7OydPnrQ6qoiISKaJjY1VISsZZrPZKFiw4F1P8GvXbsYiIjndrl27qFmzJnnz5gWgfv36/Pzzz0RGRjJ48GDc3d0BUuYMEBERySlUyMq9yMjPj2WzGYuI5ESVK1dmxYoVnDlzhqtXrzJ//nyOHDnC33//zYoVK6hZsyb169dn/fr1VkcVERHJMc6cOUNYWBhhYWEUKVKEwMBAwsLCyJ8/P5UqVbI021tvvcX//ve/dG+/fPly/vrrr5TrY8eO5ZtvvsmKaBm2fPlyWrZsCcCcOXP44IMPLMmhllkRkUxUsWJFBg0aRJMmTfD09CQsLAxnZ2cSEhI4e/Ysa9asYf369XTo0IEDBw7oW2wREZFMULBgQTZv3gyYxWO+fPl4+eWXiYqKSim6HMXy5cvJly8ftWvXBuDJJ5+0ONGdtWrVilatWllybLXMiohksr59+7Jhwwb+/PNPChQoQLly5QgKCqJNmzbYbDZq1KiBk5MTp0+ftjqqiIhIjpeYmMgTTzxBcHAwTZo04dq1awDs37+fhx9+mPDwcB544AF27959y2MvX75M7969CQkJITQ0lJ9++omJEyemTO4IMH78eF566SUAvvnmG0JDQ6lSpQrdu3e/ZX9pHTMqKoqxY8fyySefEBYWxooVK25q2W3QoAEvvfQSERERVKxYkfXr19OmTRvKli3LG2+8kbKfadOmUaNGDcLCwujfvz+JiYm3ZFmyZAlVq1YlJCSEPn36cP36dQBKlizJ0KFDqVatGiEhIbd9Xm40efJknn32WQB69erF888/T+3atSldujQ//vhjynYffvgh1atXJzQ0lKFDh95xn+mlllkRkUx28uRJ/P39OXz4MD///DNr1qzBycmJZcuW0bBhQ/7++2/i4uLw8/OzOqqIiEjme/FF+KeVNNOEhcGnn2booXv37mXGjBmMHz+eDh068NNPP9GtWzf69evH2LFjKVu2LGvXruXpp59m6dKlNz32nXfewcfHh23btgFw7tw5XF1dee+99/jwww9xdXVl0qRJfPXVV+zYsYN3332Xv/76Cz8/P86ePXtLlrSOWbJkSZ588smUlmW4dQJdNzc3IiMjGTVqFK1bt2bDhg34+vpy33338dJLL3Hy5Em+++47Vq1ahaurK08//TTTp0+nR48eKfuIjY2lV69eLFmyhHLlytGjRw++/PLLlCLdz8+PjRs38sUXX/C///2Pr7/+Ot3P97Fjx1i5ciW7d++mVatWtGvXjt9//529e/eybt06DMOgVatW/Pnnn9SrVy/d+70dFbMiIpmsbdu2nDlzBldXV8aMGUP+/Pnp06cPffr0oXLlyri5uTFlyhR1MRYREbGDUqVKERYWBkB4eDhRUVFcvnyZv/76i/bt26dsl9wyeaPFixczc+bMlOsFChQA4MEHH2Tu3LlUrFiR+Ph4QkJC+Pzzz2nfvn3Kl9W+vr437Su9x0xLcpfekJAQgoODCQgIAKB06dIcOXKElStXsmHDBqpXrw7AtWvXbpl4cs+ePZQqVYpy5coB0LNnT8aMGZNSzLZp0wYwn6+ff/75rvI9+uijODk5UalSJU6cOAHA77//zu+//07VqlUB87nYu3evilkRkexmxYoVt9zm5ubGtGnTLEgjIiJiZxlsQc0qySsJADg7O3Pt2jWSkpLInz9/yjjbu/X4448zfPhwKlSoQO/evdP1mHs9ZrLk83Fycrrp3JycnEhISMAwDHr27Mn7779/z8dInvcjI48Fc/3Y5H9fe+01+vfvn+FMt6NiVkQE4FsHbiXtYlidQERExKF4e3tTqlQpfvjhB9q3b49hGGzdupUqVarctF3jxo0ZM2YMn/5ToJ87d44CBQpQs2ZNjhw5wsaNG9m6dStgttY+9thjDBgwgIIFC3L27NmbWmfTe0wvLy8uXryY4XNr1KgRrVu35qWXXsLf35+zZ89y6dIlSpQokbJN+fLliYqKYt++fZQpU4apU6dSv379DB8zLU2bNuXNN9+ka9eu5MuXj5iYGFxdXe95qUJNACUiIiIiIrnO9OnTmTBhAlWqVCE4OJjZs2ffss0bb7zBuXPnqFy5MlWqVGHZsmUp93Xo0IE6deqkdD0ODg7m9ddfp379+lSpUoUBAwZk6JiPPPIIv/zyS8oEUHerUqVKvPvuuzRp0oTQ0FAaN27MsWPHbtrGw8ODSZMm0b59e0JCQnBycsrSWZObNGlCly5dqFWrFiEhIbRr145Lly7d835tRnLbrwOKiIggMjLS6hgikhOoZVZERCTDdu3aRcWKFa2OYVctW7bkpZdeolGjRlZHyTFu93N0p5pPLbMiIiIiIiLpdP78ecqVK0eePHlUyFpMY2ZFRERERETSKX/+/Pz9999WxxDUMisiIiIiIiIOSMWsiIiIiIjcMweeikeygYz8/KiYFRERERGRe+Lh4cGZM2dU0EqGGIbBmTNn8PDwuKvHacysiIiIiIjck6CgIKKjozl16pTVUcRBeXh4EBQUdFePUTErIiIiIiL3xNXVlVKlSlkdQ3IZdTMWERGRFKNGjaJy5coEBwfz6aefAnD27FkaN25M2bJlady4MefOnbM2pIiICCpmRURE5B/bt29n/PjxrFu3ji1btjB37lz27dvHBx98QKNGjdi7dy+NGjXigw8+sDqqiIiIilkREREx7dq1i5o1a5I3b15cXFyoX78+P//8M7Nnz6Znz54A9OzZk1mzZlkbVEREBBWzIiIi8o/KlSuzYsUKzpw5w9WrV5k/fz5HjhzhxIkTBAQEAFCkSBFOnDhhcVIRERFNACUiIiL/qFixIoMGDaJJkyZ4enoSFhaGs7PzTdvYbDZsNptFCUVERP6lllkRERFJ0bdvXzZs2MCff/5JgQIFKFeuHIULF+bYsWMAHDt2DH9/f4tTioiIqJgVERGRG5w8eRKAw4cP8/PPP9OlSxdatWrFlClTAJgyZQqtW7e2MqKIiAigbsYiIiJyg7Zt23LmzBlcXV0ZM2YM+fPnZ/DgwXTo0IEJEyZQokQJvv/+e6tjioiIqJgVERGRf61YseKW2woWLMiSJUssSCMiIpI6FbMiIiIObtiwYVZHyLChQ4daHUFERByUxsyKiIiIiIiIw1ExKyIiIiIiIg5HxayIiIiIiIg4HBWzIiIiIiIi4nBUzIqIiIiIiIjDUTErIiIiIiIiDkfFrIiIZNgnn3xCcHAwlStXpnPnzsTGxtKrVy9KlSpFWFgYYWFhbN682eqYIiIikgNpnVkREcmQmJgYPvvsM3bu3EmePHno0KEDM2fOBODDDz+kXbt2FicUERGRnEwtsyIikmEJCQlcu3aNhIQErl69StGiRa2OJCIiIrmEilkREcmQwMBAXn75ZYoXL05AQAA+Pj40adIEgNdff53Q0FBeeuklrl+/bnFSERERyYlUzIqISIacO3eO2bNnc/DgQY4ePcqVK1eYNm0a77//Prt372b9+vWcPXuWESNGWB1VREREciAVsyIikiGLFy+mVKlSFCpUCFdXV9q0acNff/1FQEAANpsNd3d3evfuzbp166yOKiIiIjmQilkREcmQ4sWLs2bNGq5evYphGCxZsoSKFSty7NgxAAzDYNasWVSuXNnipCIiIpITqZgVEZEMqVmzJu3ataNatWqEhISQlJREv3796Nq1KyEhIYSEhHD69GneeOMNq6OKiORIt1serW/fvlSpUoXQ0FDatWvH5cuXrY4pkmW0NI+IiGTYsGHDGDZs2E23LV261KI0IiK5R2rLo33yySd4e3sDMGDAAEaPHs3gwYMtTiuSNdQyKyIiIiLigG63PFpyIWsYBteuXcNms1mcUiTrqGVWRCSXGWYblvZG2dRQY6jVEUREsoUbl0fLkycPTZo0SVkerXfv3syfP59KlSrx0UcfWZxUJOuoZVZERERExMGktjwawKRJkzh69CgVK1bku+++szipSNZRMSsiIiIi4mBSWx4tmbOzM506deKnn36yMKVI1lIxKyIiIiLiYFJbHm3fvn2AOWZ2zpw5VKhQweKkIllHY2ZFRERERBzMjcujubi4ULVqVfr168eDDz7IxYsXMQyDKlWq8OWXX1odVSTLqJgVEREREXFAt1sebdWqVRalEbE/FbMiIiIiInbyFo67VM5bGFZHELmJxsxKtvPJJ58QHBxM5cqV6dy5M7GxsRw8eJCaNWtSpkwZOnbsSFxcnNUxM0VuOlcRERERkcykYlaylZiYGD777DMiIyPZvn07iYmJzJw5k0GDBvHSSy+xb98+ChQowIQJE6yOes9y07mKiIiIiGQ2FbOS7SQkJHDt2jUSEhK4evUqAQEBLF26lHbt2gHQs2dPZs2aZW3ITJKbzlVEREREJDOpmJVsJTAwkJdffpnixYsTEBCAj48P4eHh5M+fHxcXc4h3UFAQMTExFie9d7npXEVEREREMpuKWclWzp07x+zZszl48CBHjx7lypUrLFy40OpYWSI3nauIiIiISGbTbMaSrSxevJhSpUpRqFAhANq0acOqVas4f/48CQkJuLi4EB0dTWBgoMVJ711uOlcRERERkcxmScusZnCV1BQvXpw1a9Zw9epVDMNgyZIlVKpUiYYNG/Ljjz8CMGXKFFq3bm1x0nuXm85VRERERCSz2b2Y1Qyucic1a9akXbt2VKtWjZCQEJKSkujXrx8jRozg448/pkyZMpw5c4a+fftaHfWe5aZzFRERERHJbJZ0M06ewdXV1fWmGVy//fZbwJzB9a233uKpp56yIp5YbNiwYQwbNuym20qXLs26dessSpR1ctO5ioiIiIhkJrsXszfO4JonTx6aNGlyVzO4jhs3jnHjxgFw6tQpu+WWOwvfGG51hHuyodqGdG/b9J15WZgka/32ZgurI4iIiIiIZAq7dzO+1xlc+/XrR2RkJJGRkSkT54iIiIiIiEjuYveWWc3gKiIiIiIiIvfK7i2zmsE1Y/bs2UNYWFjKxdvbm08//RSAzz//nAoVKhAcHMyrr75qbVARERERERE7sHvL7I0zuLq4uFC1alX69etHixYt6NSpE2+88QZVq1bVDK7/Ub58eTZv3gxAYmIigYGBPPbYYyxbtozZs2ezZcsW3N3dOXnypLVBRURERERE7MCS2Yw1g+u9WbJkCffddx8lSpTglVdeYfDgwbi7uwPg7+9vcToREREREZGsZ/duxnLvZs6cSefOnQH4+++/WbFiBTVr1qR+/fqsX7/e4nQiIiIiIiJZT8Wsg4mLi2POnDm0b98eMNfsPXv2LGvWrOHDDz+kQ4cOGIZhcUoREREREZGspWLWwSxYsIBq1apRuHBhwFyTt02bNthsNmrUqIGTkxOnT5+2OKWIiIiIiEjWUjHrYGbMmJHSxRjg0UcfZdmyZYDZ5TguLg4/Pz+r4omIiIiIiNiFilkHcuXKFRYtWkSbNm1SbuvTpw8HDhygcuXKdOrUiSlTpmCz2SxMKSIiIiIikvUsmc1YMsbT05MzZ87cdJubmxvTpk2zKJGIiIiIiIg11DIrIiIiIiIiDifNYtYwDKZNm8bbb78NwOHDh7Ue7N2w2Rz3IiIiIiIikk2lWcw+/fTTrF69mhkzZgDg5eXFM888k+XBRERERERERFKT5pjZtWvXsnHjRqpWrQpAgQIFiIuLy/JgIiIiIiIiIqlJs2XW1dWVxMTElBlyT506hZOThtqKiIiIiIiIddKsSp9//nkee+wxTp48yeuvv07dunX5v//7P3tkExEREREREbmtNLsZd+3alfDwcJYsWYJhGMyaNYuKFSvaI5uIiIiIiIjIbaVrndmyZcvi7e1NQkICYM5oXLx48SwNJiIiIiIiIpKaNIvZzz//nGHDhlG4cGGcnZ0xDAObzcbWrVvtkU9ERERERETkFmkWs6NGjWLPnj0ULFjQHnlERHIWAzgEFCcdsxSIiIiISHqlWcwWK1YMHx8fe2QREcl5/gTGAYHAo8D9qKgVERERyQRpFrOlS5emQYMGtGjRAnd395TbBwwYkKXBREQcngH8BvgDNmAM8Av/FrXOliUTERERcXhpFrPFixenePHixMXFERcXZ49MIiI5w9+YXYz7Ag2A9ZjF7BfAz5hFbW1U1IqIiIhkQJrF7NChQ+2RQ0Qk5/kdyItZsDoBNYHqwAbMYnYsZnHbGqhDOueXFxERERG4w0enF198kU8//ZRHHnkEm812y/1z5szJ0mAiIg7tHGZLbBPA44bbnTAL2gjMovYXzDG1szCL2rqoqBURERFJh1Q/MnXv3h2Al19+2W5hRERyjKVAEtA4lfttmAVtOLAJs6gdj1nUtgLqoaJWRERE5A5S/agUHh4OQP369e0WRkQkR0jALGarAIXT2NYGVAOqAlswux9P4N+itj7gmlVBRURERBxXqsVsSEjIbbsXJ9u6dWuWBBIRcXjrgPOYXYzTywaEYRbAWzGL2knAbP4tat0yM6SIiIiIY0u1mJ07d649c4iI5By/A0WAkAw81oZZ0IYC2zGL2smYRe0jQENU1IqIiIhwh2K2RIkS9swhIpIzHAT2At0xJ3vKKBtmMVwZ2IFZ1H4DzMEsah9ERa2IiIjkappeREQkMy0C3IEHMml/NsyCtjKwE7OonYpZ1LYEGmXScUREREQcjIpZEZHMcgn4C3MmYs8s2H+lfy67MGc/ng78Cpz5Hzz1FHhmxUFFREREsqd76QQnIiI3Wg7Ek/pyPJmlIvB/wBCgOPDKK1CyJIwYAZcvZ/HBRURERLKHNIvZVatW0bhxY8qVK0fp0qUpVaoUpUuXtkc2ERHHkQQsxiw0i9npmOWB14C//oLwcBg82Cxq338fLl2yUwgRERERa6RZzPbt25cBAwawcuVK1q9fT2RkJOvXr7dHNhERx7EJOA00teDYtWrBwoWwZg3UrAn/939mUfvuu3DhggWBRERERLJemsWsj48PzZo1w9/fn4IFC6ZcRETkBr8DvkA1CzPUrAnz5sG6dVC7Nrz5plnUvv02nD9vYTARERGRzJdqMbtx40Y2btxIw4YNeeWVV1i9enXKbRs3brRnRhGR7C0Gc03YhwBni7MAVK8Ov/4KGzZA/fowdKhZ1A4dCufOWZ1OREREJFOkOpvxwIEDb7oeGRmZ8n+bzcbSpUuzLpWIiCNZjPnXtIHFOf6rWjWYNQs2bzZbZ99+Gz79lIaEsZr7iSWv1QlFREREMizVYnbZsmX2zCEi4piuAn8C9wM+FmdJTVgY/PwzbN0K77xDvR9/pCZrWEcNVlOLa1myjpCIiIhI1kpzzOz//d//cf6GsVbnzp3jjTfeyMpMIiKOYyUQCzSxOkg6hIbCDz/wBU+xl7LUZSUv8imNWERerlidTkREROSupFnMLliwgPz586dcL1CgAPPnz8/KTCIijsEAFgH3/XNxEKcozE+05wueZg/lqcMqXuBTGvM7edE6tSIiIuIYUu1mnCwxMZHr16/j7u4OwLVr17h+/XqWBxMRyfZ2AEeBJ60OkjGn8edn2vEH9anHn9zPaqqzjkiqs4raXMHL6ogiIiIiqUqzmO3atSuNGjWid+/eAEyaNImePXtmeTARkWzvd8Abc7ysAztDIX6hLX9QnwdYQU3WEMF6NhDBKupwWUWtiIiIZENpFrODBg0iNDSUJUuWAPDmm2/StGnTLA8m2cB990GlShAcbP5bqRJUqAD58lmdTMR6p4CNQCvA1eIsmeQsfszmMf6kHg+wghqs/aeoDWcVdbmEt9URRURERFKkWcwCNGvWjGbNmmV1FsluIiJg50747TeIj//39pIl/y1u/yl2815P5KpndlhgU8ROFgM2oJHVQTLfOQoyh0dZQT3qsoIIIglnAxupxirqcjHbTtssIiIiuUmaxeyaNWt47rnn2LVrF3FxcSQmJuLp6cnFixftkU+s9N135r/x8bB/v1nYJl927IDFiyEuDoAVwPHCruy/Lw8HS3lwoLR5OVgqD5e9VORKDhMHLAfCgYLWRslK5/DlV1qnFLXhbKAaG9lMVVZQl4vktzqiiIiI5GJpFrPPPvssM2fOpH379kRGRvLNN9/w999/2yObZBeurmb34goVoE2bf29PSICDB2HHDkYvfobSB65R+kAs4Rsu4XHdSNnshL/rDQVunpRC95J3ujoGiGQ/q4HLOMZyPJngPAWYS6t/itqVVGUjVW8oai9QwOqIIiIikgulq5ooU6YMiYmJODs707t3b6pWrcr777+f1dkku3NxgbJloWxZJhV/J+Vmp0SDokfjKHXQLG6TL4/9coY8sUkp250u6HJLS+6B0nm4kF9FrmRjBubET0FARYuz2NkF8jOPlqzggZSiNoxNbKEKK3iA8/haHVFERERykTSrhrx58xIXF0dYWBivvvoqAQEBJCUlpfUwycWSnG1EF3Mnupg7K+r9e7styaDI8Tju2x9LqYOxKS25j/x6Bs+r//5MnfF1uaUl93gRNy7nc+aKpxMJrmkujyySdfYBUUAfzDGzudBFfJhPC1ZQlzqsIpwNhLH5n6K2HudU1IqIiIgdpFnMTp06laSkJEaPHs0nn3zCkSNH+Omnn+yRTXIYw8nGsaLuHCvqzsoHbphAxjAocjyeUgev3VDoxtJ8/lnyXbn1i5NYdxtXPJ3/uThxxdP5n0L33+vJt13O53TDtjdfj3OzgS2XViOScb8BeYE6Vgex3iV8WEhzVt5Q1Aazgyn04iiBVscTERGRHC7NYrZEiRJcu3aNY8eOMXToUHtkktzGZuN4gBvHA9xYXfvmItf/ZDylD8TidzoezyuJ/1ySyHc5kXyX/70ecCwOzyuJKbe7JKZ92HgXG1c8nbiczxkKVQVv73Rdysbs5ap73n8uebju6q6iOLc4B6wDGgMeFmfJRi7jzW804y9q05tJdOZbvuZxjaUVERGRLJVmMfvrr7/y8ssvExcXx8GDB9m8eTNDhgxhzpw59sgnuZnNxsnCbpws7HZ3jzMM3OKMlOI33+WkG/7/bzF8Y3Ec5FIcLl6Eo0dh927z/xcvQmzsLbsf/Z/riU5OXHXPy5WUAtcscpP/f8XD86brKbe75+Wqx7/bxrp6YDipC3W2tgxIxCxm5RaX8OFbutKHCXRlOhPoy3XyWB1LREREcqg0i9m33nqLdevW0aBBAwDCwsI4ePBgVucSyTibjTh3G3HuTpzzdU3XQ1pUm337O+Li/i1s/7kMGbeEvNevmpfYq+S9fu3f69ev4nn9Kj5XLhJw9njKdY/462lmSLLZuOKelwlNerMg4uG7OWOxhwRgCRAKFLE4SzZ2mkJ8R0e6M5WOfMc0upGUvrkGRURERO5Kmp8wXF1d8fHxuek2m7pUSm7h5gZ+fublH2v/uHTXu3FKTCRv3LX/FMFmoftvIXyNiL0b6LdwAqsr1OR8PnXRzFbWA+eBJyzO4QAOUYo5tOYxfuERfmU2j5JrZ8sSERGRLJNmMRscHMy3335LYmIie/fu5bPPPqN27dr2yCaSYyQ5O3M5Tz4u58l3x+2WhjZg3Oin6bZsBqMfedpO6SRdFgH+mC2zkqatVKEA52jAcs5RgD9pYHUkERERyWHSHKD3+eefs2PHDtzd3enSpQs+Pj58+umndogmkvvE+AUyP+Jhmm9YSLFTR6yOI8migD2YY2U1rDnd/qA+m6lCQ5YTwhar44iIiEgOk+bHsrx58/Lee++xfv161q9fz7vvvouHh6bxFMkq0xp2IdbVnT6LplgdRZItAtyB+lYHcTQ2fuURDlKS1symBJpvQURERDKP2hhEspkLnj58X7c9tXevoXLUdqvjyGXgL8x1ZT0tzuKAknDhezpyFl868h1+nLI6koiIiOQQKmZFsqFfarXilHdBnvhtIhiG1XFytz+AOLQczz2IJQ/T6UoiznRhOp5ctjqS3IXiUVHkP3fO6hgiIiK3sKSYPX/+PO3ataNChQpUrFiR1atXc/bsWRo3bkzZsmVp3Lgx5/TGKbnYdTcPpjTqToWYv6m/fYXVcXKvJMwuxhWA4hZncXAXKMAMupCPy3RiBi7EWR1J0qHahg30njyZNj/9ZHUUERGRW6RZzJ46dYrhw4fTr18/+vTpk3K5Fy+88AIPP/wwu3fvZsuWLVSsWJEPPviARo0asXfvXho1asQHH3xwT8cQcXRLqjTkQOGS9F48BdeEeKvj5E6bgVNAE4tz5BBHCeQn2hJIDG34GRtJVkeSOwiPjOSRX3/lsqcnxaKj8T9xwupIIiIiN0mzmG3dujUXLlzgoYceokWLFimXjLpw4QJ//vknffv2BcDNzY38+fMze/ZsevbsCUDPnj2ZNWtWho8hkhMkOTkzvmkfAs6doOW6eVbHyZ0WAQWAcKuD5Bx7qMhvNKUiu2nMIqvjSCoi1q2j5dy5/F22LF/170+CszPhkZFWxxIREblJmuvMXr16lREjRmTaAQ8ePEihQoXo3bs3W7ZsITw8nFGjRnHixAkCAgIAKFKkCCf0DbAIG8tUI/K+qnT9YyaLqj6U5jq1komOAVuBdqTjL6XcjbXcTwHOUYvVnKMA66lhdSS5QfW1a2m+YAF7ypXjhw4dSHRxYUdwMKFbt7K4cWPi3dysjigiIgKko2W2ZcuWzJ8/P9MOmJCQwMaNG3nqqafYtGkTnp6et3Qpttls2Gy22z5+3LhxREREEBERwalTmhVTcr6vm/bBM/YKnf783uooucsiwBl40OogOZGN33iYPZTjYRZQlj1WB5J/1FizhuYLFrC7fHm+/6eQBdgQHo7H9etU3q4Z1kVEJPtIs5gdNWoULVu2xMPDAy8vL7y8vPD29s7wAYOCgggKCqJmzZoAtGvXjo0bN1K4cGGOHTsGwLFjx/D397/t4/v160dkZCSRkZEUKlQowzlEHMXBIqVYHNaI1mvmUPiceizYxTXgT+B+wMfiLDmUgRM/0Y7jFKEdP1KEo1ZHyvXuX72aZgsXsqtCBX5o354kl3+7JBwpXpyThQqpq7GIiGQraRazly5dIikpidjYWC5dusSlS5e4ePFihg9YpEgRihUrxp495jfxS5YsoVKlSrRq1YopU6YAMGXKFFq3bp3hY4jkNFMe7EaSkzO9lnxjdZTcYRVmQavleLJUPG7MoAtXyUsXvsWb81ZHyrVq/fUXTX/7jZ0VK/LjfwpZAGw2NkREEHj0KEWO6osHERHJHtK1NM+cOXN4+eWXefnll5k7d+49H/Tzzz+na9euhIaGsnnzZv7v//6PwYMHs2jRIsqWLcvixYsZPHjwPR9HJKc47ePHL7Va8+DWPygbs9fqODmbAfwOlALKWJwlF7iMF9/SFVfi6cK3uBNrdaRcp/aqVTT5/Xd2VKrET+3akeTsfNvttoSGEu/iQsSGDXZOKCIicntpFrODBw9m1KhRVKpUiUqVKjFq1Chee+21ezpoWFgYkZGRbN26lVmzZlGgQAEKFizIkiVL2Lt3L4sXL8bX1/eejiGS03xftx3nPX144reJYBhWx8m5dgIxmMvx3H7ovmSyU/jzPR3w4zTt+R4nEq2OlGvUWbGCxosWsa1yZX5q2zbVQhbgep48bK9cmZCtW3GL1ZcOIiJivTSL2fnz57No0aKU9WUXLlzIvHlaJkTE3q565GVag85UidpGzb/XWx0n5/odyIc5Xlbs5iD3MZdHuI8DtGAuZhO5ZKW6f/7JQ0uWsDUkhF8eewzjDoVssg0REbjFxxOybZsdEoqIiNxZuroZnz9/PuX/Fy5cyKosIpKG+REPc6RgIH1/n4RTolqvMt1pYAPQENDqI3a3mar8ST2qsYm6rLA6To5W748/aLR0KVtCQ5mVzkIWICYwkGNFihARGakeIiIiYrk0i9nXXnuNqlWr0qtXL3r27El4eDivv/66PbKJyH8kOrswsXFPSpw6QtNNi6yOk/Ms+effRpamyNWW0ZCthNCIpVRGrX9Zof7y5TRctozNVaow+9FHMZzS9b22yWZjQ3g4RU6cIDAmJutCioiIpEOa72CdO3dmzZo1tGnThrZt27J69Wo6duxoj2wicht/VazF9uKV6LF0Gh7Xr1kdJ+eIA5YB4YBW/bKQjTm0JooStGYWxTlkdaCcwzBosGwZDZYvZ1NYGHNat767QvYf20JCiHN11TI9ItlMwb+hzAKrU4jYV7rexQICAmjVqhWtWrWiSJEiWZ1JRO7EZmN80z74Xj5P+1U/W50m51gDXMKc+EkslYgL39GR8+SnIzPx5bTVkRyfYdBw6VLq//EHm6pWZU6rVhkqZAHiPDzYFhpK5e3bcb+mL9REsgNbEnRsA11bQIk/rE4jYj8ZeycTEUvtLlaBP4Pr0m7Vz/hePGN1HMdnGObET0WBSlaHEYBY8vItXTGw0ZXp5OWK1ZEcl2Hw4JIl1Fuxgo3VqjHnkUcgg4VsssjwcFwTEqiydWsmhRSRe1HpB/DfAXGe8FgPcNcUN5JLqJgVcVATG/fEOSmRHsumWx3F8a1bBwfRcjzZzDl8mUlnvLhEJ2bgQrzVkRyPYfDQ4sU8sHIlkeHh/Nqy5T0XsgDHixYlpmhRs6uxJoISsZQtERoMg5OVYNpv4B0DzZ+zOpWIfaT5jrZ//36uX78OwPLly/nss89umt1YRKxxzDeAudWb02TjYkqc1LjCezJ6NHgAda0OIv8VTTF+4TGKEc2j/AJJSVZHchyGQeNFi6izahXrIyKY16JFphSyyTZEROB/6hTFDh/OtH2KyN0L/h4K7YI/hsKR2vDn61BlqtlaK5LTpfmu1rZtW5ydndm3bx/9+vXjyJEjdOnSxR7ZRCQN0xt04pp7Hvr+NsnqKI7rxAn47juoD+SxOozczi6C+Z3GBLMTXnvN6jiOwTBo8ttv1P7rL9ZVr878TC5kAbZXrkysuzvhGzZk6n5FJP2SW2VPVIad7czb/nwDYqrDI/3BS5OOSw6X5jubk5MTLi4u/PLLLzz33HN8+OGHHDt2zB7ZRCQNl/J6M/OB9tTcG0mVA1usjuOYxo+H+Hh4yOogcierqc16ImDkSPjqK6vjZG+GQdOFC6m1Zg1ra9ZkQfPmYMv8/vPxbm5sDQ0leMcO8ly9mun7F5G0hcwAvz2w/C0w/vlUn+QKP08D5+vwaG9zciiRnCrNYtbV1ZUZM2YwZcoUWrZsCUB8vMYtiWQXs+5vxQmfQjzx20Rs6oJ5d+LjYexYaNLEnPxJsjEbC2gGzZvDM8/AwoVWB8qeDIOHFyzg/rVrWXP//Sx8+OEsKWSTbYiIwCUxkSqbN2fZMUTk9pwSoP7bcDwUdj92831nysHvH8F9i6DGaGvyidhDmsXspEmTWL16Na+//jqlSpXi4MGDdO/e3R7ZRCQd4l3dmPxQD8oe20/DbZqP/67Mng0xMfDss1YnkXQwcIaZMyEkBNq3hy3qjXATw6D5/PnUXLeO1bVq8VvTpllayAKcLFyYw8WKmV2NNRGUiF2FfAsF997cKnujyP7wdwt4aBAU2mn3eCJ2kWYxW6lSJT777DM6d+4MQKlSpRg0aFCWBxOR9FsWUp+9AffRa/E3uMbHWR3HcYweDSVLmq194hi8vGDuXPDxgRYtIDra6kTZQ1ISLebNo/r69ayqXZvfmzTJ8kI22YbwcPzOnKFkVJRdjici/7bKHqsKux9NZSMbzPka4vJBm67grI8HkgOlWcyuWrWKxo0bU65cOUqXLk2pUqUoXbq0PbKJSDoZTk6Mb9qHwhdO8eiaOVbHcQxbt8Iff5hdVp2drU4jdyMwEObPh4sXoWVLuHTJ6kTWSkqi5bx5RERGsrJOHRY3bmy3QhZgZ3Aw1zw8zGV6RMQuQqeC736zVfZOS8pdLgK/joeAzdBgqJ3CidhRmsVs3759GTBgACtXrmT9+vVERkayfv16e2QTkbuwpXQV1paNoNOKH/C6etHqONnfmDHg4QF9+lidRDIiNBR++AG2b4cOHSAhwepE1khKgv79Cd+wgRUPPMCShx6yayELkODqypawMCru2kXey5ftemyR3MgpHuq/A0fDYc8jaW+/+1HY2AfqjoDiK7I8nohdpVnM+vj40KxZM/z9/SlYsGDKRUSynwlNe5Pn+jW6Lp9pdZTs7dw5mDYNunYFX1+r00hGNW0KX3xhTgb17LO5b8xmUhI8/jh8/TV/1qvH0gcftHshm2xDeDjOSUlU1URQIlmuyjdQ4GDarbI3WvgpnCsFbbqDu77vlhwkzWK2YcOGvPLKK6xevZqNGzemXEQk+znkX4Lfqz1Ey/XzCTirJbRSNXkyXL1qdjEWx9avHwwebC7X87//WZ3GfhITzV4FkybB0KEsa9jQskIW4HShQkSVKEG1DRvMIltEsoRznNkqG1PdnNwpveK84Jep4H0Emj2fdflE7M0lrQ3Wrl0LQOQNY2FsNhtLly7NulQikmHfPNiNhlv/oM+iKbzXcbDVcbKfpCSzi3GdOlC1qtVpJDO89x4cPAivvmpO6NW+vdWJslZiIvTuDVOnwrBhMGSI+a/FNkRE0Pannyh94AAHypSxOo5IjhQ2GfIfgrlfku5W2WRHasPK16Dee2b35F1tsyKhiH2lWcwuW7bMHjlEJJOc9fLlxzpt6LZ8Bj8d2c3uYhWsjpS9LFwI+/ebBZDkDE5OZmv7kSPQvbs5QVTt2lanyhoJCdCrF0yfDu+8A2+8YXWiFLsqVuRK3ryEb9igYlYkCzjHwQPvQXRN2PdwxvaxfCiUWQiP9IPoWnBJa6yLg0u1mJ02bRrdunXj448/vu39AwYMyLJQInJvfqjThuaRC3jit4kM7DvC0u6H2c7o0RAQAI89lva24jg8PMx1g2vVgtatYfVqyGkFVUIC9OgBM2bA8OHw2mtWJ7pJoosLm8PCqLV6NfkuXuSyt7fVkURylKoTIf9h+HUcd90qmyzJFX6eBv2rQes+MG1Bxvclkh2kOmb2ypUrAFy6dOm2FxHJvmLd8zC1YVcqH95J7V2rrY6TfezbBwsWQP/+4OZmdRrJbH5+5pI9hmGuHXzmjNWJMk9CAnTrZhayH3yQ7QrZZBvCw3EyDKpu2mR1FJEcxfm62Sp7uDbsb3Jv+zpdAX7/EMr8BtW/yJx8IlZJtWW2f//+AAwdqkWpRBzRwmpNeHTNHPoumsza8jVIdE5zVEHO98UX4OJiThokOVPZsmYLbaNG8OijsGiR2WrryOLjoUsX+PFH+PBDePllqxOl6lzBguwvXZrwDRtY+cADGE5pzjMpIulQ7WvwiYbZk8iUltT1T0O5udDkZTjYyCxwRRxRmu8ysbGxjBkzhqeffpo+ffqkXEQke0tydmZCk94EnTlK88iFVsex3uXLMHGiOTlQQIDVaSQr1akDU6bAypXmjL+OPLtufDx06mQWsh99lK0L2WQbwsPxuXiRMvv2WR1FJEdwiYUHhsOhunCgUSbt1AazJ0K8J7TpZo7HFXFEaRaz3bt35/jx4/z222/Ur1+f6OhovLy87JFNRO7R2nLV2VIyhG7LZ5A39qrVcaw1fTpcuGCuRyo5X8eO8P77ZrfcIUOsTpMxcXHQoQP8/DN88gk4yFwVeypU4LKnJ+E3rIIgIhlXbTx4H4Xlw8jU8a2XA8zxt0U3QP23M2+/IvaUZjG7b98+3nnnHTw9PenZsyfz5s1LWa5HRLI5m41xD/cl/5ULdFj5o9VprGMY5sRPVauaEwRJ7jBoEDz+uDlz9cSJVqe5O3FxZi+CWbPgs8/gxRetTpRuSc7ObKpWjbJ79+J94YLVcUQcmss1s1U2qj4cbJj5+9/VBjb1grrvQ7G/Mn//IlktzWLW1dUVgPz587N9+3YuXLjAyZMnszyYiGSOfUXLsDS0Pm3+mgXR0VbHscaff8L27WarrGZ2zj1sNnOcdJMm5qRfixZZnSh9rl+Htm1hzhzzS5jnnrM60V3bUK0aNsOg2saNVkcRcWgRX4HXcViWya2yN1o4Ci4Uh8e6g5vmeBUHk2Yx269fP86dO8e7775Lq1atqFSpEoMGDbJHNhHJJJMb9cBmJMGbb1odxRqffw6+vtC5s9VJxN5cXeGHH6BiRWjXDrZtszrRncXGQps2MHeuWYg/84zViTLkQoEC7CtThqobN2JLTLQ6johDcr0KdT8wW2QP1c+641z3hl+mQv4oePjFrDuOSFa4YzGblJSEt7c3BQoUoF69ehw4cICTJ0+mzHQsIo7hRIHCzL6/lTkpzpYtVsexryNHzK6ajz8OefJYnUas4O0N8+aBpye0aAFHj2ZoN4mJiVStWpWWLVsC8MADDxAWFkZYWBhFixbl0UcfvbecsbHm+sfz58NXX8FTT93b/iy2ISIC70uXKPf331ZHEXFIEWMh34l/WmWz2OG6sGoQVJsIFWZl/fFEMssdi1knJydGjhxprywikoVm1usA+fPDq69aHcW+vvrKnM3WwQsDuUfFipkF7dmz8Mgj5uzWd2nUqFFUrFgx5fqKFSvYvHkzmzdvplatWrRp0ybj+a5dg9atYeFCGD8+Rywf9XfZslz08iJCE0GJ3DXXK2ar7P6H4PAD9jnm8rfgaDV45AnId9w+xxS5V2l2M37ooYf43//+x5EjRzh79mzKRUQcy+U8+cxuxr//bl5yg+vXYdw4s3gpWdLqNGK1qlXh++9h82azy/lddH+Njo5m3rx5PP7447fcd/HiRZYuXZrxltmrV81CdtEimDDB7EWQAxjOzmysVo379u8n/7lzVscRcSjVvwDPU//MYGwniW7w8zRwuwyt+wCG/Y4tklFpFrPfffcdY8aMoV69eoSHhxMeHk5ERIQ9solIZnv6aShVCl555a4+yDusH36AU6e0HI/8q3lzcwz13LnwwgvmTNfp8OKLLzJy5EicnG5925w1axaNGjXC29v77vNcvQqtWsHixeaMyzlsHfeN1aph2GxU27DB6igiDsPtMtQZCfuawJHa9j326YqwaCSUXWB2cxbJ7tIsZnft2sXBgwdvuuzcudMe2UQks7m7m2tvbt0KU6danSbrff45lC8PjTJrlXnJEZ5+GgYOhDFj4NNP09x87ty5+Pv7Ex4eftv7Z8yYQeeMTC525Qq0bAlLl8LkydCr193vI5u75OPD3+XKUXXTJpwSEqyOI+IQqo8Bz9P2bZW90fpnzEK66UAouMeaDCLplWYxW7v2rV8J3e42EXEQHTpAjRrwxhtmq1BOtW6deXn2WbhNa5rkciNHmsvfDBwIv/xyx01XrVrFnDlzKFmyJJ06dWLp0qV069YNgNOnT7Nu3TpatGhxd8e/csWcjOqPP+Cbb6BHj4yeSba3ITycfFeuUGGPPhWLpMXtktkqu7cZRN9vTQbDCWZPgvg80KYbOMVbk0MkPVL9hHf8+HE2bNjAtWvX2LRpExs3bmTjxo0sX76cqzn5A7BITmezwf/+BzEx6WqVclhjxkC+fDm6SJB74ORk9k6oUQO6doW1a1Pd9P333yc6OpqoqChmzpzJgw8+yLRp0wD48ccfadmyJR4eHuk/9uXL0KwZrFhhZvinMM6p9pcpw3kfH8I1EZRImmp+DnnPmpMxWelSUZj7FQRGQv13rM0icicuqd3x22+/MXnyZKKjoxk4cCDGP+OKvL29GT58uN0CikgWeOABc8KZDz4wJ5vx97c6UeY6dQpmzoQnnjCXZRG5nTx5YM4cuP9+c5KwtWvNMeV3YebMmQwePDj9D7h0yRy3u3o1fPstdOx4l6Edj+HkxMbwcB5cuhTfM2c4W7Cg1ZFEsiX3i1D7f/B3C4ipYXUa2NkONveAB977p6W4ltWJRG6Vastsz549WbZsGZMnT2bp0qUsW7aMZcuWMXv27HtbfkBEsocRI8xuxm+/bXWSzPf11xAXB888Y3USye78/c11XRMSzCIzjVl3GzRowNy5c1OuL1++nIcffjh9x7p4ER5+2CxkZ8zIFYVssk1Vq5Lo5ES4JoISSVXNzyDPOetbZW+04DO4WAzadDcnphLJbtIcSNa2bVt75BAReytf3lzL8quv4O+/rU6TeRIS4Msv4aGH4IY1QUVSVaGCOW52/35o08b8IiSzXbgATZua47i/+w7at8/8Y2Rjl7282FO+PGGbNuEcrwF4Iv/lcR5qfQS7W8HRbLRoyHUf+HkqFDgATV+yOo3IrVLtZiwiucDQoeaYvcGD4eefrU6TOebMgSNHzJmMJdebfehY+jYsWY6gDz8h/MVnOdK5Kxs/GmWOL88ELhcuULtHF3x2bCNy9Fcci6gN6cjVukRAphw/u9gQEUGlXbuouGsX20NDrY4jkq3UHAV5zmevVtlkhx+AVa9C3RHAI3PM5cREsolUW2Z/+OEHAA4ePGi3MCJiZ4ULw6BBZqvUypVWp8kco0dD8eLmkicidyH60TbsGvAKxX7+kfKffpQp+zQL2c747NzO+i/GcezhZpmyX0d0oFQpzhYoQIQmghK5icc5qPUJ7HoUjle1Os3tLXsbjoVhzrNx4oTVcURSpFrMvv/++4C6GYvkeAMGQNGi8Mor8M9Ebw5rxw5YtsxcR9TZ2eo04oD+fu5FDrfrQIVRH1Psx+/vaV+uF85Tp1tHfHbuYN2X4zneJJ1ja3MqJyc2hIdT4vBh/E6etDqNSLZR6xPwuJA9W2WTJbrBz9Mwx/737ev4nxckx0i1mC1YsCBNmjTh4MGDtGrV6paLiOQQefPCO+/AmjXw449Wp7k3o0eDu7v5RiuSETYbm4eP5FSduoQNfhm/vzLWY8H1/Dlqd+2I157drPtqAiceapLJQR3T5rAwTQQlcoM8Z+H+T2FnWzhRxeo0d3YqGHPyyHnzYNw4q+OIAHcYMztv3jw2btxI9+7dGThwoD0ziYi99exprjn72mvmkj1ublYnunvnz8M330CXLuDnZ3UacWCGmxvrvhjPA+1aU6P/46z4eQ6XypZL9+Ndz501C9l9+1j31URONnwwC9M6lqv58rGzUiWqbNnCkoceIsHV1epIIpaq9TG4X4LlQ61Okk7PPQdz55q9uho2hHLp/9sokhVSbZl1c3Pj/vvv56+//qJ+/fqEh4cTHh5O/fr1qV+/vj0zikhWc3aGkSPN2Vy//NLqNBkzZYq51NCzz1qdRHKABB8f1kyaRqKHB/f36oZ7OrvFup09Q50uHfDat4+14yepkL2NDeHh5ImNJXjHDqujiFgqzxlz4qcd7eFkiNVp0snJCSZPNntBde8Omp1cLJbm0jwnTpygatWqBAcHU6lSJcLDw9m+fbs9somIPTVtai5n8/bbZiunI0lKgjFjoFYtqFbN6jSSQ1wLCmLthCm4nT1Dzcd74nz16h23dztzhtpdOpDvwAHWfj2JU/Ub2CeogzlUsiSnCxYkXBNBSS5X+3/gdsWBWmWTBQbC2LHmUmPvvWd1Gsnl0ixm+/Xrx8cff8yhQ4c4fPgwH330Ef369bNHNhGxJ5sNPvwQzp2DfyaAcxiLFsHevWqVlUx3PrQKGz77gvzbthL+wjOQmHjb7dxOn6ZOl/Z4Rh1k7YTJnKrXwL5BHYnNxoaICIpFR+N//LjVaUQskfcU1Pwctnf8Zyyqo+nQAbp1g3ffhbVrrU4juViaxeyVK1do2LBhyvUGDRpw5cqVLA0lIhYJCzO7DY0aBYcOWZ0m/T7/3FxmqF07q5NIDnS8cVO2DxlGwKLfqPze27fc737qFHU6tyPvoSjWTvyGU3XrWZDSsWyuUoUEZ2ciNBGU5FK1/weuV+GPIVYnuQejR5uttN26weXLVqeRXCrNYrZ06dK88847REVFERUVxbvvvkvp0qXtkU1ErPDuu2Yr7RtvWJ0kffbvh/nzoX9/x5y4ShzCgd6Ps7/349w3cTylJk9Iud395EmzkI0+wppJ0zhdu66FKR1HbN687AgOJnTLFn0IllzH8yTUGA3bOsPpilanuQc+PubEi/v3gyaLFYukWcxOnDiRU6dO0aZNG9q2bcvp06eZOHGiPbKJiBWKFYMXX4Rp02DjRqvTpO3LL80JrPr3tzqJ5HDb3xjKscZNCXl7KEUW/Yb7yRPU6dSWPEdjWDN5Omdq1bY6okPZEBGBe1wczJxpdRQRu6ozElxiHbxVNln9+vDyy+ZSPb/+anUayYVSXZonWYECBfjss8/skUVEsovBg+Hrr+GVV2DxYrOlNju6ehUmTIA2baBoUavTSE7n7MyGUWOo06kt4c8/Tax/YTxOn2L15OmcrVHT6nQO50ixYpzw96fw2LHw+ONWxxGxj+PHqf4FbOsKZ8pbHSaTvPMO/P67+Xu8bRv4+1udSHKRNFtmRSQX8vGBIUNg6VJYsMDqNKmbPt2ceVkTP4mdJObNy9qvpxDnW9AsZKeokM0wm40N4eGwYQNoZmPJLUaOxDkO/njT6iCZyN3d7M114QI88QQYhtWJJBdRMSsit9e/P5QpA6++CgkJVqe5lWGYk09UqQJ1NU5R7Oe6vz9//LqApb8v42xEDavjOLStoaGQJw989ZXVUUSy3rFj8OWXbO0GZ8taHSaTVa5sroQwZ47ZY0rETu5YzCYmJvLJJ5/YK4uIZCdubvDBB7Bjh7lAenazciVs3Wq2ymbXbtCSY8X5FuRaYJDVMRze9Tx5oHNnmDEDLl60Oo5I1vrgA4iPz1mtsjd64QVo1Micd2PfPqvTSC5xx2LW2dmZGTNm2CuLiGQ3bdpA7dpml+PstiTX6NGQPz906WJ1EhG5F/37m39fpk+3OolI1omJMXsg9OzJufusDpNFnJzML79dXc1l/rJjry7JcdLsZlynTh2effZZVqxYwcaNG1MuIpIL2Gzw4Ydm16iPPrI6zb9iYuDnn6FvX8ib1+o0InIvqleHqlVh7FiNtZOc64MPIDHRcZa9y6igIHOVgTVrzG7HIlkszdmMN2/eDMCQIf/OH26z2Vi6dGmWhRKRbKR2bWjbFkaOhH79oEgRqxOZ324nJsLTT1udRETulc1mts4++SSsXQv33291IpHMFR1tLl3TqxeUKmV1mqzXqZO5TM+wYfDww+YXViJZJM1idtmyZfbIISLZ2fvvw+zZ8NZbZuuJla5fN4vZFi2gdGlrs4hI5ujSxVyrcuxYFbOS8wwfbvY6eP11q5PYz5gxsGIFdOtmrlnv6Wl1Ismh0uxmfOLECfr27UuzZs0A2LlzJxMyYZayxMREqlatSsuWLQE4ePAgNWvWpEyZMnTs2JG4uLh7PoaIZJKyZeGpp8y1Z3ftsjbLTz/ByZNajkckJ/Hygq5d4bvv4Nw5q9OIZJ7Dh833zj59oGRJq9PYT/78MGUK7N1rrlkvkkXSLGZ79epF06ZNOXr0KADlypXj008/vecDjxo1iooVK6ZcHzRoEC+99BL79u2jQIECmVIwi0gmGjLE/GZ10CBrc4webRbXjRtbm0NEMlf//hAbC1OnWp1EJPMMH27++3//Z20OKzRsCAMGmGNo58+3Oo3kUGkWs6dPn6ZDhw44OZmburi44OzsfE8HjY6OZt68eTz++OMAGIbB0qVLadeuHQA9e/Zk1qxZ93QMEclkfn7w2mvmOJg//rAmw4YNsHo1PPOMOWuiiOQcVatCjRqaCEpyjqgomDgRHn8cihe3Oo013nsPQkLMlulTp6xOIzlQmp8GPT09OXPmDLZ/1nFcs2YNPj4+93TQF198kZEjR6YUyGfOnCF//vy4uJhDeIOCgoiJibntY8eNG0dERAQRERGc0i+FiH298AIUK2aObUtKsv/xR482W4d79bL/sUUk6/Xvbw5lWLnS6iQi9+6998wJznJjq2wyd3dz2a1z58xJJPVFlWSyNIvZjz/+mFatWrF//37q1KlDjx49+PzzzzN8wLlz5+Lv7094eHiGHt+vXz8iIyOJjIykUKFCGc4hIhmQJw+8+y5ERppj2+zp9GmYMQN69IB7/EJNRLKpjh3B29v6ieZE7tXBg+aaq/36mcvV5GYhIWZ361mzYNIkq9NIDpPmbMbVqlXjjz/+YM+ePRiGQfny5XF1dc3wAVetWsWcOXOYP38+sbGxXLx4kRdeeIHz58+TkJCAi4sL0dHRBAYGZvgYIpKFunWDTz4xv2lu08b81tUeJkwwZzJ+5hn7HE9E7M/T0/zCatw4GDXKHN4g4ojefRecnc3hOQIvvQTz5pk9vBo00GoEkmnSbJmNjY3ls88+480332To0KGMGTOG2NjYDB/w/fffJzo6mqioKGbOnMmDDz7I9OnTadiwIT/++CMAU6ZMoXXr1hk+hohkIScn+PBDcyzQ6NH2OWZiInzxhTmZRHCwfY4pItbo3x/i4syZUEUc0f795s9v//5QtKjVabIHJyfzOXF2hu7dISHB6kSSQ6RZzPbo0YMdO3bw3HPP8eyzz7Jjxw66d++e6UFGjBjBxx9/TJkyZThz5gx9+/bN9GOISCZ56CFzIfR334WzZ7P+eL/+ai5voOV4RHK+ypWhTh1zPWmNrxNH9M474OoKgwdbnSR7KVbM/GL6r79gxAir00gOkWY34+3bt7Nz586U6w0bNqRSpUqZcvAGDRrQoEEDAEqXLs26desyZb8iYgcjR0JYmDnBxUcfZe2xRo823wRbtcra44hI9tC/v9ndeNkyePBBq9OIpN/evebyUi+8AAEBVqfJfrp0Mb+gfustaNoUIiKsTiQOLs2W2WrVqrFmzZqU62vXriVCP3giEhJizio8erQ50UVW2bULliyBp54ClzS/fxORnKBdOyhQQBNBieN55x1zLgmr12TPzr74AooUMefguHrV6jTi4FItZkNCQggNDWXDhg3Url2bkiVLUrJkSWrVqkVkZKQ9M4pIdvX22+b4lzSWHYiNjaVGjRpUqVKF4OBghg4dCkCvXr0oVaoUYWFhhIWFsXnz5lsfPGYMuLmZ6/SJSO6QJ4/5Zdkvv8CJE1anEUmfPXvMZWiefhoKF7Y6TfZVoIA50/OePfDqq1anEQeXajPH3Llz7ZlDRBxRYCAMHGiOnR0wAKpXv+1m7u7uLF26lHz58hEfH0/dunVp1qwZAB9++CHt2rW7/f4vXjQnjOjUCbQUl0ju0q+fOXP6pEkaeyiO4e23wcNDBVp6NGpkznD8ySfQsqU5D4dIBqTaMluiRImUi7e3NxcuXODMmTMpFxERwHzT9veHl19OdbIWm81Gvnz5AIiPjyc+Ph6bzZb2vqdMgcuXNfGTSG5UoYK5hMe4cZCUZHUakTvbtctcC/3ZZ833REnb8OHmhG+9e5tryYtkQJpjZt98801CQ0N5/vnnGThwIAMHDuTll1+2RzYRcQReXuZEDn/+aU7qkIrExETCwsLw9/encePG1KxZE4DXX3+d0NBQXnrpJa5fv/7vA5KSzPG4NWum2uIrIjlc//7mmPxFi6xOInJnb78NefPCK69YncRxeHjAtGlw5oz5u67ZyyUD0ixmv//+e/bv38/y5ctZtmwZy5YtY+nSpfbIJiKO4vHHoXx5c8KLVNaOc3Z2ZvPmzURHR7Nu3Tq2b9/O+++/z+7du1m/fj1nz55lxI1T9S9ZAn//rVZZkdzsscfAz08TQUn2tmMHfPcdPPec+fMq6VelijlU6eeftba0ZEiaxWzlypU5f/68HaKIiMNydTXXjNu9G77++o6b5s+fn4YNG7Jw4UICAgKw2Wy4u7vTu3fvm5fnGj3aHCfbvn0WhxeRbMvdHfr0MXt9HD1qdRqR2xs2DDw9zeE2cvcGDoR69eD557N2dQTJkdIsZl977TWqVq1K06ZNadWqVcpFROQmrVrBAw/A0KFw6dJNd506dSrlS7Fr166xaNEiKlSowLFjxwAwDINZs2ZRuXJl8wEHD5ofXvv1Mz/Mikju9cQTkJgIEyZYnUTkVtu2wQ8/mOvKFixodRrH5OwM33wDNht0727+voukU5qLNvbs2ZNBgwYREhKCk1Oata+I5FY2G/zvf+YY1w8/NMcP/ePYsWP07NmTxMREkpKS6NChAy1btuTBBx/k1KlTGIZBWFgYY5O7En75JTg5wZNPWnQyIpJtlCkDjRvD+PHmMmDOzlYnEvnXsGHg7W3O6C8ZV6KE2SOrRw8YORJeey3lrtjYWOrVq8f169dJSEigXbt2DBs2jL59+xIZGYlhGJQrV47JkyenTDYpuUeaxWzevHl5/vnn7ZFFRBxdjRrQsSN89JFZiBYtCkBoaCibNm26ZfPbjr+/etXsqvzYYxAUlNWJRcQR9O8P7drBggXmMh4i2cGWLfDTT/Dmm+Dra3Uax9etm9kra8gQaNoUqlUDUl/e75NPPsHb2xuAAQMGMHr0aAZrGa9cJ81i9oEHHuC1116jVatWuN/Q3a/aPz9gIpJzTWkbetePyXcljkevXWN/7cqsDr/7YrRM1FnqnDvHwhMbOJGB4yfr+dPWDD9WRLKZVq2gSBFzIigVs5JdvPUW+PiY66XKvbPZzN/xVavMwnbDBsiTJ9Xl/ZILWcMwuHbtWvqW/JMcJ81iNrk1Zc2aNSm32Ww2zWgsIrd12dON3ff5UnHfGXaV8eO8j0f6H2wYVNh/hnPe7pzw88y6kCLiWFxdoW9fc13KQ4fMLokiVtq0CWbNMgvaAgWsTpNz+PrC5MnQpIm5QsJnnwHm8n7h4eHs27ePZ555JmV5v969ezN//nwqVarERx99ZGFwsUqag2CTl+O58aJCVkTuZGsFf+JdnQjffuyuHlfo7FUKXohld+mC5je0IiLJnnjC/DeNGdNF7OKttyB/fnjxRYuD5ECNG5szG3/+Ofz+O3D75f0AJk2axNGjR6lYsSLfffedlanFImm2zL59wyQuNxoyZEimhxGRnCHOzYVt5f2J2H6cIicvc9w/fRMyVNx/hjhXJw4U17fcIvIfJUpAs2bmrMZDhpittSJW2LAB5swxJzr08bE6Tc70wQeweDH07m3OGP3PmOQbl/dLXgHB2dmZTp06MXLkSHr37m1larFAmi2znp6eKRdnZ2cWLFhAVFSUHaKJiCPbdV9BLud1JWLbMTCMNLfPcy2eEjEX2FuiAAkumjldRG6jf384dgzmzrU6iWRTsbGx1KhRgypVqhAcHMzQoUMBGD16NGXKlMFms3H69Ol7O8jQoWbX4hdeyITEclt58sC0aXDqFKd69+b8uXPAv8v7lS9fnn379gHmmNk5c+ZQoUIFKxOLRdJsmR04cOBN119++WWaNm2aZYFEJGdIcnZiY3AR6q0/Qukj59NsbS0XdRYnA/aU1jp9IpKK5s0hMNCcJOaxx6xOI9lQajPf1qlTh5YtW9KgQYN7O8C6dTBvHrz3nrkkj2SdqlXh7bc59tpr9AwLI9HHJ2V5vxYtWvDAAw9w8eJFDMOgSpUqfPnll1YnFgukWcz+19WrV4mOjs6KLCKSwxwM8qHS3tNU3XGCQ4E+JDrfvsXVKSmJcgfOEl04H5fyud92GxERXFzMsbNvvQUHDkDp0lYnkmwmtZlvq1atmjkHeOstKFgQnnsuc/Ynd/bKK4TOn8+mLVvgzz9vmvxt1apVFgaT7CLNvnwhISGEhoYSGhpKcHAw5cuX50UNdheR9LDZiAwpQr5r8VTcdybVzYrHXCTv9QR236dWWRFJQ9++4OQE48ZZnUSyqcTERMLCwvD396dx48YpM9/eszVrzLWOX34ZvLwyZ585mu3eL84u8M0KMC5Cj5KQmAn7TNdFHEWaLbNzbxiX4uLiQuHChXFxuesGXRHJpU4UyseRIl6E7DnJ3pIFuO5+69+PCgfOcNHTjZjC+nAgImkICoJHHoFJk8wJeNzcrE4k2UzyzLfnz5/nscceY/v27SmTBd2ToUPBzw+effbe9yXpVxL4HOgFfAS8amUYyW7SbJktUaIEQUFBuLq6kpiYyNGjRzl8+LA9solIDrGhchFcEpII3X3ylvt8z1+j8Jmr5lhZLccjIunRvz+cPGmu8ymSihtnvr1nf/1lLhPz6quQL30z9Esm6gG0Bd4ANlsbRbKXNIvZzz//nMKFC9O4cWNatGhBixYtaNmypT2yiUgOccHbg70lfalw4Axel6/fdF/5/WeId7axr4SW4xGRdGrSxBw7N3as1Ukkmzl16hTnz58H/p35NlNmuR06FPz94emn731fcvdswFeAH9ANiLU2jmQfaRazo0aNYs+ePezYsYNt27axbds2tm7dao9sIpKDbK7kT6KTE9V2HE+5zf16gjnTcbECxLk5W5hORByKszP06wfLlsGePVankWzk2LFjNGzYkNDQUKpXr07jxo1p2bIln332GUFBQURHRxMaGsrjjz+e/p2uWGGuefrqq+DpmXXh5c4KApOAHcBrFmeRbCPNwa/FihXDRwtCi8g9ivVwZUc5P8J2nWTnmSucKuhJmUPncEkyNPGTiNy9Pn3M1rJx4+Cjj6xOI9lEaGgomzZtuuX2559/nueffz5jOx06FAoXhqeeusd0cs+aAs8CnwIlgLKA920urhblE7tLs5gtXbo0DRo0oEWLFri7/7tkxoABA7I0mIjkPDvK+lHuwFkith1nYf3SlD9whuN+npz38bA6mog4miJF4NFHYfJkc81PD/0dcWzZdM6EP4BlwCdA3tRaZQ375REYAfwJvHSHbTy4tcD1uc1tqV5Ogo8PuGu5wOwuzWK2ePHiFC9enLi4OOLi4uyRSURyqAQXZzZXKkztTTHU2hiD19V4NoQEWB1LRBxV//7w44/w00/QtavVaSQnGgoEAP2tDiIp8gLrgCjg4h0uF/5zPeo/9yXc6SCFzX/c3MDbO+2Lj8+d78+TR5NcZpE0i9mhQ4faI4eI5BL7ShSg0r7TlD10jiseLhwO8LY6kog4qgcfhDJlzImgVMxKZluG2TI7CshjcRa5mTtQ/h4ebwDXuUPxOxouXrz95ehR2LXr3+vXr6d+nGTOzukvfG9XKBcuDAU0UebtaMFYEbErw8lGZOUiPLT6EH+XLojhpG8qRSSDnJzMiaBefRV27IDgYKsTSU5hAEOAokA/i7NI5rNhdkX2APxvt8Ez6d/X9etw6VLqxe/Fi3Dhwq23nTwJ+/b9e/3q1dSP8dprMHz4XZ1ibqFiVkTsLibAm4UPlOKUb16ro4iIo+vVC954A776Cj77zOo02dKRI0fo0aMHJ06cwGaz0a9fP1544QU6duzInn9mgz5//jz58+dn8+bN1obNLpYAK4HRmAWPSGrc3c2Ln9+97Sch4d+i+L/Fb2YsL5VDqZgVEUucKKRF50UkExQqBG3bwjffwAcfQF59SfZfLi4ufPTRR1SrVo1Lly4RHh5O48aN+e6771K2GThwoFavSGZgjpUNAu5iBR+Re+LiYnYlVnfiu5LmOrN///03jRo1onLlygBs3bqVd999N8uDiYiIiKRL//5mS8b331udJFsKCAigWrVqAHh5eVGxYkViYmJS7jcMg++//57OnTtbFTF7WQT8Bfwf5thMEcm20ixmn3jiCd5//31cXc0Fm0JDQ5k5c2aWBxMRERFJl3r1zG54Y8danSTbi4qKYtOmTdSsWTPlthUrVlC4cGHKli1rYbJsInmsbHGgj8VZRCRNaRazV69epUaNGjfd5uKi3skiIiKSTdhsZuvs2rWgMZ+punz5Mm3btuXTTz/F2/vfmeRnzJihVtlkC4G1wOuoVVbEAaRZzPr5+bF//35s/6yN9OOPPxIQoHUhRUREJBvp0cOchOWrr6xOki3Fx8fTtm1bunbtSps2bVJuT0hI4Oeff6Zjx44WpssmksfKlgB6WRtFRNInzSbWMWPG0K9fP3bv3k1gYCClSpVi2rRp9sgmIiIikj6+vtCxI0yfDh9+CPk0yVwywzDo27cvFStWZMCAATfdt3jxYipUqEBQUJBF6bKRecB6YDzgZnEWEUmXNFtmS5cuzeLFizl16hS7d+9m5cqVlCxZ0g7RRERERO5C//7m0hYzZlidJFtZtWoVU6dOZenSpYSFhREWFsb8+fMBmDlzproYg9kq+xZQCuhpbRQRSb80W2avX7/OTz/9RFRUFAkJCSm3DxkyJEuDiYiIiNyVWrUgJMScCOqJJ6xOk23UrVsXwzBue9/kyZPtGya7+hXYAEwEXC3OIiLplmYx27p1a3x8fAgPD8fdXSPhRUREJJtKngjq2WchMhIiIqxOdE8+2BRvdYQMG1zVgSrC5LGy9wHdLc4iInclzW7G0dHRfPfdd7z66qsMHDgw5SIiIiKS7XTrBnnzprlMz5EjR2jYsCGVKlUiODiYUaNG3XT/Rx99hM1m4/Tp01mZVrKDWcBm4E3S0cwjknX0d+nupVnM1q5dm23bttkji4iIiMi98fGBzp3NcbMXLqS6mYuLCx999BE7d+5kzZo1jBkzhp07dwLmB8rff/+d4sWL2yu1WCUJc6xsWaCrtVFE9Hfp7qVazFauXJnQ0FBWrlxJtWrVKF++PKGhoYSEhBAaGmrPjCIiIiLp178/XL0Kd1h9ISAggGrVqgHg5eVFxYoViYmJAeCll15i5MiRKcsSSg72C7AVGIJaZcVy+rt091L9tY2JiWGzFh4XERERRxMRAdWqmWvOPv20OZb2DqKioti0aRM1a9Zk9uzZBAYGUqVKFTuFFcskt8qWBzShs2Qz+ruUPqkWs6VKlaJEiRL2zCIiIiJy75IngurfH9asMWc5TsXly5dp27Ytn376KS4uLgwfPpzff//djmHFMj8C24HpgLPFWURuoL9L6ZdqMXvy5Ek+/vjjVB/430W3RURERLKNzp1h4EBzIqhUitn4+Hjatm1L165dadOmDdu2bePgwYMprR/R0dFUq1aNdevWUaRIEXuml6yWCAwDKgIdLc4icgP9Xbo7qRaziYmJXL58OdV1yURERESyLS8vc2bjyZPhk0/A1/emuw3DoG/fvlSsWDHlC/qQkBBOnjyZsk3JkiWJjIzEz8/PnsnFHn4AdgIzUausZBv6u3T3Ui1mAwICGDJkiD2ziIiIiGSe/v3NltlvvoEXX7zprlWrVjF16lRCQkIICwsDYPjw4TRv3tz+OcW+kltlg4H2FmcRuYH+Lt29VItZtciKiIiIQwsLg5o1zYmgXnjhpomg6tatm+ZnnaioqKzNJ9aYCewGvicdi1SK2I/+Lt29VIvZJUuW2DOHiIiISJp+3nPsrrYv0aoj4a8P4I/pszhT/f4sSpU+bcoHWHp8ARKAt4EQoK3FWSTn+CPS6gQZVz/C6gT3JNXvo3z/M7ZERERExNFEN29FnJc3pWd+Y3UUyQ5mAH9jLsmjVlkRh6floUVERCTHSsyTl8Ot21Hqu2m4nT1DnG9BqyNZruCBXdy3aiGx+Xy45B/IpcKBXCocxPV8PmmuyevQkltlqwCPWhtFRDKHilkRERHJ0Q527E6ZaRMp8ct37O37tNVxLOF25RIVfv+B0NmTCdq65rbbXM+b75/iNujfItc/iItFglJuj/Uu4LgF7zRgH/ALapUVySFUzIqIiEiOdqlseU6H16DU99PZ2/tJcMollYxhELT5L0JnTaLCoh9xi73K6VIVWPrSCHY27YBTQgJeJ2PwOhGN98kYvE7E4HXiCF4nYii5dgn5Th/DKSnppl3Ge+Thkn8gFwsX+6fYvbn4vVi4GNfyZ8PW73jgHaAq0NriLCKSaVTMioiISI53sGN3qr/6HIXWruJUrQesjpOlPE8fp/LcqYTOnkzBQ3u5njcfO5t1Ymvr3hwNqXFTy+rFoiVS3Y8tIYF8Z46nFLneJ2JSil+vkzEUj/wDr1NHcUpMvOlxCW7uUCwIgv5zKVbs3/8XKmTfLxWmAgeAOYCDNiyLyK1UzIqIiEiOF9O0BaHvDaHUzKk5sph1io/nvlULCJ09mftWLsApMZEjYXVY03sQuxu3JT6P513v03BxMVtdCwcBNW+7jS0xEc+zJ/4peM0i1/t4NDXjj0J0NKxaBTExEB9/8wNdXSEw8IYil1svhQHnu459q+RW2QigZSbsT0SyDRWzIiIikuMluXtw+LEO3DdtAu6nTnK9kL/VkTKF78HdhM6eTOV508l35gSX/YqwtvtLbG3di3MlymX58Q1nZy4XKsrlQkU5Vrl6yu01q7r+u1FSEpw6BUeOmAXujZcjR2DtWvgJiPvPzl2Aotxa5Ba74f9FSPvT7GQgChiNWmVFchgVsyIiIpIrHOzQlbKTv6LkTzPZ8+TzVsfJMNerl6n4+4+Ezp5E0JbVJDk7s++B5mxt3Zv9dR7GcMlmH++cnKBwYfMSkcqaloYNTgPR/1yO3PD/aGATZhfh2P/uGwjg5gL3xksA8B5QA2ieqWclItlANvtrJyIiIpI1Lpcuw8madSj5w3T29HvWsSaCMgwCt6wmdPZkKv7+A27XrnCmZDmWvvA+O1p05YpfEasT3hsbUOifS9VUtjGAs9xc5N5Y+G4D5gNXb/PYsahVViQHsnsxe+TIEXr06MGJEyew2Wz069ePF154gbNnz9KxY0eioqIoWbIk33//PQUKFLB3PBEREcnBDnbsRs0BT1F41R+ceKCh1XHS5Hn6OMHzphM6ezJ+UXuIy+PJrqYd2Nq6FzGh9zvuMjkZYQMK/nOpkso2BnCBm4tcF6CpPQKKiL3ZvZh1cXHho48+olq1aly6dInw8HAaN27M5MmTadSoEYMHD+aDDz7ggw8+YMSIEfaOJyIiIjnY0YeaEetbkFIzv8m+xWxCAixYQJuPx1Nmxfx/JnOqzfwh49jVpB3xefNZnTD7sgH5/7lUtjSJiNiB3YvZgIAAAgICAPDy8qJixYrExMQwe/Zsli9fDkDPnj1p0KCBilkRERHJVIabG4fadqLsxLHkOX6Ua0WKWh3pX3v2wKRJMGUKHD9O0YKFWdftRba26snZUhWsTiciku1YOlgkKiqKTZs2UbNmTU6cOJFS5BYpUoQTJ07c9jHjxo0jIiKCiIgITp06Zc+4IiIikgNEte+KU2IiJX6cYXUUuHzZLGAfeAAqVID//Q9q1IBZs/hi/gGWv/C+ClkRkVRYVsxevnyZtm3b8umnn+Lt7X3TfTabDVsqY0D69etHZGQkkZGRFCpUyB5RRUREJAe5UrwkJ+rUp+SP32JLSLB/AMOA1avhiScgIAD69IGTJ2HECHOpmtmzoXVrklxd096XiEguZkkxGx8fT9u2benatStt2rQBoHDhwhw7dgyAY8eO4e+fM9Z/ExERkeznYMfu5D1+jMJ/LrXfQU+ehI8+guBgqF0bvv0W2reHFStg92549VWzuBURkXSxezFrGAZ9+/alYsWKDBgwIOX2Vq1aMWXKFACmTJlC69at7R1NREREcoljDRsTW8if0t9NzdLj2BISKLJsETWf6wuBgfDyy5A/P3z9NRw/DhMnQt26uWtWYhGRTGL3CaBWrVrF1KlTCQkJISwsDIDhw4czePBgOnTowIQJEyhRogTff/+9vaOJiIhILmG4uhLVrgvlx44iT0w01wKDMnX/nlEHKPnTTIrP+oE8p04QW9APXnwReveGSpUy9VgiIrmV3YvZunXrYhjGbe9bsmSJndOIiIhIbnXwn2K21A/T2fnioHven/PVqwT+NpeSP83AL3IthpMTx+s9yOZ2wzle/yEeq1w8E1KLiEgyuxezIiIiItnBtcAgjtdrRMmfZrDrmQEYGZlwyTAosHUTJX+cQdD82bheucylEqXZPuA1DrduT2zhIpkfXEREABWzIiIikosd7NiNgKd7EbD0d442bZHux7mdPUPx2T9S4ueZ+OzdQ0KePMQ0fYSodp05E15DY2BFROxAxayIiIjkWifqPcjVIgGU+m5qmsWsLSEB/1V/UPLHGQQs+x2nhATOVqnGxrc/JLp5KxLyedkptYiIgIpZERERycUMFxei2nel0uf/w/NwFFeKl7xlG89DBynx83eU+OV78pw8zvUCvuzv1peotp24VLa8/UOLiAigYlZERERyuah2nanwxSeU/H4aO15+AwDna1cJ/G0eJX6aSaH1qzGcnDjxQEO2vPEuxxo8hOHmZnFqERFRMSsiIiK5WmzhAI43bEyJn7/j2INNKD77J4rNm4Xr5UtcLl6SHS8O5tBj7YktHGB1VBERuYGKWREREcn1DnbsTtHFC2nQ5VESPDyIadqSQ207c7r6/ZrMSUQkm1IxKyIiIrneiTr12d3/ea4FBHKkRWsSvLytjiQiImlQMSsiIiLi5MTOlwZbnUJERO6Ck9UBRERERERERO6W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gqZkVERERERMThqJgVERERERERh6NiVkRERERERByOilkRERERERFxOCpmRURERERExOGomBURERERERGHo2JWREREREREHI6KWREREREREXE4KmZFRERERETE4aiYFREREREREYejYlZEREREREQcjopZERERERERcTjZqphduHAh5cuXp0yZMnzwwQdWxxEREREREZFsKtsUs4mJiTzzzDMsWLCAnTt3MmPGDHbu3Gl1LBEREREREcmGsk0xu27dOsqUKUPp0qVxc3OjU6dOzJ492+pYIiIiIiIikg1lm2I2JiaGYsWKpVwPCgoiJibGwkQiIiIiIiKSXdkMwzCsDgHw448/snDhQr7++msApk6dytq1axk9evRN240bN45x48YBsHv3bipUqGD3rNnFqVOnKFSokNUx7ELnmjPllnPNLecJOtecSueaM+WWc80t5wk615wqN53r7URFRXH69Onb3udi5yypCgwM5MiRIynXo6OjCQwMvGW7fv360a9fP3tGy7YiIiKIjIy0OoZd6FxzptxyrrnlPEHnmlPpXHOm3HKuueU8QeeaU+Wmc71b2aabcfXq1dm7dy8HDx4kLi6OmTNn0qpVK6tjiYiIiIiISDaUbVpmXVxcGD16NE2bNiUxMZE+ffoQHBxsdSwRERERERHJhrJNMQvQvHlzmjdvbnUMh5GbulvrXHOm3HKuueU8QeeaU+lcc6bccq655TxB55pT5aZzvVvZZgIoERERERERkfTKNmNmRURERERERNJLxayIiEgmSkxMRJ2eREREsp6K2RwkMTEx5UOUPkjlPElJSXptJcdIbb24nMDZ2RmbzZZyXb+3IiIiWUNjZsWhJSUlAaR8cLzxA2RuYBhGrjvnnCS3vn4XL14kKCiIwoULU7hwYerUqUNQUBARERHUqlXL6ngZkpCQgIuLC88++yyHDx+mbt261K9fn+DgYPLlywfk/Nf72rVr5MmTx+oYmeL06dPYbDby5s2Lu7s7Tk4597v/xMREnJ2drY5hN0lJSTn69bwTwzC4evUqrq6uuLq65pi/R4mJiVy9ehVPT89c+9rmZipmHVzym9D06dN5/vnnqVOnDrVr16ZOnTqUL18ef3//HPcBKikpiejoaIoXL251lCyX/PrOnj2bX3/9leDgYKpWrUq5cuUoWrQo4PgfkM+ePUt0dDT+/v4UKlQoV3yoSn5dW7Zsyb59+yhXrhwNGzakfPnylC9fnvvuu8/qiFki+Wd1zZo1DBkyhHnz5jF69Gi+/PJLatWqxZkzZ5g7d65D/kwnZ65QoQKNGzfm9OnTfPfdd/j4+HDhwgX27NlD2bJlrY6ZZc6fP8/IkSMpW7Ysfn5+BAQEkC9fPgoWLEihQoWsjpduya/jww8/TGBgIGXKlCEgIIBSpUqRP39+goODcXHJVgtBZEhyQbdz504WLFhASEgI/v7++Pn5kSdPHvLly4e7u7vVMTPdiRMn+PbbbylZsiR+fn4UKVKEvHnzUqBAAfLmzWt1vCyT/HpHRkby+eefU6tWLYoWLUpgYCA+Pj74+fmRP39+q2PeteTz+uOPP5g9ezaVK1emYMGCFClShDx58lCsWDEKFChgdcxMkfy5Yf78+Rw6dIjw8HBKlChBwYIFc8TfpHuRu88+B9m4cSOtW7emWbNmDBw4kI8//pjTp08zdOhQhg4danW8TJH8IWPDhg3UrFmTMmXK4OvrS/Xq1fH396dRo0bUrl3b6phZ4scffyQuLo4LFy7w0ksv4ePjw9mzZxk5ciQPP/yw1fEyJPkP84wZM5g/fz6hoaE4OzsTEBCAu7s79erVo1y5clbHzBLJBXtMTAyffvopx44dY9CgQYSGhrJjxw42bdpEkSJFLE6Z+ZJ/h7du3UpQUBCurq4UK1aMokWLMmXKlJTtHK2QBTPz1atX8fDw4PPPPwdg165dbN68maioqBz75Vvyh8m//vqLr7/+mmeffZY5c+Zw7tw5KlWqROXKlXn66aetjpluNpuNK1eusHv3brp168aOHTt45513aNSoEUlJScyZM8fqiJkiuR3j22+/ZeLEiTRr1oxNmzbh6+tL0aJF6dy5M82aNbM4ZeZJ/jldsGABH374IT179mT37t04OztTokQJ7r//ftq3b291zCyT/HovXLiQzZs3U65cOcaMGUNSUhKBgYF06dKFXr16OdwXicnnNXPmTLZt20bhwoUZP348BQsWxN/fny5duvDQQw9ZnDJzjRgxghMnTlC0aFF27NhB6dKl8fHx4cMPPyQkJMTqeJZQMevgkv/obNu2jVGjRlGxYkVmzZpFu3bteOyxx7hy5YrFCTNP8h/ZzZs38+STT/LFF1/w6quvsnr1asqVK8dPP/1E7dq1c1SXqeTuMlFRUUydOpWSJUvy22+/8fzzz1OiRAmKFStmccJ7t2jRIqpVq0bz5s157rnnKF++PAUKFKBy5cpWR8tSx44dw8nJKeXLiHfeeYfFixdbnCprJf88Fy5cmCNHjtC+fXuuXbuGs7MzU6dOpWPHjri5uVmcMuNOnz6Np6cnb7/9Nm5ubhw5coQvv/ySp556KmVIRE6T/GFy48aNPPXUUwwZMoRhw4axd+9eunfvzoULFwDH6NqZ/B6zbds2SpQoQbdu3Th58iSLFi3i119/JSoqKse8tyTbtWsX06ZN48EHH6Rdu3bUrFmTkiVLOmQr3Z0k/5xu3bqVV155hZdeeom+ffsCEBERgbe3t5Xx7GbTpk18/PHHNGrUiKioKGrUqEGzZs24ePEi4Hg9vZKz7t27l08++YTq1auzePFi2rdvn2M+IyVL/ttz+fJldu/eDUDNmjV59913OXDgAL6+voDjvYaZQcWsg0v+cFC2bFkGDBhA+fLl2bVrFzNmzKBu3boO1b0rLclvRtu3b7+plaNs2bJMmDAh5XpO+rBhs9kwDIMrV66wePFiihUrxtGjR7l06RLh4eFWx7snNxbqI0aMoHz58jg5OdG/f3+Cg4NzzNi71Fy8eBFPT0+efvppEhIScHNz46uvvqJv3763TCCU07Ru3ZrAwEDWrVtHcHAwbm5ufPHFF1SuXJmqVas67Jtx8eLFefvtt5k4cSI+Pj5MnDiRRYsW8c477/Dmm2867HndSfLvcWJiItevX+f06dP8/fff7Nixg9DQUDw9PW/aLjtLfm18fX3x9vbmmWeewdnZmcOHDzN8+HD+7//+L2VstKNLfp90c3MjJiaGa9euERUVhZOTE6+88orF6TJf8s/f+fPnKV26NGB2Oc6TJw+dO3e2MppdJL/e5cqVY+7cuSQmJrJjxw7WrVtHr169CAoKwjAMh/g9vdGNX5Bu27YNJycnoqOjmTdvHt9//73F6TLf9evX8fT0ZNGiRRQvXpzdu3ezYcMGXn311ZRtctp7THpozGwOcfnyZaZMmcKBAwdo2rQpx48fZ/r06fz2229WR8t0EyZM4IcffsDFxYWEhATy5s1L+/btadeuHa6urlbHyxIrV65kypQpJCYmEhQUxN69e6lVqxbPP/+81dHuiWEYvPbaa9hsNry8vJgxYwb+/v58++23FC5c2Op4WSa5qNmxYwc//PADhQoVomzZsvz888+Ehoby9NNP58jC50b/7UFx/PhxChQokOPG6e3bt4+zZ89So0aNHP2aHjt2jOeff54tW7bQr18/8uTJw44dOxg+fLjDtfIlJSWxfPlyJk6cyP3330/37t155ZVXCA8Pp3///jnqdfzrr7/o2bMnly5dYtCgQcTFxXHu3DmGDx/ucIVNeuzcuZOnnnqKs2fP0qZNGy5cuEChQoUYNGhQjviSIi0HDx5k0KBB7N69O6UHydixY/nhhx8c+m/vli1beO655wB47rnnOHr0KEePHmXEiBEWJ8tciYmJzJw5k9dee40CBQrw1FNPcfjwYfLnz39TQZvbqJjNwTZu3Ei1atWsjpElVq9ezb59+6hatSoXLlzgyy+/5NNPP8XPz8/qaFnm1KlTuLm54ePjw4kTJ/jxxx955plnHP6D1dGjRxkzZgwuLi489dRTREZGMmfOHMaNG2d1NLs7c+YMZ86coVy5cg7/uqYmNjaW3377jbFjx3L9+nW8vLyoWbMmtWvXpkGDBlbHuyfnzp3js88+w9nZmTJlylC9evUcO5lXauLj41O+VBw+fDgvvPBCSuusIzt58iRAjpxUEf79gu3ixYt8/PHHvPXWW1ZHylIxMTEEBgYC0L9/f7766iuLE1kjMTGROXPm8Nhjj1kdJVMk/xzHxcUxduxYnn/++Rz5+wo3D71bs2YNTz75pEMM58gKKmYd2I1vPlOnTmXBggWUK1eOSpUqUadOHSpWrGh1xCyRkJBAYmLiTd8iHj9+PEdOmJPsr7/+Yu/evfj6+hIUFESFChUcvhvuf99gbrye/EVMTn0TAti/fz+jR4/m1KlT5M+fn4iICKpVq0ZoaKjV0bJE8pvs/Pnz+frrr2nVqhVTpkyhZcuWfPbZZ1SrVo1ffvnFod+MmzdvTosWLRg4cCD33Xcfe/bsISkpiZiYGAICAqyOl2USExPZt28f+/fvJyEhAW9vbwIDAwkMDHTIGWKXLl3KlClT8PLyomzZshQvXpzAwEAiIiIc9mfzduLi4ti1axfnzp0jT548FCpUCD8/P/Lly5ejzjNZYmIiJ0+eJCYmhvj4eDw8PChatGiO7gV0o8uXL7No0SL+/vtvAgICKFGiBEWKFCEgIMAhxwwnfz44f/48W7Zs4dChQ7i7u1OoUCGKFi1KyZIl8fDwsDpmprp+/TorV67ExcWFwMBAgoKCctw5ZkTO71ORgyUlJeHs7MzLL79MWFgYV69eZf369SxcuJB+/frxySef8MILL1gdM1Mk/9E6duwYc+fOZfLkySQkJODr60vVqlVp1qxZjitmk7thDhgwgHz58jF37lwCAgI4f/48p0+fZvz48dSrV8/qmBmSXLBs3LiRFStWsGPHDry9vfH398fX15cmTZoAOXfsh2EYdOrUiddff52XXnqJtm3b8t5773HhwgX27dvnkB8s0pL8ven69etp3LgxHh4ehIeHM3DgQFxdXVM+UDrqa37y5EnOnz/PM888w/Tp0/nrr7+YM2cOK1f+f3v3HdZV2T9w/M3eIFsQUUCGoCK49w73TE0tScuRVu6RaY5yV+ZMy8TU1NQs9xY3blAcIAiykb33+P3h73zT6ulpwPP1HO/XdT3X9Tx8/eNznnPOfe7PPT73JcUmss8fi7Fp0yYePHiArq4udnZ2JCUlMXHiREaPHq3uMP+W5ORkPv30UwYNGsTcuXPp378/c+bMoXPnzhw6dEjd4VWJ54/0O3PmDIcPH8bJyYny8nKMjY1ZsmSJ7FdJPE96Tk+ePMn333/PrVu3qFWrFqamppSWljJ27FjFzEz+Eel+f/3118TGxnL8+HGMjIwoKSkhIyODr7/+mgEDBshu8FjqA69Zs4aoqChOnTqFt7c36enpaGlp8fnnnyvmhAvpGV68eDHR0dH88MMPODo6UlBQQL169di2bRv16tVTd5hqI5JZGXu+ittnn31GYGAg69evx8bGhlmzZtGzZ081R1h1pEYrICCAnJwcunfvzpMnT3B3d2f9+vVoaGjQrl07RVUylq7j0qVL/PLLL5w8eZIVK1Zw/fp1rly5ooiZ98WLF9OmTRsuXbpE9+7dOXXqFPn5+bRs2VLdoVWrsLAwLC0t6dixIzVr1uTzzz+nffv2qqReiZ6f6fHy8uLBgwcUFBRQWVnJpUuXaNGiBSC/SoxSvA8fPsTR0ZGEhAQqKiooLy/H3t6eO3fuvPDvlEQaoNi/fz9DhgwhKyuLiIgI3n//fdWSN5BfJeO6desybNgwTpw4wdatWxkxYgR79+594d/JmRT/1q1b2bVrF4aGhvTo0YNatWoxefJk9QZXDaTn9Pvvv2f8+PGcPn0aHR0d2rRpw9y5c9UcXfWT7vfp06fZsmULmpqa9O/fn06dOvH6669jYmICyO/ZlmI9cOAA165dY8iQIUyZMgULCwvef/991XUpgdR+7tmzh7CwMGJiYjh48CAnT55k3bp1irrWf+Ll/roIf0p6uCsqKjA1NSUnJ4cLFy5QWlrKoUOHFNkpDgkJoX///uTl5dGhQwdmzpzJyJEjVTN5L3uH6e/Ky8tDQ0MDe3t7CgsLcXFxYdSoUdy6dUvWB4FL9yk8PJypU6dibm7Oxx9/zIkTJzA1NcXS0lLNEVYPqVP15MkTGjZsSGpqKvr6+pSWlgLPjikCFHmMi9TxmDlzJl5eXgwbNgxNTU0GDhyItra26ogiOXWm4Nd4GzRowOzZszEwMKBTp05MmjSJVatWUadOHeDXe68k0rVnZGTg7OzMnTt3aNKkCQ4ODjg6OmJsbKzmCP++qKgo6tWrx/3799HU1KSoqIjIyEjKy8sBZbybUvtbVFSEkZERkZGRNGnShObNm2NhYaGo40zg1+vNycmhXr16PHr0iN69e9O1a1dcXFxkV6Ds75KuPz8/H01NTeLi4lTPcVZWlmrvsNz6T1K8JiYmlJaWkpqaSsOGDfHy8qKgoEBxq/WSkpIwMzOjoKCA3NxcatSowZAhQzA2Nn5llsr/J2JmVgG2bt2KpqYmkydPZteuXZw/f55atWop6uGWZint7OxUJeRjY2MpKCjgwIEDdOrUSc0RVo+ysjJmzJhBfn4+/fr149NPP8Xa2hpNTU20tbVlN5L6vJycHHx9fcnLy6NGjRqkp6djaWmp2s+jRNK9atu2LW5ubtjb29O1a1fVYfXSoIwSEx9JbGws7u7uAEyfPp3o6Ghatmyp2gMu1+fZ0tJSNQgjtcXu7u60bdsWkF9H8a+QrmnQoEHY2tri5+fHJ598wv79+wkNDVVVF5XDPZVi9Pf3Jy8vD21tbdzc3PDz8wOeFQlSkrKyMsaNG4eWlhbdunVj9OjReHl5ER4erjq6Rimke9ujRw/09fXp0qULU6dOpW3btty+fVsRq5z+is8//5waNWowePBg5s+fz4YNG0hNTcXV1VXdof1jxcXFTJ06lcrKSgYPHkyLFi3w8PBAS0tLUUdTAmhrazNt2jTKy8tp2bIlY8aMQU9Pj4yMDEAeK2CqiygAJXOFhYUYGBhQWVlJaWkpR48eRUNDAz8/P0VuCi8qKqK0tJT8/HymT59OQUEB1tbWfPHFF7KcBfirKioqiIyMZMGCBdja2jJu3Dg8PDxkncyWlJQQExODq6sru3btYsyYMdSqVYt+/fqxYsUKRTfMaWlpqsrbUVFRnD17Fh8fH3x9fWV7P/+KuLg4pkyZwp49e1T39saNG1y+fFm2yxuld/Dw4cMEBATw0UcfqY4Zatq0qayPu/gnzp8/z61bt2jZsqUs96sVFRWpvp3Z2dk8fvyY2rVrK65j/LyysjJ27dpFWloabdq0oXnz5uoOqVoVFRWxc+dOHj58SPv27enTp4+6Q/qfCwoKIjU1lVatWinm2a6oqCAwMJCUlBTatGmDo6OjrPtIfyYxMZGAgAAsLCzo0KEDnp6eiu4z/TcimZUp6aFdu3YtZWVlTJkyRfXbpUuXsLCwwNPTU40RVr3s7GySkpLw8PAAnnWM09LS8PHxUXNkVU+6v9u3b8fHx4cGDRqofsvMzMTU1FQRe4OLiorQ09NDQ0ODoqIiMjMzMTY2Vvz+j7feeouVK1e+sAxqz5499O7dW5bVX/+q4uJiVq5cSVZWFr1792bJkiXUrFkTd3d3Pv74Y1nveffw8OCDDz5g7969mJmZ8eDBAwYMGMCSJUsUeX7l83uFT548+btig8HBwbJsm1u0aMHp06dVbVBaWho//fQTo0aNQldXV83R/XvSt+XAgQNUVFS8UPgoKyuL/Px81bJTJZCe0zt37vDkyRP69ev3wm+JiYmKut7fer4vkZCQwOzZs1W/xcTEkJKSQrNmzdQY4T8jfSsCAgIwMTHh9ddfV/0WFRVFcXGxYmbcpWtdtmwZ/fr1e+G6EhMTMTc3l/3pFv/Wq5nCK4A0+tKnTx+OHj3K4cOH2bJlCx988AGzZ8/mwYMHao6w6kjjLaGhoSxdulT199q1axMWFsbXX3+trtCqjXR/nz59yrJly4BnM1gbN27Ez8+PM2fOAPJcjirtPdu8eTNjxoxhy5YtbN++nQkTJhAZGYmJiYksr+vv6NChAxMmTCA5OZnJkyczevRoNm/erIjO8p8pLi7mrbfe4urVqyxfvpy5c+eyceNG2SeyERER1KlTh4kTJxIXF8eBAweIiIjg6NGjikxk4delm0VFRZw+fZrbt29TWlrKhg0b6NGjBxcvXgTkt8d0woQJjBw5klOnTrF06VL69OlDRESEYt5N6dtSVlbG3r17iY+Pp7CwkNWrVzN06FBu376t5girlvScPnnyhICAANWSzICAAEaMGMGRI0fUGV61k+5306ZNuXbtGseOHePu3bvMmjWLwYMHk5iYCMjvPZW+FSYmJvz8889ERESQmJjImDFjmDhxIunp6WqOsOpI16qvr8+GDRtIS0sjJSWFpUuXMmTIEJ48eaLeAF8CYmZW5srKyrh37x6jRo2iffv2tG7dmqFDh6o7rGqRl5fHokWLsLS0xMbGhoCAADw9PenUqRNDhw6VdWf4zyxcuJArV67QsGFDcnNzmTNnjqqojBxJI8UtWrTgnXfeYcWKFfTv3x93d3f27t3LunXrcHNzU3eY1aayspLCwkIWLlzI4cOHef/99/H29pblksy/SpodWbVqFU+fPiUzM5MzZ87w0Ucf0bBhQ9zc3GRZhEW6rgMHDjBy5Ej69etHUFAQR44c4fr16+zatYsjR44odvlXWVkZ2traXLp0iY8++ggtLS1atWql+o+1tbUsl/ktW7aMU6dO0bx5cz777DPFfVeeX9l14cIFYmJi6N69O61bt6Zly5ayfBf/TGlpKTo6Oqxfv549e/ZgYmJCvXr1aNCgAX379sXGxkbdIf5P3Lx5k08//ZS0tDTefvttevXqhYWFhWy3pEnP8aZNm9izZw9FRUWMGTMGLy8vvL29FTMA9bwZM2ZQUFDAxYsXGTlyJO3ataNJkyaKHTT9q17tq5e58vJy3nvvPczMzMjPzyctLY0GDRoQGxuLo6OjusOrcnl5ebz11lv06tWLHj16sHHjRtVSaunoHiUpKCjg6NGjeHh48P3339OmTRs+//xzysrK1B3av/J8ZcWxY8eyZs0alixZgq6uLhs2bFBcR0oideql80e1tbUpLi6moKCA2rVrk5qaqpi9S78lJTOtWrUiJCQEMzMzevbsSXBwMJcuXVKtPpAb6bp8fX1Zu3YtGRkZGBsbs2LFCi5cuKCq0KxEFRUVaGtrs2zZMpo1a0bt2rUxNzdn8eLFqndcLoms1Cn+6quv2Lp1KyYmJsTFxfHee++Rnp6OjY2NogYkNDU1WbRoEc2bN2f9+vVMnTqVsWPHqjusalFZWYmOjg47duygb9++XLp0iVq1avH555+rO7T/qUGDBtGgQQNu377N6NGjefPNN2W/NLWsrIwJEybQo0cPcnJyePPNN3n77bfVHVa1SElJYfPmzdStW5dPPvmEn3/+mfbt2wPyXKFX1cTMrIwVFhayb98+8vPzSU5O5saNG9SqVQtjY2O+/PJLdYdX5T766CM0NTWJiYnh+vXrLFy4kJo1a75QCVVJIiIimD59OtbW1qqlYD169MDd3V32B7wnJCTQokULevTowdmzZ9m0aRNaWlpMmTKFkJAQdYdXre7cucPhw4cpLS0lLi6OwsJCjIyMGDJkCN26dZNNAvB3lZaWEhoaiq+vL/BssCYlJYX8/Hy8vLzUHN2/V1paSnx8PEZGRpSUlJCVlYWVlZXijof4rWnTpnHu3DkyMjKIiYnBxcWFWrVqcejQIdntfU9OTiY4OJikpCTOnTvH48ePiYuLY/369fTp00cx72ZBQQHTp08nKSmJhIQE7ty5Q8uWLXF1dWXz5s3qDq/KVVRU0LVrV8LDw8nKyqK0tJT27dvj5eXFl19+qbiB8N+SCnxFRkYSGxvL8ePHsbS0xNzcXLUdQI5ycnKYOXMmkZGRxMTEEB0djY2NDW3btmXPnj3qDq9KRUVFsWrVKjQ0NAgJCeHx48e0bt2a1q1bv1Az51UlklkZkj6omZmZaGtro6OjQ1FRETk5OSQmJqKnpyfLwhv/zdmzZ4mPjyclJYWEhATKy8spLy9n7dq1ihkxf560hyU+Pp7k5GSioqK4c+cOnp6evPXWW7KeKSguLub69eukpqZy//59bt68SWJiIk5OTuzZs0fW1/bfxMfH4+DgQGlpKTk5OSQkJJCcnEzDhg2xs7NTTIdZIl1PUFAQM2fO5OLFi6q/JSYmEhoaqjr+RK727NnDtm3byMnJ4eDBg6qZvTp16ijqXv7Wb5/VvLw87t69S0hICBMmTFBjZP9McHAwrq6uqsr4ZWVlZGVlYWJioqiq1KWlpVRWVqKlpUVhYSHJyclERESQlZXFsGHD1B1etaqsrOTevXtcvXqVyMhIli9fru6Qql1eXh5FRUWqCvqlpaUkJSWRnp6Oj4+PbL850mkektLSUu7cuUN6ejp+fn6K6kcUFRVRUFBAYWEhxcXFpKamEhUVhZ2dHR07dlTUtf4TIpmVIWlv6IcffkitWrWYNWuW6rfIyEjMzc1V5x0qRUlJieo8Uk1NTSorK0lJSSEtLU0RszrPk+7vRx99RNu2benVq5fqN2mPmhI8fvyYe/fu0bt3b7S0tCgvL6egoEBVAEqOH9e/wtvbm4MHD76w7/nWrVv4+Pgo8mMkfWTXrVtHWFgY69ato6SkBF1dXXbs2MGhQ4f48ccfZbvnvaCggLZt27Jt2zb69OnD48ePSUxMZMCAAVy+fFmR+7aeH6A4evQoCxYsQFNTEw0NDQoLC9HQ0JDdPrz8/Hw6derE1atXVe9hbm4u165do2vXrmqOrmpI79j333+Pjo4Ow4cPV/2WlpaGsbGx7O7bn5HanrNnz/LgwQMmTJigyDb2P5Hu99q1ayktLVWdx6qhoUFkZCSmpqay3C8sXdfy5ctxcHBgxIgRqnudmJgo633AvyVd65w5cxg0aBBNmjQBnrXB6enp1KhRQzF9wn/j1XmrFUTq5EdFRdGyZUvg2YcYYOrUqapKt0ogjbVcv36d2bNns2LFCjZt2sSZM2e4cOEC+/bt4+DBg2RlZak30CokfWzPnz+Pi4sL8GxUDp4d6XL37l21xfZvSbPNS5cuZdu2bUyaNIkTJ05QUVHBvn37yMvLA1BsIpuYmIi2tjZ16tRRVXVOS0tj5MiRiu1kSddlY2NDSUkJCQkJqgTv3r17sj1CTGqbHj16hLOzM56enjg4OKCpqanqSOnq6ipyP5P0Hh8/flxVr6C4uBiAvXv3smbNGkAee7mkGMPCwjA1NUVTU1P1Pc3MzOSjjz5SZ3jVYv/+/RgZGQG/flu++uorzp49q86wqpx0b/fu3UtZWRmampqq5/Trr79mx44d6gzvf+by5cs4OTkBv/YV161bx/HjxwF5vKfPk/oHhw8fVh3VKNUSWbRoEVevXlVbbFVNGuA9fPgwdnZ2wLPJHQ0NDd5//33i4+PVGd5LQ5m9J4WTOofGxsYUFhYCqD5MqampeHt7qy22qiY1WpaWlnh7e1NRUcGDBw84duwYc+bM4fr165SXl5Odna3mSKuOhoYGlZWVlJaWqmbvpM7x/fv3qV27tjrD+1ek+3nw4EHeeust6tSpQ506ddDU1OTrr78mLS1NzRFWr4yMDBwcHMjOzlZ9pJKSkjA3NwfkdzzC3zFo0CAqKioYNWoUH3zwAU2aNCE5OZlBgwYByC6Zl55lTU1NnJ2d+fDDD3FycqKsrIytW7dSr149QH4dxb9CuvaCggJV2yTNDty6dUv13+XwPEvXkpOTg4GBAQkJCarv6fnz53F2dgZ+PVJMzqR3TFoZAb9+Wy5duqS44nvSvc3Pz//dajVpu4OSPd+mSt9WaQl9WFgYdevWVUdY/9rzfeCkpCQA1fN88+ZN7O3t1RZbdSgsLERbW/uFQVJ4dlyl0q71nxJz0zI2Z84cevfuTePGjalbty75+fm4urri7u6u7tCqVGVlJfXr1//dAdgPHz5k7ty5tGrVSk2RVZ+KigrefPNN2rRpw/Tp0zEwMCAiIgJbW1tV4iNHGhoaFBcXU1ZWRr169SgpKVEtE8/KylLNRCtVgwYN8PX1pWXLlgwYMIDExETy8vJUB74ruXNVXFzM5s2buXLlComJifTu3ZsmTZqo9nHJcTa+oqKCRo0aMWDAAFauXElubi7vvfce5eXlqqIccryu/0bqTA4dOpQvv/ySrVu30rFjR06dOsWdO3dUFUXlMkBRWVlJp06dCAkJoX///jRo0ABLS0sSExPp16+fusOrMtKzOGbMGH744Qc0NDTw8fHh5MmTFBcX07hxY/UGWMWk569fv37s3bsXR0dHGjduzP79+4mNjVX0cWjw6/2eM2cO8+bNIzIykubNmxMeHk5lZaWqtopc26iJEyeybds2ioqKcHR05Oeff8ba2lpxR/vp6uri7+/PxIkTGT58OC4uLly8eBE7OzvV6h+53sOqIvbMylx2djaXL1/m/v37aGhoMGnSJHR0dNQdVpX75ZdfsLe3x9HRERsbGzQ1NRk4cCCrVq2S9Zmrf6ayspLdu3cTEhJCUVERxcXFTJkyBXd3d1k3XmVlZWzZsoUTJ05w69YtTp06RVBQEFu3buXs2bOyvra/6ubNm9y6dYvs7GyaNm1K586d1R1StcrKymLu3Lm4ublRt25dbGxscHBwwMjISNaDM/Bsmaa+vj5ZWVmEhISgpaVFy5YtFdkO/5HAwEC+/PJLUlJSaNCgAaNHj6ZVq1aySWSfV1lZyYULF7h16xalpaUMGjRINcOuNOvWrePbb78lJyeHjh07MmnSJMUls88LCAhg8+bNFBcX06BBAwYPHvxCPQqlu3btGgEBASQmJtKwYUOmTJmiGkiUs71797J161ZKSkro2LEjb775piL7hJmZmaxatYrLly+TnJxM+/btmTVrFnXr1n0l+kz/jUhmZUZ6aLOzs7l69Sp79uxh4MCB9OrVi7KyMsrLyxVVdRGeVeKbOnWqavmtoaEhhoaGbN++nbi4OHWHVy0KCgooKirCwsKC6OhosrKyFFWhOjk5mc2bNxMSEkJ8fDx16tRh5cqVODo6KrJhlq5p48aNDB48GEtLS4qLi9HT0yMiIoJatWphaGio7jCrTUpKCtu3b+fixYtcunSJjh07kpubS+vWrZk/f766w/tXFi5ciL6+PnXq1MHJyQl7e3uCg4PR19fH3d1dkR0reLbs9s6dOxgaGqr2rclZYGAgFy9e5JNPPuHUqVPo6+vTvHlzxX1PS0tLuXfvHu7u7r9rc5TU9krXEhsbS2BgIK+99hp2dnaUlpaqBppehQqweXl5nDt3DicnJ7y8vIiOjqZWrVqyL0yXnZ3N+fPnadGiBba2ti8Ux1TScwzP3tlHjx6pVrFJA6jCr8QyY5mRim0sWbIELS0tIiMjycjIAGDNmjW0aNGCNm3aqDnKqqWnp8ecOXPIzc0lOjqa9PR04uLiGDlyJKCsD5JUuW7RokVs3bqVAQMGYGFhQUJCAr169WLQoEGKuNaaNWsyd+7cP/xNSR8hiXRNly9fRl9fn7fffpvo6Gg+//xzNDU1+eqrr9QbYDWzsbFh2rRpWFtb4+XlxeLFi1+oGivXd7ikpAQzMzPy8/O5ffs2QUFBlJaWsmvXLqZNm4aenp7iklnpXp0+fZq1a9dibW2Ni4sLS5YsoWPHjnz77bfUqlVL3WH+LU+fPmX8+PEMHDiQrl274uTkRExMDP7+/owYMULd4VUJ6duyceNGLly4gJOTE0ZGRmzdupWRI0cyZ84cRSXuUpubkJDAgQMH+Oabb4Bn3x4TExP69+9P//791Rhh9ZLu96pVqwgODsbY2BgzMzMuXryIr68vn3/+ORYWFuoO8297vpJxZGQkx44do6ioiO+//54PPviAxYsXq/YFy53U1k6ePFl1ckdBQQFBQUFMnjyZAQMGqDvEl4b8eg+vOKmBvnjxIjNnzsTS0lJVEOjIkSPk5uaqM7xqoaWlRWxsLLdv36ZRo0aMGjWKefPmsXjxYkA++7L+Cqko0KFDhwgPD+f06dPUrl2bLl26sHTpUmJjY9Uc4T8nFYPp3r07Li4ujB49mo0bNxIREcHmzZvp1asXX331FaWlpWqOtPps376dHTt20L17d5YtW0bTpk155513FDsrKy38CQ4OJiEhgaNHj6qWbbZs2ZLmzZtTWVkp23dYV1eXyZMnM3XqVCZOnMi4cePw8vKiSZMmzJ07V1VtXkmke3r8+HH69etHjRo1ePLkCQUFBTg5OfHzzz+/8O9eZlKbFBISQosWLRg5ciRZWVl8++23fPLJJ2zYsOGFfydnzxffGzt2LIGBgRgbG3P79m1u3LihqAqwz/P29mb//v24u7vTuXNnpk2bhpubG6ampuoO7X/i2rVrzJkzR5UMhYSEkJKSwvnz5wF5vKfPk57jwMBAVq5cyYULFxg6dCgVFRWEhoYSHh6u5girjvRdDAwMZPbs2axZs4ZmzZqxbNkyli9fTkpKipojfHmImVmZkR5uBwcH8vPzSUpKomPHjgCkp6crqpKxNAK3dOlSUlJS2LBhAzt27KBu3bqsXLmSbt26KWrprSQ3N5eysjLMzMwwNTVl/PjxwLOjE+Q24/E86dndsmUL169f5+rVq+zdu5eVK1cSHR3NuXPnsLe3V9yZadLo6u3bt7l//z7jx49n7dq19OjRg6FDhwLKWxYleb4DnZGRwYMHD6hZsybbt29HQ0ODfv36YWJiouYo/z7pfmVmZmJoaIiBgYFqBjYlJUXVoZL7Ur4/ExwcjIuLC4mJiXTv3h14NlMtJQlyeqbDwsJISEhg06ZNWFhYUFxczJUrV1THRsmtw/9HpPY3KioKMzMzKisr6d69O+bm5uTm5sryvNH/RtqWBM/6R+PGjaNFixY0btxY8cs0pYHxR48eERERQXx8vGogMScnB1dXV3WG949Jz3FkZCShoaGUl5erriUvLw8HBwd1hlflkpOTqaysxMLCAktLSwYNGqSqoaLEd/afUlav8RUydepU+vfvT0xMDHPmzCEyMpKWLVuqzqFSAqnR+vnnn7l58yYpKSmqYxIOHz6sqkQop07TX5GcnExsbCw1atQgJydHNftRWFiIjo6O7K/X3t7+d0u82rVrR/v27dUXVDWSnuPExES+++47kpKSSEhIYObMmQQEBPDhhx/Ss2dPNUdZvfr06UNRURGtW7cmMjKS+/fvk5mZqariLFffffcdBw8epE6dOlhbW9OqVSt++OEHunbtqu7Qqo3USW7SpAkhISHExMRw6tQpnjx5wp49e5g0aRIgj+0C0rvZoEEDEhISyM/Px9bWloULF3LixAneeecdNUdYtQoLC2nYsCEBAQGUlpayd+9ejh07RlRUlCL2Pf+WhoYGEyZMoGXLlty/f1910oNSV8L8VmlpKT169ODy5cvY2Nhw+PBhzpw5Q1RUlOr/Czm8p7+VnZ1Nv379OH78OObm5qxatYqioiLi4+OxtbVVd3hVKi0tjRo1avDxxx9jYGDAd999R2xsrOr4MLlu0alqogCUjCUmJnLs2DHy8vLQ1dXlnXfeUeRMwGuvvaYqnCPtOfT29iYwMFCWez7+jDQbDc+q/sbHx3Pu3DlOnDhB7dq1WbFixQuFDuQmLy+P5ORkatSoga6uLqampty7d4/Zs2dz+PBhxTbM0nVlZGQwadIkDAwM8Pf358aNGzRv3pzWrVsr9trh2fnX0l6tunXrUlhYSH5+vuyraUZFRREXF0dSUhKxsbGkpqZy8uRJvv76a1q3bi37gac/k5OTQ0FBAbGxsSQkJJCWlsbjx49ZsmSJbJ/j8vJyUlNTSUlJ4d69e3Ts2BF7e3vF3MeKigqePn1KUVERkZGRPHjwgKdPn1JRUcGyZcvUHV6VKywsZPr06Tx69IioqCjS0tIwNDTE19eXI0eOqDu8/4mysjIqKytJTk4mIiKC6OhoCgsLef/992X9XBcWFpKbm0tMTAzJyckkJCSgoaHBuHHjFPUtLS8vJyEhgcLCQmJiYrh58yb379+nadOmTJky5YU+46tMJLMyIr2gFy5cIDw8nIYNG2Jubo6VldXvDgRXisrKSg4dOsSJEyc4f/48O3bs4NtvvyU1NZU9e/aoO7xqIRWTuX37NhUVFfTu3Vu2S4Ik0kdz3759fPbZZ9SvXx8bGxu8vb158OABubm5bNq0SVEfod9asGABFy9epH379hw8eJA1a9Yorljb86R7ee7cOfbv38/Bgwdp0qQJP/30E4cOHUJXVxc/Pz91h1llpArklZWVmJubK/Y5hmf39urVq5w8eZK2bdvKfib6/PnzzJo1i/LycurXr0/37t0ZPny4usOqMjExMZibm2Nqasrx48e5evUq/v7+ODk5Acpb3fSflJWVERoaSkxMjKKLP0n3s6SkhB9//JHdu3dTv359WrVqRY8ePWQ7My1dV15eHj/++CMhISG89957qu0ASnX48GGuX7+Oh4eHaoCtpKREkZNX/5Q8p3deUc/vFdi3bx8HDhwgKiqKevXqYWZmxsyZM2nYsKGao6xaGhoa9O3bl/LycrKzs5k1axY9e/ZkwYIF6g6tykmd/6VLl3LlyhXatm2Lubk5s2bNYvjw4QwaNEi2HQ4p7tdffx1fX18ePXpETEwM4eHh3Lp1izFjxrzw75SmtLSUoqIizpw5A8DAgQNZuHAh169fZ8qUKWqOrnpI46QHDx6kdevWNGvWjEePHgFw+/ZtSktL8fPzk/0ARmFhId988w3Hjh2jadOmTJw4UdbX82eke7V7926uXLnClStXiI+Pp2vXrmzYsAFdXV3effdddYf5t0RERDB16lTWrVuHnp4ely5d4scff8Tc3JwePXqoO7wqsXXrVvr378+ZM2fIzs5m48aNWFtbM3HiRJYuXUr79u0VNbAmrV5as2YNZ8+epW/fvtSsWRMnJydcXFzw8fFRdAIvnXoxb948srOzef3114mPj2f16tVcvnyZ5cuXy/IcbOm6pk+fjouLC3v37qVjx454enoyYcIEhg8fTtu2bdUdZpWQns/x48dTWVmJsbExO3bsYPXq1axYsYIOHTqoO8SXikhmZaaiooLRo0czevRoAFq0aEHv3r0pKChQbHW+kydPUlRUxMyZM3F1dcXAwABQ3miy1AHevXs3YWFhqmWpLi4urF+/ni5dumBubq7mKP89Z2dnnJ2diYiIoEePHixfvlyV+Cjpfj5PR0eHZcuWUV5ejqamJg0bNmTSpEkvVJRU2rVL1/P06VOcnZ3ZvHkz/fr1AyA6OprOnTurM7wqc/HiRY4fP8748eM5cOAAX331leqZVto9ld7Ts2fPMnLkSLy9vcnMzASeLbmuUaMGgCyWvkmJ+f3793F1daVVq1YA+Pr64uzsrCrSJvfBFoD+/fvj7e3N1KlT2bNnDzExMdSvXx+AS5cu0aRJEzVHWLWkbTjGxsacPHmSyMhIHB0dKSoqIisri88//1wx7c8fkdqd4OBgli1bhq+vLwDz5s2ja9euXLp0iU6dOsmujZLew1u3brFx40auXLmi2usdGhoq2xnnPyLdlytXrnDp0iVV//7KlSvMmTOHw4cPK+YIoqogklkZ2rt3L40bN8bW1pbc3FzGjh2r7pCqnNQZ+vjjj3n8+DG5ubk8ffqUxMREli9fzltvvSWrRvivysrKok6dOqSnp2Nra4uVlRV9+/blww8/VEQiK5k3bx6PHz8mJyeH9957j169eqk7pGohPcc///wzR48epWfPntja2mJvb0+jRo1U1SWV+CxLHY/x48dz/Phxjh07xttvv80vv/xCdHS0KnmQ27VLyc2jR49wdnbm7t27dOzYkf79+6OhocGFCxcAZQ5QPJ/UlZSUcPjwYWbMmAE8S2ZHjRoFyOOeStdiYmJCaWkply5dom3btuTm5nL58mW8vLwAZVQy/vbbb1m3bh2ampqUlpYSERGhOgXh6dOnNGjQQL0BVpPRo0djZWVFcHAwQ4cOxdXVleDgYNXyaqWSnm0LCwvOnTtHw4YN0dHRIT8/n9zcXNl+dzQ0NCgtLaVWrVrcvHmTmJgYvLy8KCsrIzs7W3FFzOLi4tDX1ycvL0+VzNarV4/c3FyRyP6GSGZlJiUlhXXr1pGVlUV2djZTp04Fni1jlOOykf9EGtXft28fgYGB2NvbA/DkyRNGjhxJhw4dcHR0VGeI1cLU1JTXX3+d1q1bM3DgQIqKikhNTaVPnz6AMirXpaWlceTIEY4ePUpERATTpk1TbDIrPcdZWVls2bKFoKAgatasSUVFBeXl5cydO1dRFcj/SLt27UhOTqZdu3aMGDGCZs2a8cUXX6j2gcuxQwUQEBDAvn37SEtLw8bGhuLiYvbu3cv06dNf+HdKIl3TjBkzCAgIIDg4mNjYWGbPnk15ebnqXF05tVFdunQhLi6OWbNmYWhoiJWVFdbW1owcORJQxn1ct24dAHPmzGH69OmEhYURGBjI6dOnqVu3rur7qiSVlZWcO3eO5s2bU15ezsiRI3njjTdUfaZXwcqVK5kyZQqXLl3C2dmZzMxMGjVqRO3atdUd2j+mo6PDrFmzWLNmjWrv7IEDB2jfvj2GhoaKGkSsXbs248eP580336R58+bUq1ePu3fvqo6kVEJ/sKqIAlAyVV5eTllZGTo6Oop9mEtLS3n//fd54403aNasGXp6eujo6ODu7s79+/dlW9H3P3m+Eb579y6hoaHk5+ejra3NwIEDVUv45Ea6LmmP7MOHDzl48CBnzpzh/PnzrFu3jr179yq+Yd69ezfXrl1j1KhRODs7c/HiRdzd3XF2dlbUB/h5cXFx7Nq1i27duuHu7v7CMjC5X3NFRQVZWVkkJycTHh5OWFgYFy9eZNWqVapjL5Ts0aNH/Pjjj4SGhuLr68u7774ry+rU69evZ8yYMeTl5XHnzh1ycnJ47bXXVNtZlEaqjn/t2jW6d+/O+PHjFblFKTk5menTp2Nubo6NjQ0aGhoEBATg4+PDvn371B3e/0xBQQHnzp0jJiaGevXq0a1bN3WHVCUuXbrE6dOniYmJoU+fPvTv31+R/YeKigp++eUXTp8+TUJCAkOHDuX1118XxZ9+QySzMiEVNNiyZQvJycm0aNGCmjVrYmVlhYGBAcbGxop7kcPDw+nXrx9mZma8/vrrGBsbc/PmTezt7fnkk0+oqKhAT09P3WFWCalj//TpUy5evEhoaCjZ2dn06NFDMRVfjxw5wsaNG9HU1CQ3N5fu3btz6dIl3Nzc+PzzzxWdzN64cQN3d3euXbvGp59+yuDBg/nggw/UHVa1u3PnDjt27CAiIoL8/HzVDJCfn5+sq8WWlZXx3Xff4e7uTq1atbC2tsbExOSl3ydaFXJycvjuu+/Q09NjzJgxpKamYmVlJcvOVX5+Pk2aNCEsLEzdoVSb57c6nDp1ilatWuHt7Y2TkxOGhoZoaWnJfmDpj1RWVhIfH09cXByRkZEkJycTFhaGtbU1y5cvV3d41Ua6l2lpaWzcuJHDhw/j4+ND06ZN6dmzp2xXAknXFRwcTEZGBu7u7tSsWRNtbW3y8vIA0NXVlWU79FtSX2jevHn06dOH5s2bq36Tqhgr8Z39N0QyKxPSg/vhhx+ybt06mjVrhpGRkWq2cunSpao9PkqRn5/PzZs3yczM5ObNm0RGRpKYmIiOjg5mZmb06NFDVQVX7qT7O2zYMHJzc+natSvGxsYcPXqU3r174+/vr4iOckVFBXl5eURFRXHv3j0ePnxIz549adOmjWIb55ycHGbMmIGBgQE2NjYA7Nq1i0aNGvHDDz+oObrqlZeXh56eHu+88w4WFha88cYb3Lx5E19fX1merSs9ozdu3KBFixb07duXzMxMzMzMsLKywtfXl/fff1/dYVYLKSn68ssvuXPnDrm5uRgZGXHu3DkcHR3Zvn07zs7O6g7zL5Hu4+3btxkxYgQHDx4Enu0xNDAwQF9fX1bP5Z+R7tsbb7yBtrY2Dg4OPH78mOLiYlJTU/nss8/o0qWLusOsMtL17tu3j/DwcLp06YKTkxPW1taKuad/Rrr+4cOHY29vj5+fH9HR0Rw+fBhHR0eWLl2KiYmJusP826R3dvny5YSGhmJmZoa+vj4uLi7s378fbW1thg0bxvDhw2W/5U661pYtW7Jr1y6cnJwoLCxUnU+/aNEi6tSpo+4wXyrKWqepYFInf82aNVhZWZGRkcGHH36IhoYGgYGB2NraqjnCqmdkZISTkxO5ubkMGTKE+vXro6mpSUREBMHBwYq6Zun+Pnr0iFu3bgHPkiAPDw8mT57M66+/LtulYM8n6hUVFdSrVw9PT08aNGhA9+7dVUsTlZjIwrPR4gEDBlBRUcGjR4/Izs6mUaNGqsEJuSV0f4dUpKKkpITRo0fTqFEjvL29VZ0NuV23dDREaGgoY8aMYdOmTWRkZBAZGcnVq1dVswJKHZgBuHbtGjNmzGDFihXUq1eP7du3M2LECM6fP4+zs7MsnufnZ3mSk5OZOnUq+fn52NjYYGZmRu/evVV1CuROuhdJSUkcOnQIU1NTiouLSUpKIioqisaNG6s3wComtataWlrk5uby7rvvYmZmhqGhIaWlpaxevRpvb281R1l9pPudlpbGp59+iouLCwBjx47Fx8eHe/fu0apVK9m1UVKs7733HnFxccTGxhITE0N2djZ37tzh4MGD1KlTRxHbzzQ0NCgoKKCgoEBVrEza9hAcHCzb2fXqJP+7/gopLy/n0aNHfPTRR+zfv59x48Yxffp01TE9SiF1hr744guCg4PR0NAgKSkJAwMDVq5ciYeHh+Kq1sGz/YXGxsbcuHGDZs2aYWpqSps2bTAwMJBtIgvPGubi4mJu3brF4sWLiYqKIigoiAMHDpCVlcXhw4cVsTTotyIjI1m8eDFxcXH4+vri7+9Pz549qaioICcnh7KyMkB+Cd3fMWDAAFxdXTl9+rTqvDw570WUOlQJCQk8evSIzZs3U7NmTXr16vXCUjA5dRL/KilJKCwsxNLSkjfeeEN1rnl6erqsCnpJC9Lu3LnDV199hb+/P1FRUTx+/Jhr166p/p0cEvP/RkNDg7KyMi5evEiPHj1o1aoVnTp1onXr1oo+nqZHjx4MGDCAU6dO8cUXX2BqakpoaKgiC0c+T3r/3N3d+frrrxk3bhw1atQgMzMTa2tr1ZFMcnhP/4ipqSleXl4vrEQ8cuSIqjq+UmhpadGrVy969OjB5MmTMTY2JjIykho1aohlxn9ALDOWkaioKObPn4+9vT22trYkJiZy7NgxRowYwZw5c9QdXpVr0qQJGzduVJ2Bt2XLFo4cOcKWLVsUdUyN5MGDB4waNYrY2FiaNm1KUVERmZmZODs7s2TJEmxsbGSX1D4/AzJlyhTOnTun+i0jI4PU1FTFFssZOnQoDRs2pEGDBpw4cYL09HS++uorRVYO/SNlZWXs3r2biIgI7t69y9OnT8nOzsbS0lJ1fI1cXbt2jaCgINLS0khKSiIsLIyPP/6Ynj17qju0apeZmflC+1teXk6TJk0IDAyUXbs8b9483njjDcVt0fkj0dHRBAUFce3aNSIjI3FycmL58uUYGRmpO7Rq1aZNGy5fvgzI4/zjqpCSksLAgQOpqKjAwsICU1NToqKiaN68OSNHjsTKyoq6deuqO8y/TOpHREZGsnbtWtzd3bG3t6d+/fqkpaWxdOlSDh8+rIjBp+elp6fz3XffkZqaSmJiIiUlJcybN49GjRqJZPY3RDIrI/n5+dy4cYPExERiYmJU5+E1btyY1atXqzu8KpWamkrnzp0JDQ1V/a2iooImTZoQHBysxsiqT0VFBSkpKaSnp5OYmMiDBw+Ii4tDU1OTGzduMHDgQNkVDZIa3F9++YWBAwfi7u6Om5sbPXv2ZNCgQbKsfvpXtWnThqNHj2JmZgZA586dWbt2LV5eXoo7SuuP5OXlUVRUpLrHRUVFqufbx8dHMR/jpKQkAgMDWb9+PQcPHsTS0lLdIVWb3Nxcrl+/jomJCebm5tja2qKvr09JSYkszz0MCAigTZs2uLm5Ac+Ww2toaCj+3czMzOSTTz7BwMCAFStWqDucKvP8nvZRo0ZRv359rl+/TkhIiGqgRSntzp9JT09HQ0MDLS0tHjx4wKNHj3jy5AlhYWFER0fj6+vLhg0b1B3m3/bw4UN2795NWVkZmZmZaGhocPfuXZydnfn+++8Vl8xK7t+/j7W1tarmhvB7YpmxDEgvaFBQEGVlZXTr1g0rKys0NDQoLy+nuLhY3SFWOXNzc4YPH06vXr3o168fbm5uhIaGql5mJTVa0rXs2rWL3r174+XlRf369enWrRtPnz6lqKiIkpISWR7No6GhQWVlJf3796eiooLbt29z7do1Ll68SEpKCtOnT5f1stP/pKSkhIcPH7Ju3Trs7OxwcXEhISFBtddFyZ1lafYjICCA0tJS1bmOUtJTq1YtQL7L3ODZcRfJycnY2NhgZ2fH8OHDiY6OVmwiK7VRJ06cYNasWQwYMID8/HzMzc2xtrbG19eXDh06qDvMv6WkpIS7d++yYsUKhg0bxpQpU2RZGOfPSIlbQkICZWVlGBkZYWBggLm5Oe+++y6JiYnqDrFKSW2Kq6srH374IY8fPyYrK4sGDRqQlJTE2LFj2bhxo5qjrD5S2/vpp59Ss2ZNZs+eTatWrX63BDcjI0NNEf479evXZ+HChcCza0hKSiIyMlI1yyznb4pEemeDgoL47LPPyMnJoXHjxtjb2+Pl5UW3bt0U2Wf6t8TMrIx8/vnnXL16VbVu3sbGBnNzcxYsWKDIDeFZWVkEBARw48YNoqOjadmyJTNnzsTOzk6Ro6tjxoyhadOmvPvuu2hpafH111+rZnysra3VHV6VSk9Px9/fn2nTptGpUyd1h1PlcnNz+e677ygpKSE9PZ309HRu3LhBx44d0dbWxsXFhQkTJqg7zGrxfPXUoUOHMmDAAPLy8jA2Nmby5Mn4+voycuRI2b3DzycGmzdvZtu2bZSXl2NoaIi/vz+zZs2S3TX9VdI9nTNnDiUlJcyfP58333yTwsJCvL29adq0KUOHDpXlIGNBQQGffvop9+7do0+fPgwaNEgxgxLSfWvXrh2JiYn07NkTExMTHBwcqFu3Lm3atFGtHFGS4uLi3x3bV1BQQHZ2tiL7ShLpfg8cOJAxY8bQo0cPdYdUJaR21c/Pj8TERLp3746Liwve3t64ubkp5n19XsOGDdmxYwe9e/fmrbfe4uDBgyQlJXH//n1q1qyp7vBeOmJmVkbee+893nvvPVq2bMnChQvJycnhzp07itzzkpeXx8OHD5kyZQoFBQUUFxe/sB9LiR3Gr7/+mn79+pGWlsaPP/5Inz596N27NxYWFuoO7V8rLi7mypUrBAcHY25uztChQ5k9e7aqgIzSmJiY8OGHH5Kbm0t2djZZWVlkZWWRnJxMfHy8amRVicnP88lMWloa8GtV47CwMAYOHKiWuP4tqZLxDz/8QGxsLI8fPwbgwoULbNmyhRMnTijmTOjfkp7R+/fvM2zYMExMTNDV1aV58+Z8/PHHlJSUAPIqZlZSUkJycjLGxsYMHTqUCxcuMH/+fCIjI/H391fEPlppf+iSJUt45513ePDgAX5+foSFhbF9+3b27t2rqGRWSuY6duyIiYkJ7du3x8LCgnr16uHg4KAqfqRU0vt348YNDh8+TM2aNXF2dqZFixY0atSIoUOHyrLar9T+BAQEEBERwZAhQ+jcuTPbtm3j8ePHPHz4UBH9JMnTp0+pUaMG3t7e2NrasmTJEmbOnMmMGTNEIvsfiJlZmamsrKRt27ZcvnyZ0tJSKioqfjcCKWfSyP7gwYPR1NTEwcGBsrIy7t69y8SJE3n99dfVHWKVkpKZ5ORkbt68SVpaGgsWLGDPnj2q6qhynO14Xl5eHhMnTiQhIQE/Pz9SUlIoKChgyZIliupI/TcJCQkYGhpibGxMSUmJIgehnhcaGsrHH3+Mm5sbbdq0ISwsjHPnzrFv3z5ZLueUOsoTJkzA3d2dSZMmUVZWhra2NpMmTcLBwYEZM2YocoBCcuLECVasWIGRkRFGRkZER0czd+5cevfure7Q/jLpnv3444+cOnWKa9eu0ahRI/r06aP61ty4cYM1a9YoarAtKSmJEydOYG5uTr9+/dQdTrVavXo1ixYtwsvLCw8PDxITE0lOTubUqVOyK1L2d+Xm5tKhQwdu377N/fv3uXbtGteuXePmzZtcu3ZNlsns89LS0ujfvz+XLl0C/ngWXu5u3rzJt99+y/z58xk2bBgff/wxWVlZrFq1iqCgINn3CauDvJ/qV8Dz+2W3bduGubm5qjGS9t0pqfMkvaAPHjzg8OHDNG3alP379zNy5EjeeecdXnvtNdlV9P0z0n2LjY1l48aNmJqaoqWlxTvvvEO3bt3o2LEjffv2VXOU/4z0XF69epWnT59y+vRpMjIySEtLY+3atXz22WesXLlS3WFWu5KSEnR1dRk3bhz+/v4MHjxY0XtmJQ0bNmTp0qVs376dr776ipYtW7Jjxw5ZJrLw67varVs3fvnlF86cOUOLFi0ICQkhODhYNdCmlLb4j3Tt2hV7e3vi4uLw8/OjsrKSrl270r17d9l0kqU4i4uLGTlyJJs3byYvLw8DAwPVTObrr79ObGysIpLZhIQEduzYgYuLC5mZmWzevJnAwEAWLVqEiYmJIp/XSZMm4ePjw8OHD+ncuTOurq5kZ2e/EoOniYmJeHp6AqiOsJHz8Y1SPyInJ0d1vJKDg4Pqd6UlsgBNmzbFy8sLAwMDpk2bxvbt26moqFCtahJzkL8nj6/PK0xK7gwNDcnKyiI8PJyIiAisrKwoKSlh8eLFsqtw+988evQITU1NsrOzsbW1pUOHDiQnJ6Ojo6OoRPZ5vr6+7Ny5k4SEBDIzM4mPjycsLEx1/qocR+Kkj1Bqaqqq6I+FhQUWFhb06NGDgIAAQJ7X9ldVVlaq7qGWlhaNGzdW/V2JncjnnT9/niNHjjBhwgSWLVum+rtcr11TU5PKykoGDBhAYmIic+fOpbi4mHr16jFmzJgXzplVqvz8fCIjI8nPz+fy5cs0b96cs2fPyub9raioYPv27fj7+zNy5Ejg2bm5v63E/Omnn+Ls7KyOEKuM1K4mJiaSkZGBnp4eBgYGdOzYkVWrVpGRkcG2bdvUHWaVkdqVmJgYLl26hJubGzk5OQwdOpSxY8cyfvx4RX9rJLa2tixfvlzdYVS5rVu3MnfuXKysrNDT0+Obb77BxsaGjh07yrI45p+RktXo6GisrKwYO3Ysnp6eqr3Br8LxUn+XWGYsU8XFxVy7dg0zMzO8vb3VHU6VunXrFlOnTsXBwYHo6GhGjBjBw4cPiYiI4MSJE4o8Ky4vL48jR46olsx06dIFKysrRVxrWloa/v7+FBYW0qtXL9LT04mMjMTPz4933nlH8R2M0tJSEhISOHfuHG+//ba6w6lW0vO6YsUKCgsLOXr0KN27d2fhwoWsXbsWDw8PunXrpu4w/7aIiAjWrFnD2rVrX3hepaqgStqv9VvS9R4/fpy1a9dib2+PlZUVcXFxdOjQgTFjxsjmHb5//z7Tp0/n2LFjZGVlsXv3bj7++GMMDQ3x8fEhICBAEcVkpMQuPj6eXbt2sX79enJycujYsSODBw+msLCQ+vXr/67KrRKcPXuWgIAAzMzMsLOz4+nTp3z99dfMmjWLzz77TN3hVZvn297z58/j6emJqakpTk5O2Nra0rx5c9nPTOfk5BAXF8fNmze5cuUK586d47PPPmPw4MGyHSR9nnQN27ZtY9myZTg7O1OvXj2MjIwYM2aMrM4G/l8TM7MyIe3ziYqK4uzZs5SWlvLee++pO6xq0aRJE/bv3090dDSxsbGEhYVRXl7O8OHD1R1atZk2bRrR0dE4OztTUVHBggUL+Oabb2jXrp26Q/vHkpKSsLOzw8rKip9//pmDBw+qjkoYPXo0Xbt2BeRVNObvyM/PZ/fu3Zw/fx4HBwdsbGyIioqS/YzPn5E6E1euXGHRokWkpKSoCukEBQWpEgW5JD/Pu3PnDrt37+aNN95Q/c3MzIxly5aRl5fH0qVL1Rhd9ZHGu3/++Wc6duzIpEmTKCgo4N69e8ydOxcLCwsGDRoki85kSEiIauDh9OnTHD16lIiICPLy8li5ciXff/89U6dOlcW1/Bkp/vfeew8nJyd2795NVlYWmzZtwszMjGHDhqk7xGrTuXNn2rZtS0pKCpGRkSQlJWFiYiLLQbS/Qxr0Tk9P5969e7Ru3RpLS0tCQ0NVxaAaNmwou2dbinf16tUYGxtTt25d2rVrxxtvvPHCEmM5XdN/Il3DggULCAwMpKKigujoaLZv387KlSv56quvXoktSv+ESGZlQltbm8rKSsaNG0fdunXR0dFh7NixbNiwQTZ7lf4bqYO7ceNGhg4dStOmTWnatCnwbEROWgom95nK30pISOD8+fOEhYWp/nby5EnWrFkj22S2oqICf39/tm7dir29Pbq6uvTr14/y8nL09fWJiIhQ3H2USCPkP//8M8eOHaNbt27UrFmTEydO4O/vz9dff02DBg3UHWa1kBLUwsJCateuTWRkpGrJW3x8PI0aNQLk1fGorKzE1dWVyZMns2nTJqytrbGwsGDr1q0EBgby2muvqY6XkmOS/t9I98rExARvb290dXXR1dWlbdu22NvbqzpXUrXnl9m9e/d47bXXAHjy5Ant2rVTbX2oU6cOERERgDyu5c9oamry1Vdf8fjxY3bv3q0qNle3bl3ef/99unTpori9hlLS8+abb1JWVoaPjw8+Pj60a9dO0cn7by1fvpw2bdqwYMECRo0axaxZs4iPj8fNzQ2QV9sLz+ItLi5m8eLF+Pv7c+vWLVXhU319fRYvXqyYPjA8q59Sr1496tSpA4CTkxOdO3fGxcUFHR0d2Q1G/K8o5wl4BSQnJ1NcXMy3335LREQEo0aNUtRLLHUCo6OjmTdvHuvWrePixYuEhYWxevVq9uzZoypsoCRpaWnUrl2bR48eYWdnh4mJCW5ubkRGRgLy7CCXl5dTv359lixZwhdffIGenh46OjpcvXqVH374gcLCQr7//nt1h1mtAgMD6devH2+99RYA/fr1Y+bMmZw5c4YGDRrI8r7+VYsXL+bNN9/k1KlT7Ny5k4yMDExNTfHw8ADk1aGSYh04cCBPnz5lwoQJmJmZMXz4cCZNmkTt2rXR0dFR7P2UruncuXOsWbOGnj170rx5cyoqKigtLaVDhw6APAYZT506RUBAAHFxcezateuFs54zMzNp27YtIK/n84+kp6ezZcsWcnNzad26Nfr6+jg7O+Pp6UlwcDCZmZmKO+JDQ0ODsrIyrl27xqxZswgNDeXcuXOkpKSQm5vLnTt3VEeiKVVhYSG3bt3Cz8+PNm3asHPnTg4cOIC/v78s2yYpcXv48CENGjRg5cqVpKenk5CQQHh4ODk5OYrpA0vXmpWVRU5ODn369GHEiBEAhIeHK6Ztqi7KeAoUSuocHTt2jK+//hozMzPVkq8nT54odrni4sWLmTp1KoMHD8be3p6SkhLOnDmDra2tukOrcuXl5Tg7O9O5c2fmzp1Lr169ePz4MTdu3FA1ZHLc1q6jo8OsWbN49913WbVqFd7e3syfP5+6devi5uamqtCsxFFGqVPfvHlz9u/fT82aNXFzc8PBwYHIyMhXolBQkyZNWL58OYMGDeL8+fNYWFiwc+dO2XY8tm3bhpmZGQ0bNsTQ0JChQ4fy4YcfvtBBlGNn8e/Ys2cPDx484MGDB9y9e5ebN29iampK+/btVSsPXnZXr14lMTGRe/fuUVlZyQ8//MCcOXOws7Pj0aNH3Lx5E5B/h9HS0pLJkydz4cIFNm3axPnz50lKSuL48eMUFBQwc+ZMRRZ/Cg8Px9HRkXfffVf1W2lpKUlJSYpPZAEiIyN55513MDAwQE9Pj8zMTCIjI4mMjGTx4sXqDu8fi4yM5ObNm0ybNg0HBwe6dOnC4MGD1R1WlZLaHA0NDXr37k1eXh43btzg8ePHZGRk0KpVKxYtWkSHDh1UA4jCr0QBKBmIi4tj3759JCcnExISwpMnT4iOjmbq1KkvVAlVgrS0NIKCgkhOTmbhwoV88sknjB07VhGFkP6bkydPcuHCBYyMjGjRogXNmjWT7TEmktTUVBo3bkyDBg2YP38+dnZ2ODk5qTus/4m8vDxWrVrF06dPMTQ05OTJk3Tq1IkFCxbIvhDHfxMcHMzhw4cxNDSkc+fO+Pj4qDukf6ykpITZs2dTUVGBtrY2ubm5bNmyhY8++ghnZ2esra3p1auXusOsFlKSkJubS0VFxe+e2+zsbGJjY0lKSlIt35Wj/Px8EhISqFevnuwHJZ4vInPkyBF27dqluqbFixfz5MkTvv32WzVHWbWkaz548CD9+/enb9++ODo60rVrVzp27KjYUxD+k6dPn/LkyRPi4uIIDAzEwsKCTz/9VFV7RW5SUlIICQkhMTGR6OhooqKi6NGjhyLrqKSlpWFlZUVRURFJSUkUFRWRkpJCREQEERERDBw4kBYtWqg7zJeOSGZfYlIDff/+fQwMDLCxsVHtG01NTUVHR0dxJcmDgoJYvHgxdnZ2PH78GB0dHfz8/GjcuDGdO3dWd3hVqmHDhmRlZeHl5UWbNm3o3LkzDRs2fOHDK9eZyw8++ICsrCzVHpd9+/axZ8+eVyaRle5bWVkZly5dIjc3l0aNGqn2wSiRNOC0ePFibt68SePGjVWFggYMGPDCbInc5OTkkJqaSnx8POnp6WRkZKiO0TI1NWXRokXqDrFaSPd0yZIlzJ07l65du2Jubo6Hhwf169enc+fO2NjYqDtM4Q8UFxczbNgw4uPjad26NXfv3qVu3bqMGzeOFi1ayPbb8t88evSI69evc+XKFYKDg+nRowdz586V/SDFn5He0z179mBkZET9+vWpWbMmhoaG6g6tSlVWVpKTk0NgYCCrV6/myy+/lPVA6R958803WbRokWrlZV5eHgcOHGDYsGFoamoqdjvLvyWSWRlo0aIFHh4emJmZYWRkpCpA8sYbb6Cvr6/u8KpccXExMTExJCcnExkZyZ07d+jSpQt9+/ZVzItcUlJCs2bN+O677wgKCiIoKIg7d+6QmJiIlpaW6nBwqXCH3CQmJhIcHMylS5e4evUqFy5coEaNGrRu3RpXV1cWLFigyNFyqYN47tw5vvnmG3bu3Kn6TXqWBw0apMYIq4907V27duXjjz9WFUUKCwvjzTffZO3atYo6CqSyspK0tDQKCgoUPUgBz/Zsvfvuu+jo6DBo0CDi4+P5+eefmTNnDiNHjlRMu6xEx44dIyoqirKyMvr06aPY7Ul/pLCwkEGDBvHhhx/SvXt3dYdTbaS2t2XLlgQHB+Pu7o6BgQFWVlZYW1uzfPlyWW/TKi8vJz8/n5iYGAwNDXFxcWHt2rUMGjQIe3t7dYdXpXbu3Mnu3btZt24dixcvpri4mIyMDPbs2aPI/n5VEcnsSy4zM5MOHTpw6NAhHj58qErycnJy+OKLL9QdXpWROkMTJ05k9OjRNGnSRPWbEpcYh4aGMnnyZM6cOfO731JSUrh7967q6BqlkD5GN2/e5I033kBXV1fdIVWbwsJCJk6ciKurK82aNePUqVOcOXOGiRMnMmrUKEV3/mfNmoWfn98LKyk6derE1q1bqVOnjmxnhCoqKqioqEBDQwNNTU1ZXsM/VVlZSXl5Obt37yYpKYnx48fLfgvEq0Su79w/kZGRQWpqKpqamtSrV4+zZ8/SpEkTxa1i+yM3b94kICAAgN69e2NmZsbRo0f56KOPZDswXlxcrDrju2PHjujo6ODg4MDChQvVHVqVKy8vp6CggGXLlrF7927mzZtHo0aN8PX1faXe4X9CJLMvKenBvXjxIr179+aXX37BxsYGNzc3dHR0yMjIUJ2XpyQ+Pj6cOXMGCwsLSkpK0NLS4vXXX2fjxo2yHln8re3bt3Pp0iU2bdr0H/+NaLzkrbi4GH9/f9LT0xkyZAijRo1CQ0NDcQMzz0tNTcXW1hYtLS1atWpF48aNycrKwtTUlHXr1qk7vCqnxIG2P/L9999jb29PQUEBx48fp6ysjAkTJihuiZ8gX0VFRSxdupSgoCAqKyupX78+FRUVeHt7M2bMGHWH9z919epVfvzxRzw9PWV77dKA7+nTp1myZAlHjhwhKSmJ+/fvs2XLFvr168fbb7+t7jCrhNTXCwoKYu/evRgaGrJnzx5GjBjBiBEjMDQ0VNwMdFWT307wV4SUxNjY2DB27Fh+/vlnMjIysLW15e2335bl4df/TXp6Otra2qokXZq5i4iIUFQiC3D37l2Ki4uJjo6mpKQECwsLjI2NX6i4qKR7+6qQ3smBAweira3NrVu38Pb2pk2bNqrCG0p7b59nbW1NSUkJYWFhXLp0iaCgIB49ekR8fDzffvstnTp14vjx4+oO8x8JDAzE2NgYOzs7bGxs0NXVfSUS2YyMDE6fPg2Avr4+xsbG7Nmzh6tXrxIaGqrm6IRXndSeXrt2jbt37zJ16lRmzJjB8OHD+fzzzxXb1kqkpC8yMpKrV68SFxfH5cuXMTAwoFmzZi/8GzmKjY2lfv36GBgY4OzsjLOzMxUVFWzfvp23335b1tcmkZ5RPT09ateuTV5eHl26dCEyMpKlS5eqTvZQct/h3xIzsy+5yspKCgoKKCwsJDk5mZ07dxISEsKyZcto1KiRusOrUkVFRSxcuJArV64wefJk1fliQUFBHDx4UBGNlmTVqlVcuHABS0tLdHV1sbS0xNraGnt7e4yMjGjVqtUrsSxKqa5fv87Dhw+Ji4vj0KFDlJeXk5WVxe3btxW5V1h6Nx8+fEh6ejqurq6/G4BKS0sjOTmZBg0aqCnKfy4jI4POnTvTqVMnKioq0NPTw8rKCltbW/z9/dUdXrWS7m1paSnJycnExcURHx9PSUkJb775pqLaZUF+pNURGzZsIC8vj+bNm7Nz506++eYbDh8+zIkTJ1i7dq26w6w20vUvXLiQhQsXMmbMGDp37oyxsTG1atXC1dVVlkuMKyoqyMvL4+7du3z22We0bdsWPz8/UlJS2L17Ny1atOD9999XXPuTm5uLrq4uJSUlPH36lMTERFxdXbGzsxPJ7J8QyaxMFBUVUVlZiYGBAe+//z7Dhg2jTZs26g6ryuXn57Nnzx4SEhJISEhAU1OT6dOn4+TkpLgXOScnh9jYWKKjo3n8+DFpaWk8ffqUlJQUNmzYQK1atdQdovAPFBYWEh8fj7Ozs2rmLjc3l8zMTBwdHdUcXfWQjnwYOHAg9+/fp1GjRhgYGODg4ECNGjUYMmQIdevWVXeYf9vzBb3mzJnD3r17CQgIYMeOHfj7+6Otrc2MGTMU1zbBr/d0/fr1HDlyhMaNG2NjY4O7uzt16tTB1dUVHR0ddYcpCAB8++232NraYmpqyurVqxk3bhy7du3C1dWVuXPnqju8anft2jUuXbpEXFwcWVlZ6OrqkpGRwaxZs1QztHKyevVq6tSpQ//+/bl9+zbbt2+ntLSUmJgYWrduzbvvvou1tbW6w6xSW7Zs4ZtvviEyMpL4+HjKysqIioqiYcOGivu+VDWxzPgld/36dVauXImTkxM2NjZ07dqVVatWKWokSlJZWUleXh62trakp6fzwQcf4OnpqfpdaS+zqakpDRo0UM1UFRUVoa+vT3JyMjVr1lRzdMLfJY0QHzlyhFOnTrFp0ybV354+fUpxcbG6Q6w2UtKemZnJ7t27MTExITg4mMePH3Pr1i369u0LyG+JtRTv7du3cXNzo1atWlhYWODp6clHH31ERkYGoLy2CX69pxEREdy9e5dGjRqho6PDhQsXuH//PrNmzaJNmzayu6eCsuTm5mJiYsKYMWMoLy+nvLycW7dusXTpUjw8PBg8eLC6Q6xWpaWl6Ojo0KJFC9X5o0VFRcTGxpKeni7LRLaiooIdO3bw888/U1lZia+vL25ubiQmJhIREUFFRQWWlpbqDrNKJSUlsWHDBs6cOUPHjh3R19cnKiqKDz74gPPnz6s7vJee8jIiBUlISGD27Nm0bt0aDw8PkpOTGTx4MFeuXFHUXi1pccA333xDjx49+Pnnn8nPz2f9+vU8ePBAzdFVr/LycuBZdeM+ffoAiERWpqTn+M6dO6rjL3JzcwE4cOAA27dvB559qJVGQ0ODyspKMjIy8PHxoV69egwePJjZs2fz448/4uHhofp3ciINGrZr1w5NTU2mTJnC1atXuX37NuvXr1dkET6JdE+/+uorfvzxR9VRaT169OCTTz5RFX+S2z0VlGXatGnk5OQAzwZgdHV1mTZtGufPn2fVqlW4u7urOcLqk5mZiaenJ8OHD2fevHns3r2bO3fuUFJSgpubGw8fPmTLli3cvn1b3aH+LWFhYWhra+Pg4KDqIxkbG+Pm5oanpyeffvqpYiZ0pH5DWFgYjRo1IjU1VfVdqaysVA2CK7HfUJXEzOxLSJrNuXXrFjVq1GDKlCmq33r37s1XX31Fhw4d1Bhh1ZI6Q19++SUXL16kvLycpKQkdu7cyVdffcW6desUe4xLRUUFWlpaPHr0CAcHB+DX5X2CvEgf14qKCtLS0gAwMzMDng1WSOeuKlVUVBTp6ens2LEDHR0d7OzssLa2xtbWVvZJX5MmTXjrrbe4cuUKo0ePZtu2baqtHo0bN1Z3eNVGQ0ODgoIC2rRpg4aGBvPnz6esrEzRexAF+cjNzSUxMZFvv/2WadOmqf7+8OFDLl26xOXLl9m6dav6Aqxm9+7dw9DQkIEDBxIYGEhAQABPnz5VfYsePHjAoEGD2LVrF6dOnVJztH9ddHQ0VlZWAKq+kDQDnZWVhaGhISDvwla/ZWZmhpubG9988w1t27YFYMOGDaqZdbEj9M+JHvNLSEruDA0Nyc/P58CBAzRp0gRLS0vu3bsn+47hH4mNjcXKygobGxsA7Ozs8PX1xdXVVbGJLKDac2ZgYKBaDqWUxvlVI723M2fO5IMPPqBPnz60bNmS/Px8srOzadeu3Qv/Tml0dHQYNWoUDx48UM1Il5aW0qxZM9555x01R/fvaGpq0qpVK1q2bElJSQkAX3/9tSwLq/wV0tLhJ0+e8Mknn5Cenk6/fv2YO3cuRUVFL/wbQVAXExMTVq5cib+/P46Ojri6urJ48WI0NDQoLi5m3Lhx6g6xWt25c4cRI0bw+uuv8/rrr6v+XlxczGeffUbDhg35/vvv1RjhP9O6dWsOHTrE8uXLGTduHCYmJqq+0k8//STLIoL/idSG+vr6kpCQwIIFCwgPD+fMmTO0b9+eUaNGvfDvhD8mktmXkLS8q2vXrsTHx3P48GFCQ0MJDQ2lpKTkhRFIpahRowY+Pj506dKFMWPGUFxczL1792jZsiWgrBE4SWZmJkuWLAGezfw0adIEEMms3JmZmTF//nxOnjzJ1atXcXR0ZPv27RgbGwPK/ChVVlbi6OjIp59+Cjw7ZisrK4s7d+6oinTINfnJyspi8+bNPHz4kLy8PBwcHDA1NcXZ2Zm33npL3eFVq2vXrrF79248PDxYu3YtXbp0wdvbm/v37+Pl5aXu8IRXmNSe1K9fn/Xr19OhQwe6du1Kv379qF+/Pq1bt1Z3iNXuypUr3L59GyMjIxwcHGjYsCG1atVCT08PExMT6tWrB/w6qykX5ubmDBo0iNWrVxMaGkrdunXJzMzk4cOHNGrUiLFjxwLK+JZu3LgRQ0ND6tSpQ+fOnenTpw+5ubkkJSXh5uam+neiX/jnRDXjl1xpaSlXrlzhwYMHuLm50bJlS8XNBkgfpeLiYnbt2kV4eDg5OTmYm5szevRonJ2dZdsR/jP9+vXDw8MDfX19YmJiOH36NBs3bqR3797qDk34h2JjYwkMDPzdcS2ZmZmYm5urKarqJb2bDx48YPHixdy+fRtXV1datmzJlClTXjg7WU6kAbRffvmFPXv24OXlxaFDhxg0aBDffPMN48ePZ9q0aYpsm+DX+5qfn09CQgIRERGEhIRw+fJlhgwZwttvv606FkQQ1GHdunVoa2szdOhQdu3axU8//cTBgwcV10f6T65cuUJwcDAJCQkkJSVRVlaGi4sL7733HlOmTGHYsGH06dNHtpMBeXl5nD9/nvDwcHR0dLCwsKB79+6KKf5UWVnJZ599Rk5ODvn5+cTFxeHg4ICtrS2Ojo6YmJgwcOBA0cb+BSKZfUmVlZXx2muvcfbsWdXfsrOzCQoK4rXXXpNlw/RHpEb2zJkzqv11RUVFWFpaqmaylCg5ORk/Pz/u3Lmj+ltsbCxvvvkmFy5cUGNkwr8RHBzM3LlzmTlzJp6enhw4cICbN29SWlrKd999J9tOxZ+Rkp7mzZszbdo0GjZsyMOHD/npp5/w9vZm2rRpstwDLiVqH3/8MfXr10dPT4/bt2+zdOlSPv/8c0pKSpgzZ44ik1npOT1x4gR16tShbt266OvrqzssQXjB2bNnOXHihKrCdl5eHt7e3gwcOBAvLy/69u0ry7bn76isrKSoqIjU1FQePXrE1atXOXHiBFeuXKGgoAA9PT11h1gllNjOwrPz18vKyrh+/TrTpk1j5cqVREdHk5qaSmVlJUuXLlV3iLKg7LdcxrS0tPDz82P06NFMnDiRy5cvc/ToUWrUqEH37t3VHV6VkTr2o0aNoqCgAC8vLywsLLCzs8Pe3p7JkycrMqlNT0/HwsKCM2fO0KxZM4yMjEhOTlZVrFNi0vMq8PHxYcGCBcyePZv69eujqalJv3796NGjB6CMZVG/paGhQV5eHqWlpQwdOhQAT09PBgwYgKenp2y3RUjvn4mJCY6OjkRHR1NQUEBZWRl37txRbYFQIunahw8fTn5+Ps7OzhgbG+Pu7o67uzszZsxQTCdZkK/OnTvTuXNn1f8uKCjgyZMnBAcHc+DAAfz8/BSfzGpoaGBgYICjoyOOjo507dqVXr160b59e7744gt8fX0V0WdU4rcTwNLSEg0NDdXxSv379ycvL4/8/HxFH+dX1ZT9lsuYhoYGs2bNYtq0aSxYsABHR0c2b96sqnirNJs2bWLTpk0YGxvTrVs3AE6fPq3IDlNlZSVeXl6MHTuWgIAAbt++TW5uLiEhIaoiUGLBhLxIo8bfffcdRUVFlJeXq45FsLW1Vf2u1A9yXl4e9erV47vvvmPUqFGUlpZy4sQJrK2t0dbWluWouhTvBx98gK6uLj4+Phw+fBhra2v8/PxUZ+fK7br+jr1797JkyRIGDBhA+/btCQwM5MaNG4pslwX5MzQ0xNPTE09PT0aMGKHucP5npPY1NzeX0tJSfHx82LVrF4cOHSIsLEwRyaxSSd+PsLAwVWErfX19RU7iVCexzPglI83Iffvtt5w+fZqsrCyio6P59ttvady4MWZmZrLsGP4nv72WoKAgAgMDad26NR07dlRfYP8D5eXlHD9+nKCgIExNTenTpw/169dXd1jCv/DFF1+Qk5PDkydP2Lt3L8OHD8fCwoK5c+diamqq7vCqhdRmPXz4kKlTp5KZmYmdnR0WFhZ07NiRt956S7YrDSorKwkNDcXU1BRLS0tMTEwoKysDUPyMj3REWEpKCkuXLsXY2FhV4EtJ3yBBkDtpS8Tq1auJiYnhyy+/VHdIwl/Qr18/oqKi6NevHwcOHOC9995jwoQJ6g5LlkQy+5IKDg7m5s2blJSUcO7cOTIzMykuLmbp0qWqM6jkTurgxsfHEx0dzc2bNzl37hxlZWUMGjSI0aNHy7YT/J9IncCRI0eyYcOGF0bfHjx4gKurq6yqDgovKi8vZ/369UydOpWPPvqIdu3aERERwcSJE9UdWrWQ3s/IyEgsLS2pUaMGcXFxJCcn06BBA9V5gHIVGxvLhAkTcHR0xMzMDFtbW2rWrEm9evVo2rSpusOrVufPn+f8+fO4u7ujpaXF0aNHqaysZNasWXh4eKg7PEEQ/p+UzE6fPh03NzfGjh1LSUkJmpqaaGlpiYGnl1RpaSlJSUncu3ePW7ducezYMe7fv4+1tTXW1tb88ssv2NraqjtMWRDJ7Evu/v37aGtrY2ZmRlxcHF5eXrLvIEqkBnjy5MmsXbuWDz/8EB8fHywsLHB3d8fJyUmxsx/r16/n8uXLrFy5kqCgIK5cucLJkye5fPkyZmZm6g5P+BukAYpHjx7xySefYGdnR+3atcnJyeG9995T9MdIuvYpU6Zw5coV7OzsVOc9WlhY0LdvX0xMTNQd5j9WUVFBWFgYcXFxPHr0iIyMDE6ePImjoyO7du1S5Azl5cuX8fHx4dKlSxw6dIji4mLKy8vJzs7m6NGjrF+/nlGjRolKxoLwEsnPz+eXX36hU6dO2NvbK7JtelXk5+fz5MkTVd0N4b8TyexLqLy8nN27d/P555/TunVrzM3NadmypWKPbPnll18ICgoiNTUVAAMDAwoLC/noo49wdXVVc3TVZ/78+dy7dw8tLS2GDBnywqHngvxcvnyZpKQkXn/9dXJyclixYgWZmZksWLBAddaqUiUnJ1NUVESPHj0YN24c6enp3L9/n02bNsn62ouKin5XxXfNmjVkZ2czb948xa0cAejduzfr1q2jbt26qr+lpqby9OlTnjx5QrNmzV7YBy4IgvpcuXKFn3/+GX19fWrUqEGvXr3EygnhlSOS2ZeI1Dm4dOkSn3zyCYsXL6awsJCbN2/y008/sXDhQsVv5M/OziYmJkZVtEBJ+wyl+xscHMzOnTspKipiz549bNu2jQ4dOqCvry86iDIk3bOYmBjs7OzQ1dVV/TZ58mQaNmzIO++8o8jE53m5ubl06tSJmzdvkp+fT2lpKTVq1FB3WP+IdK/eeustwsPDadSoEfXq1aNjx46sXLmSUaNGKXJwsaSkhFatWnHr1i11hyIIwn/x5MkTxo0bR6NGjWjQoAHh4eEcO3aM1atX0759e3WHJwj/MyKZfYlIHahNmzbx4MEDVq9erfpt//797Nu3j507d6oxwqpXWlrKlStXOHv2LNnZ2VhZWdGoUSMcHR1p3LixusOrFrdv3+bw4cNoa2tz48YNMjIycHJyonfv3rz++usioZWpPn36kJ2dzZw5cxQ/6AS/tlfR0dGkpKSQlZXFN998w08//aTu0KrM06dPCQkJ4c6dO9y7d4/ExETOnj1LZGQkzs7O6g6vyoWGhuLt7c2sWbPw8vKiZcuW1KtXT91hCYLwHKnt3bFjB0ePHn2hX7hr1y7OnDnD5s2bRV9CeGUoc0OiTEmzNnXq1GHPnj189913tGnTBg0NDc6ePYu3t7eaI6w6UiMbFBTE8uXL8fDw4Nq1a3Tq1ImZM2fSr18/GjdurMjG2NPTEzc3N7Kzs3njjTdITk4mNjZWUff3VXTo0CGOHz9OQEAAO3fu5MMPP1R0kSCpvbpz5w7+/v5oaWmRlZVF586dsba2ZuLEibKfHbC1tcXPzw8/Pz/V39q1a6fIRBae3csWLVqgoaHBhg0bmD59OgUFBdja2lKrVi38/f0ZNWqUusMUhFea1CeysrIiPz+fc+fO4eHhQc2aNUlNTVW1zRUVFWJfu/BKEMnsS+Snn35CT0+Pnj17UlFRwaFDhwgPD+fu3bu4uroydOhQdYdYZaRG9ty5c/Tq1QtHR0fy8/NZsmQJ5eXlODk5Aco6AkK6lt69e7N582bVnjRnZ2fc3d2xtLQElH1updJ1796d5s2bs2TJEiZNmsT48eMZNGiQYoq2/ZH+/fuTnZ0NQExMDNevX+fMmTOkp6cDyK5QkPSeXr58mXbt2tGmTRsaNmxIhw4dMDQ0VBVoU1LbJLl58yZjxoxh9OjRqr8VFRVx584dzp49q7qP0rE9giD870ntTqdOnbhz5w5btmyhXr16nDlzBnNzcz7++OMX/p0gKJ34Gr1EVqxYwffff4+mpibdu3fH1dWV2NhYGjZsSL169V4oyCF30up2fX19PD09CQ0Nxd7eHoDi4mIyMjLUGV610NDQID8/n/T0dOrWrUtpaSkaGhqUlZXRpUsXbty4IY7lkRkpoUlOTiYsLIzDhw8TGRlJ3bp1MTAw4Msvv+To0aOsXr0aGxsbdYdbpaRrX7hwIUOHDsXDw4M6depQp04dBg8erPp3ckpk4dl7WllZSZs2bVRHJty4cYNvvvmGK1euqPbKKnHWw8LCgkaNGgHP9s9qa2ujr69PixYtaNGiBfDsvotEVhDUT09Pj1mzZnH+/Hmio6NZsmQJDRs2VNUaUXKNBkF4ntgz+5J49OgRo0aN4vLly78rFPPo0SPGjBnD+fPn1Rhh1btx4waPHz+mS5cu5OfnM2HCBLKysjAzM+Ozzz6jSZMmipv9ePDgARMmTODcuXOqvz158oRhw4YRFBSkuOt9VWzevJmdO3fywQcfYGxsjJ6eHu3atVMdW1NRUfHCHnilqKysxMXFhaioKOBZgldeXs4HH3zAqlWrMDAwUHOEVU9uM81/R1ZWFqampn/YCRazsYLw8igoKGDYsGEcOHDghb8fOHCAvn37in6E8EoRX6aXRHh4+AuVPysrKykpKUFPT4+ioiJFNUwVFRUsX76cR48eYW1tTdOmTdm5cyf5+fnUrFmT5cuXq47kUdJ1w7P9sm3btqVp06YMHjyYGjVqEBERga+vL6DM2R4lkwYfhg4dir+//x/OrLdv3x4jIyM1RFf9njx5gp2dHfBrkldeXs6ZM2dkn8hK93b//v2cP3+ekpIS3n77bVq0aKHYQaffVp8uLy+na9euBAYGikRWEF4i2trauLm5MW/ePN544w1u3brF2rVrad++Pf369VN3eILwPyXWILwkvLy8qFmzJgcOHEBTUxMNDQ309PQAOHbsGC4uLmqOsOo8fPiQo0ePMnPmTMzMzOjZsyelpaVMmzYNJycnRS4xlhQVFbFgwQKmT59Ofn4+x48fx87OjlWrVgFiWZBctWjRAk9PT1q0aEH//v2ZN28eP/zwA8XFxQwYMIBu3bqpO8RqYWJiQtOmTVmwYAEFBQU8fvyYTz75hObNmwPPBmfkSkpWV6xYgZubGw0bNmTy5MlkZ2crMpF9nnTfIiIiKCwsfOFvgiCon66uLitXriQ5OZkpU6Zw4cIF9u3bxyeffKLu0AThf04Mtb4knJ2dad26NZ9++imHDx/G09OT8vJywsLCqKysZOTIkeoOscqEhobi6elJ/fr1cXV1xd7enk8//RSAtLQ0vvnmG8XNfkhLx3v27MkXX3zBG2+8QX5+/u9m7JRyva8KDQ0NCgoKMDAw4NKlS4SFhXHv3j3CwsLYuXMnQ4YMUf07JbKysmLSpEnMnz+fli1bYmdnR5s2bZg1a5a6Q/tXpP3sWVlZaGlpMXHiRAB+/PFHVQEoJZMG1bKzsxk+fDjwa50DQRDUR1oBs2LFCh48eEBycjIFBQVMmzaNOnXqvPBvBOFVIZLZl0RlZSXvvPMOr732GgcPHiQ5OZmSkhIsLCwYP368oo6CuH37tqrYU0VFxQvFYiorKzExMVH9ppQG+fnOoXR+rlKXnr4qpMGWBw8eUFJSgrm5Oa1bt6Z169bqDu1/ytLSkm3btlFZWUlOTo5qqepv9/7LgXRPL168SJ8+fahbty7p6els3LiRtLQ0LCwsAHle219VXFzMyZMnSU9PR09Pjx49egDyK+QlCEokvYcdO3aksrISW1tbTpw4Qf/+/SksLOTHH3+kVatWao5SEP63RAGol1R5ebliq0YGBwejp6eHp6fn734bPHgwPXv2ZNSoUYrrMKakpFCzZk3atGmDnZ0dDRo0wNvbG29vb0VVqn7VXL16lbfffpvi4mLKysrw8fFhxowZtGvXTt2hVbuffvqJoKAgrl+/jomJCfXr18fExIQpU6aoKmrKVV5eHnFxcdy9e5fAwEBu375Nr169mD9/vuLaJvg1QZ8/fz7Xr1/HysoKc3NzTp06xUcffaSo1UGCIHfx8fHUrFlT1UfMyMggLi4ONzc32dcrEIS/SySzglpIMyDPLyWOj4/n0KFD9OnTBwcHB8UsM5Y6iadOnWL58uWsXbuW8+fPq84QtrS0ZM+ePYq53lfZw4cP+eWXXwgPD+fjjz9WFTJTory8PNq2bcvy5cuZMmUKS5cu5csvv8TCwoJ9+/bJciZPeld/+OEHcnJyVEei1a5dG319fXWH9z9Rt25dnjx5ovrf9+7dY9asWezYsQNzc3P1BSYIAgBPnz5lzJgxHDhwQNVnyMzMJCkp6Q8nCQRB6ZQ37SfIgtQAP5+81apVi3HjxqlmPJSS2EnXERkZSbNmzahfvz7169dX/V5UVPTCvxPkS7q3U6dOJTExEVdXV8XN4kmDLvfu3cPJyYlWrVphZmZGv379qFGjBnv37pVlIgu/voOLFy+mdevWPHz4kOLiYgwMDCgvL2fevHmKOy/4eVlZWTg7O3P16lUaNGiAsbExDRo04MGDByKRFQQ1k9re0NBQKioqVGfXGxkZER0dzYIFCzh48KAYGBdeOSKZFV4aGhoaimyApWvq27fvHyY1r8qMj1IlJSURHh5OdnY2enp6uLm50b9/f5o1awYor0K19DwXFBTQuXNnYmNjsbOzIy8vjydPnvDw4UNAnkVINDQ0KC4uRk9Pj82bN5OTk0N8fDwRERE8efJEtWdWqUxMTBg5ciTLli2jT58+ZGdnc/78edW+WaUNzAiCHKWkpGBgYEBFRYWq9kZISMgLe/rl1vYKwr8hkllB+B+xsbHh5s2bXL58GR0dHZydnTE1NcXR0VGRSfyrIDMzk8mTJ5ORkUF4eDht2rQhNDSUwYMH0759e3WHV62aNGmCj48P5ubmtGzZkoYNG9K8eXOmTJmi7tD+laioKB4+fMgHH3xA7dq1X6lzG7W0tHj77bextLTkwoULGBkZMWbMGDp06ACI1SOCoE7S+zdgwABu3brFkCFD6N69O+Xl5Rw/fpyhQ4e+8O8E4VUh9swKwv/IG2+8gY6ODjdv3qRjx448fPgQd3d3vvrqK1GwQWakZVzHjh1j586drFixghEjRrB//37mzp1LaWkpmzZtUvxyr9DQUDQ0NPDy8iI3N5eCggJsbW1lfc25ublcu3aN5ORkoqKiiI6OpnHjxkycOFGRBfng11n0ZcuWMWDAANzd3VW/paWlYWhoiKGhoRojFAThednZ2fzwww+cP38eXV1dpkyZQuPGjcXKCeGVpMwvsyC8ZMLCwkhJSWHfvn107NiRqVOn8tVXX1FeXi4SWRmSlnFFRUXh4+PDrVu3cHFxoUaNGnTv3p2DBw8CKDqZXbFiBUFBQdy9e5esrCx69OjB119/LfvrNTExoWvXrlRUVFBYWMiNGzdYunQptWvXZuDAgYq8p9KSRAMDA9auXcu8efPQ0NBg8+bNHDlyhM2bN7+wz18QBPX58MMPcXFxoX379gwYMABzc3OxXUl4pYkhHEGoRhUVFcCz4k+NGzcmKSkJR0dHXF1def/994mLi3vh3wnyIHX+GzRoQNu2bXFzc+PJkyf07duXZcuWqc4SVurCl8TERNatW8e6det4/Pgx8fHxuLq68sknn6g7tCpRUFBAZGQksbGxdOzYkXHjxqkKPyktkX3epEmTMDAwYNGiRXTt2hVdXV2+/PJLRVflFgQ5ycvLw9PTk4SEBPz9/ZkzZw7+/v588MEH6g5NENRGzMwKQjWSlvxYWVnh5+eHmZkZWlpaDBs2jIqKCho0aAAoN+lRqocPH1K/fn3VXkKA1atXc/ToUerXr686Y1apS76ysrLo378/tWrVUq0u6NmzJ2PHjgXkWfxJsmPHDhYtWkSjRo2wsrLCwMCA5cuXo6urq+7QqlVKSgqbN2+mbt26fPLJJ/z888+qfd+ifRKEl4ORkRHjx4/nhx9+ICQkhE8//ZS7d++qZmaVuHJEEP4bsWdWEKpRUVEROjo6L3Tsnzx5wpYtWzA1NeWNN95Q1Jm6r4KysjJ8fX3ZvXv3H57pd+HCBdq2bavIRFZKUgMCAli4cCF9+/Zl7Nix5ObmEhgYiJ2dHaNGjVJ3mP9YamoqHTp04Pz58+Tl5REZGcn333+Pp6cnc+bMUXd41SoqKopVq1ahoaFBSEgIjx8/pnXr1rRu3Vr2Rb0EQSmkNnjjxo2UlpaKGVlBQCSzglCtJk2axLJly8jOzubAgQPcuHGDWrVqMXjwYNWsrCA/a9as4cyZM2zevBlra2sKCgo4cOAAmzdvxsnJic2bN6s7xGoVFBTEgQMHCA8PJywsjIKCAoqLi/H19cXX1xd/f39ZLU2VBpOuXbvG/PnzOX78uOq3tLQ0unbtSkhIiKIHnYqKiigoKKCwsJDi4mJSU1OJiorCzs6Ojh07imN5BEGNpPdvzJgx3L9/n8jISLp168b06dOxtrYWg+LCK00ks4JQTTIyMmjbti0PHjzAz8+POnXq8NprrxETE8OtW7f48MMPadmypbrDFP6BvLw8pkyZQnl5OS1btmT16tU0b96cnj174uvri4uLi7pDrBbff/89b7311u+Smry8PFJTUzl//jyHDh3io48+omnTpmqK8u+TOoHR0dHMmDEDBwcHhg0bRnZ2NidOnKCoqIj169crMqGTZnrmzJnDoEGDaNKkCfDs/5P09HRq1Kih2CrOgiA30dHR3Lt3j/DwcB48eEBsbCzh4eEEBgZSr149dYcnCGohkllBqCYhISF8/fXXjBs3jlmzZnHq1CmKioooLy9n27ZtnD9/nt27d6s7TOFfaNu2LYaGhmzZsgVzc3PVAfZKVFZWRpMmTZg0aRKjR49W/b24uBiAzz77jE8//VRd4VWZx48fs3nzZtLS0igpKcHe3h5/f388PDwUPfPRqFEjjh8/jr29PSUlJejq6vLGG2+wbNky6tatq+7wBOGVV1lZSUFBwe++M1lZWdSoUUM9QQnCS0AMtwpCNXF3d6d+/frMnz8ffX19SktLVUUaXF1dOXToECDvYjmvon79+hEZGcnQoUPx9vbm+PHjREVFqYrlKJW2tjYBAQFMmDABBwcHmjVrxs2bNzlw4AAnTpzA398feJb0ym0m7+zZs7Rp0wY9PT1cXFxYunQpiYmJ1KhR44XzVZWayBYWFqKtra1qn6RiV6Ghodjb26szNEF45UmDaLdv36ZZs2b4+flhY2NDvXr1aNSoEb6+viKZFV5pYmZWEKrRjRs32LBhA4GBgWhra9OiRQtycnLQ1tamf//++Pv7i2RWZkpLS0lKSiI0NJRbt25x+vRprl+/Tu3atbGysuKXX37B1tZW3WFWOalDtWPHDr788ksaN27M48ePeeutt+jfvz8mJibo6empO8y/raKiAj8/P06dOgXAtWvXmDBhAqampjRq1Ig5c+Yo8n4+r7y8nHXr1nH16lWGDx+Oi4sLFy9eZO/evZw+fVrRM9KCIBepqam899573Llzh6FDh1JaWsrRo0dp0aIFmzdvVuQ2CEH4K0QyKwj/A48ePSIhIYHCwkJiY2NxdXWlU6dO4sOjIPn5+Tx58oT69esr8r6mpaWpEtaZM2dy//599u/fL8sE9nlhYWH4+/tz7do1YmJi8Pf3Z/bs2RQXF7Nnzx4aN27MjBkz1B1mtcvMzGTVqlVcvnyZ5ORk2rdvz6xZs6hbt65IZgXhJSC9h4cPHyYiIoIhQ4ZQq1YtdYclCGonr7VggiAzlZWVxMTEcOXKFcLCwjAyMuLtt9+mdu3a6g5NqGJGRkZ4eXmpO4xqM3HiRM6dO4ePjw96enqcP3+eRYsWMXPmTExMTGSbwN+7d09ViO3Ro0fY2NjQvXt3AMzMzJg3bx4zZsxQ9KxHaWkpiYmJLFq0CHhW2VhacgzKXV4tCHIgJbHHjx9HS0sLfX19EhISmDZtGhMmTKB9+/ZiwEl4pYlkVhCqUUZGBm+99Ra1atWie/fuJCQkMGnSJGbOnCkqGQuy8uOPP/L06VOCg4MJCwujTp06nDt3jj179pCbm8vVq1dlWSjozJkzHDx4kNdff52ffvoJDw8P1W9ZWVk0b95cjdFVLylBnzx5MmlpaXh5eVFQUEBQUBCTJ09mwIAB6g5REF55UpJ67Ngxnj59irGxMXZ2dkRGRtKjRw8iIyOxs7NTc5SCoD5imbEgVANplDQwMJANGzawd+9eioqKKCkpYdOmTdy8eZMff/xRjKYKihAeHo6bm5ssn+Xr16/zww8/EBISQmxsLMnJydSsWRMfHx8uXrzIokWLeO+99xT9rnp6evLDDz/QrVs3Nm3ahL29PVOmTOHgwYPY2NioOzxBEP5feXk5SUlJREVF8fTpUx4/fszs2bPVHZYgqJWYmRWEaiB1fBMTE9HQ0CA1NRVra2v09fXx8PAgKirqhX8nCHIhFSyLjIxk48aNfP7557i7u6s7rH+sefPmL8y+lpeXc/fuXW7cuIGZmRldu3YFlLvUNjk5mcrKSiwsLLC0tGTQoEEUFRVRXFwsEllBUDNp9cT169f58MMP8fLywsnJCS8vL9zd3enVq5e6QxQEtRPJrCBUA6njW1ZWRlBQEO3bt8fDw4O0tDT09fXp0qULT58+xcLCQrH78ARlkhbzXLhwgbi4OECex/H8J1paWvj4+ODj48PYsWPVHU61S0tLo0aNGnz88ccYGBjw3XffERsbqzrLUsl7hQXhZSe1txcvXqR27doMGDCAmzdvcvLkSSIjI3nttdcUv6dfEP4bscxYEKpZQkICT548oaSkhJMnT7Jv3z58fX1JTExkzZo1+Pj4qDtEQfjbDhw4QHp6OqNHjxbHS8lYeXm5qtJ6TEwMN2/e5P79+zRt2pQpU6aIeysIaiQNFA4fPpz+/fszZMgQ1W+xsbEYGhpiZWWlxggFQf1EMisI1aC4uJhLly4RHx+Prq4uISEhnD17FisrK3R1dVmxYgUATk5O6OrqqjlaQfjrdu/eTVRUFB06dKBBgwaYmZmpOyThXzp8+DDXr1/Hw8ODjh07Ym9vT0lJiWibBEHNpK1InTp14sKFCzRo0IBmzZrRv39/evfure7wBOGlIJJZQahiDx48oG3btvTs2RNDQ0O0tLRwdnZm06ZN/PTTTxgaGuLq6qruMAXhbxs/fjwVFRUUFRURGhqKmZkZmzdvpl69euoOTfibpE7y+PHjqaysxNjYmIcPH5Kens6KFSvo0KGDukMUBOE5BQUFXLt2jaCgIO7evYu/vz89evRQd1iCoHYimRWEKhYTE8PkyZMpLCxkypQp+Pn5ceTIEdasWcOJEycAUfhJkJ/k5GR69uzJ9evXVftjd+7cyU8//cRPP/2k5uiEf6pRo0ZcunQJU1NTAK5cucKcOXM4fPgwxsbGao5OEIQ/cujQITZt2sThw4fVHYogqJ0yKnYIwkukTp06bNy4kd27d/PVV18RGRlJcHAwzZo1AxB70ARZkQZeoqOjMTIyeuHZ9fT05NtvvwVEoSA5iouLQ19fn7y8PFUyW69ePXJzc0UiKwhqdu7cOXJycujbty/R0dGqonutW7emU6dOqi0eYnBceNWJmVlBqEZPnz5lzZo1fP311/j6+rJq1Srq16+vmMqvwqujpKSE5cuXExISwmuvvYaNjQ1Hjx6lRo0arFy5UgzSyNSWLVvYsWMHzZs3x8XFhdDQUAoKCti8ebMYoBAENRo3bhzNmjXDw8ODjz/+GFdXV7y9vbl+/TodO3bknXfeUXeIgvBSEMmsIFST50dLc3Nz2b59OwcOHCAgIAB7e3s1RycIf9/Tp0/Zvn07gYGBFBYWMmHCBNXecDE7IE8VFRXs27ePM2fOkJSUxLBhwxg0aJAo/iQIajZy5Ehmz57Np59+ir+/P927dyc1NZWHDx+yePFiFixYQKtWrdQdpiConUhmBeF/RDoCw8HBQcx2CLIhJakbNmxgwoQJL/xWUFAgElkZkmZc3333XUaMGEGnTp1Uv2VkZGBhYSHuqSCo2bFjx7hy5QoHDhxg06ZNLySurVq1Yv369fj6+op3VXjliR61IPyPaGlp4ejoKBJZQVakTtL169dVR0oFBQWxY8cOmjZtSlZWluhIyYzUBo0ePZrp06dz+vRpwsPD+eGHH+jcuTP3798X91QQ1Kxr167k5uZiZ2fHgAEDeP/991m0aBHjxo3DzMyMBg0aAIh3VXjliZlZQRAE4b9KTk5mxowZWFlZkZWVhba2NgsXLhRL5mVu9+7dzJgxAwcHB+rWrcv8+fPx8PBQd1iCIPy/mzdv8ujRI3JycsjPzyclJYW3336b+vXrqzs0QXgpiCo0giAIwh+Slq/FxcURFRWFm5sbGzZsYOvWrfj5+ak7POFfSElJYd68ecTFxdGnTx+io6NZtGiROANbEF4ilZWV2NnZkZ+fT2FhIV26dKFx48bqDksQXioimRUEQRD+1LVr1/j++++xt7fHycmJ7777jri4OJo3b06jRo3UHZ7wDzx48AAnJyc+/vhjHB0d2bZtG2+//TabNm1SLV8UBEE9pH3tP//8M2vXrkVHR4eWLVty8OBBBg0axFtvvSWWFwvC/xPLjAVBEIT/KiUlhejoaJKTk3n06BH37t1jzJgxtG3bVhQgkRHpXj1+/BhbW9sXzpPdtGkTpaWlvP/+++JYHkFQI+n9a9GiBevWraNZs2YkJydz/fp1tm7dyooVK6hXr566wxSEl4JIZgVBEIQ/NWHCBObNm4ednZ26QxH+JSmZnTBhAufPn+fDDz9k3Lhx6g5LEIQ/0KpVKzZu3Ii3t7fqbw0bNuSXX37BxcVFjZEJwstDJLOCIAjCf5Sfn0+7du24desW5eXlwLNzk8eNG8fOnTvR1ha7VeTq6tWr7Ny5E4A333yTRo0aoa+vL2baBeElUFFRwcaNG/nhhx9455130NXV5fr16zx69Ijjx4+rOzxBeGmINUSCIAjCfxQZGYmxsTEaGhpoa2ujra1NcXExMTExaGtrI8ZD5atly5Z88sknpKWl4e/vz44dOwBx1IcgvAyKiooYNGgQ7dq1Y+nSpSQkJODi4sLatWvVHZogvFTEkLogCILwH9WuXZs6deowYsQIxowZA8ClS5dUVW8rKirQ0tJSZ4jCXyTNuGZmZhIUFMT+/fspLCykUaNGZGRksHnzZr777ju2bdsmqhoLgpqFhoZy+PBhYmJisLa2pnbt2lhYWGBlZaXu0AThpSKWGQuCIAh/KjY2lm3btpGTk0NERAQODg7MmDEDR0dHsSRVhvbu3cvOnTsZPXo0paWl2Nvb07JlSwBWrlzJvXv3+P7779UcpSC8mg4fPkx2djZpaWnExMRgaWlJWVkZhoaGJCQkMGTIEFq3bi3aXkH4fyKZFQRBEH5H6ihFRUVhaWlJeXk5iYmJ1K5dGzMzM3WHJ/wLJSUl6Orq/uFv586dIz8/n169ev2PoxIEAaB169Z4enpiZWVFSUkJpaWlaGhooKWlRX5+PnPmzKFu3brqDlMQXhoimRUEQRD+o1atWpGfn4+trS2NGjXCxcWFunXr4ufnJ5YXy4x03EeTJk1ISkrCwcEBZ2dnmjZtipeXF926dUNLS4vKykpxLI8gqEFpaSk+Pj4cP36clJQUUlNTSU9PJysri7y8PDIyMpg/fz4GBgbqDlUQXhpiz6wgCILwHwUFBfHgwQO6dOmCn58fly9fZs+ePfTs2VPdoQl/0/MJ6tWrV4mMjCQkJIS7d++yY8cOWrdujZmZmVi6KAhq8ujRI8zMzHBwcMDBwUH194KCArKzs8nLyxOJrCD8hkhmBUEQhD9UVlamql7ctm1bpk+fru6QhH8pMjISIyMjHB0dcXR0pHPnzuoOSRCE/xcTE0NsbCzTpk3DysoKHx8f2rZti7GxMYaGhuoOTxBeSmIdkSAIgvACaffJ3bt3OXToEFu3bkVLS4vCwkKSkpIoKytTc4TC31VRUQFASEiI6BQLwkuqc+fO7N69Gzc3N+Li4pg3bx516tThtddeIzQ0VN3hCcJLSeyZFQRBEP7Q999/z6FDhygrK6O8vJyGDRtSVlaGv78/Xl5e6g5P+Ad++OEHpk6dirm5OcbGxnh6euLs7MywYcNwd3dXd3iCIPyBjz/+mNTUVD777DNsbGzUHY4gvFREMisIgiD8zvPHPuTn5xMfH094eDghISGMGDECFxcXcTSEzJSXl6uKdhUUFBAdHc21a9fYv38/7733Hr169VIViRIEQX0qKytVK2Q0NTXJy8vj/fffZ/78+Tg5Oak5OkF4uYhkVhAEQfhDiYmJHD16lMLCQiwtLfH29sbW1hYrKyt1hyb8Q9HR0Rw5coTQ0FDs7e0ZPHgwnp6e6g5LEIT/Ijs7G1NTUzGAKAi/IZJZQRAE4XeePHnCuHHj8PDwIDAwkPbt23Px4kV8fX0JCAhQd3jCP1BYWEjnzp3x9fWlU6dOxMTEcOPGDcaOHSsKQQmCIAiyJKoZC4IgCCrSMtOrV6/i4eHBiBEjePz4McuXL+ejjz6ibt26AGKJsQyFPrLKMwAABZJJREFUh4djaWnJ+vXrKSoqoqKiAiMjI5YsWSKSWUEQBEGWxMYYQRAE4XdiYmLw9fUlOjoaJycnjIyM8PLyIioqCvi1Oq7w8pPuVUJCAgYGBiQlJaGvr4+hoSGenp6qPXjl5eXqDFMQBEEQ/jYxMysIgiCoSMV//Pz80NHRwcDAgJ07dzJ06FCys7MZNWqUmiMU/i7pnqalpXHq1Cm8vLxwd3dHS0uL4uJievXqRUFBAYaGhmLGXRAEQZAVsWdWEARB+J3ExETs7e0BCAoK4sCBA7Rs2ZIePXqgp6en5uiEf6qgoICnT58SERHBtWvXSE5OJj4+nuvXr7N161b8/PzUHaIgCIIg/GUimRUEQRBekJ+fT5s2bQgJCVF3KEIVSkxM5Pbt26Snp+Pv76/6e2VlJZmZmRgbG6Orq6vGCAVBEATh7xHLjAVBEATg16JO4eHh1K5dG4CSkhLVmYc6Ojqqc0oFecnMzGTatGkUFBQQHx+Pv78/jx8/5tSpU4wfPx4LCwt1hygIgiAIf5soACUIgiAAvxYKunr1KtKiHV1dXfT09NDX1xeJrAxJ9/TKlSvo6uqyefNmatSoAUBcXBzbtm174d8JgiAIgpyImVlBEAQBQJWsampqEhgYiKWlJfr6+nh5eeHs7MzkyZPx8PBQc5TC3yEVc8rLy8PNzY0TJ06o7mFCQgIuLi4AiB1HgiAIghyJmVlBEARBpbKykvHjx5Ofn09qaionT55k+PDhZGRkkJKSAohZPDkpKSkhNjaWRo0aUVFRwbJlyzAyMmLdunX89NNP9OrVS90hCoIgCMI/JgpACYIgCC9ITU0lOTkZDQ0NLC0tsbOzU3dIwj80c+ZMWrduTf/+/UlISGD79u3ExcWRmprKkCFD6NevHzo6OuoOUxAEQRD+EZHMCoIgCCrZ2dl89NFHXLp0iZSUFDw9PcnIyGDAgAHMnz9f3eEJf0NpaSmtW7fm5MmT1KhRQ7XkOD8/nzt37nD79m3Gjx+PtrbYcSQIgiDIk1hmLAiCILxQKCgrK4ujR4/SoEEDAgICqF+/PtHR0YDYWyknDx8+RFtbG3Nzc0pLS1X3zsjICAcHBwICAkQiKwiCIMiaSGYFQRAENDWffQ7u3buHj48Pt27dwsXFhTp16jB8+HCsrKwAkczKSXJyMjY2NsCzqtQaGhqq+5eUlISpqSkg9kALgiAI8iWSWUEQBIHZs2dz7949vL29ad68Oba2tjx58oQZM2bw+eefq86dFcmsfHTt2pW6devyzjvvEBwcTGpqKhoaGhQUFLBr1y6aNWsGiHsqCIIgyJfYMysIgiDQpEkTDh48SK1atVR/O3v2LGfOnKFWrVoMGDAAOzs7KisrVXsvhZdfeHg469atIzs7GwsLCxISEnjw4AFDhgxh9OjR1K5dW9xTQRAEQbZEMisIgvCKKy0txcPDg4CAACwtLalZsyY1atRQnTsryFtpaSlhYWFERESgqalJ3bp18fDwQF9fX92hCYIgCMK/IpJZQRCEV9z9+/dp27Yt48ePp6ioCCMjI0xNTbGyssLGxgYbGxuaN2+u7jAFQRAEQRBeIPbMCoIgvOLu3LnDa6+9xpgxY2jTpg329vYUFxcTHh7OwYMHuXLlCiD2VgqCIAiC8HIRNfkFQRBecdeuXaNp06Y4Ozvj7Oys+nt2djYJCQno6OioMTpBEARBEIQ/JpYZC4IgvOKioqIwNDSkZs2alJeXi72ygiAIgiDIgkhmBUEQhP9IVLoVBEEQBOFlJfbMCoIgCP+RSGQFQRAEQXhZiWRWEARBEARBEARBkB2RzAqCIAiCIAiCIAiyI5JZQRAEQRAEQRAEQXZEMisIgiAIgiAIgiDIjkhmBUEQBEEQBEEQBNkRyawgCIIgCIIgCIIgO/8HwoOBUzS4TE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2980"/>
            <a:ext cx="8538576" cy="467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81081" y="0"/>
            <a:ext cx="6162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The </a:t>
            </a:r>
            <a:r>
              <a:rPr lang="en-US" dirty="0" smtClean="0"/>
              <a:t>model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  <p:pic>
        <p:nvPicPr>
          <p:cNvPr id="55304" name="Picture 8" descr="https://cdn.onlinewebfonts.com/svg/img_53646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2742" y="1270281"/>
            <a:ext cx="751429" cy="7784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9837" y="2257063"/>
            <a:ext cx="343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passenger comes to the station according to some arrival process. 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340" y="3462771"/>
            <a:ext cx="313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passenger </a:t>
            </a:r>
            <a:r>
              <a:rPr lang="en-US" sz="1800" dirty="0" smtClean="0"/>
              <a:t>waits </a:t>
            </a:r>
            <a:r>
              <a:rPr lang="en-US" sz="1800" dirty="0" smtClean="0"/>
              <a:t>for the next train and </a:t>
            </a:r>
            <a:r>
              <a:rPr lang="en-GB" sz="1800" dirty="0" smtClean="0"/>
              <a:t>gets on this train</a:t>
            </a:r>
            <a:r>
              <a:rPr lang="en-GB" dirty="0" smtClean="0"/>
              <a:t>.</a:t>
            </a:r>
            <a:endParaRPr lang="ru-RU" dirty="0"/>
          </a:p>
        </p:txBody>
      </p:sp>
      <p:pic>
        <p:nvPicPr>
          <p:cNvPr id="13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9769" y="1241050"/>
            <a:ext cx="750426" cy="80285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59132" y="2247413"/>
            <a:ext cx="343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train stays on the station at the moment t=0.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4201" y="3499424"/>
            <a:ext cx="313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The next train will come to the station after some fixed interval of time.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81081" y="0"/>
            <a:ext cx="6162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The</a:t>
            </a:r>
            <a:r>
              <a:rPr lang="en-GB" dirty="0" smtClean="0"/>
              <a:t> intervals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474560" y="2500131"/>
            <a:ext cx="34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interval = 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6115" y="2133616"/>
            <a:ext cx="37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time of full cycle for this line</a:t>
            </a:r>
            <a:endParaRPr lang="ru-RU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34856" y="2760576"/>
            <a:ext cx="36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number of trains on the line</a:t>
            </a:r>
            <a:endParaRPr lang="ru-RU" sz="18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2592730" y="2581155"/>
            <a:ext cx="3298785" cy="121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0823" y="2793986"/>
            <a:ext cx="459020" cy="491092"/>
          </a:xfrm>
          <a:prstGeom prst="rect">
            <a:avLst/>
          </a:prstGeom>
          <a:noFill/>
        </p:spPr>
      </p:pic>
      <p:pic>
        <p:nvPicPr>
          <p:cNvPr id="23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1015" y="2807482"/>
            <a:ext cx="459020" cy="491092"/>
          </a:xfrm>
          <a:prstGeom prst="rect">
            <a:avLst/>
          </a:prstGeom>
          <a:noFill/>
        </p:spPr>
      </p:pic>
      <p:pic>
        <p:nvPicPr>
          <p:cNvPr id="24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0854" y="2807477"/>
            <a:ext cx="459020" cy="491092"/>
          </a:xfrm>
          <a:prstGeom prst="rect">
            <a:avLst/>
          </a:prstGeom>
          <a:noFill/>
        </p:spPr>
      </p:pic>
      <p:cxnSp>
        <p:nvCxnSpPr>
          <p:cNvPr id="25" name="Прямая соединительная линия 24"/>
          <p:cNvCxnSpPr/>
          <p:nvPr/>
        </p:nvCxnSpPr>
        <p:spPr>
          <a:xfrm>
            <a:off x="6979535" y="2581154"/>
            <a:ext cx="14699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12" descr="Cycle Svg Png Icon Free Download (#101062) - OnlineWebFonts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02092" y="1946657"/>
            <a:ext cx="536973" cy="449304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229108" y="2421037"/>
            <a:ext cx="69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=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981081" y="0"/>
            <a:ext cx="6162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Step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  <p:pic>
        <p:nvPicPr>
          <p:cNvPr id="22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573" y="2127236"/>
            <a:ext cx="459020" cy="491092"/>
          </a:xfrm>
          <a:prstGeom prst="rect">
            <a:avLst/>
          </a:prstGeom>
          <a:noFill/>
        </p:spPr>
      </p:pic>
      <p:pic>
        <p:nvPicPr>
          <p:cNvPr id="24" name="Picture 10" descr="Train Front Svg Png Icon Free Download (#537148) - OnlineWebFonts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4179" y="2150252"/>
            <a:ext cx="459020" cy="491092"/>
          </a:xfrm>
          <a:prstGeom prst="rect">
            <a:avLst/>
          </a:prstGeom>
          <a:noFill/>
        </p:spPr>
      </p:pic>
      <p:pic>
        <p:nvPicPr>
          <p:cNvPr id="28" name="Picture 12" descr="Cycle Svg Png Icon Free Download (#101062) - OnlineWebFonts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68742" y="2184782"/>
            <a:ext cx="536973" cy="449304"/>
          </a:xfrm>
          <a:prstGeom prst="rect">
            <a:avLst/>
          </a:prstGeom>
          <a:noFill/>
        </p:spPr>
      </p:pic>
      <p:cxnSp>
        <p:nvCxnSpPr>
          <p:cNvPr id="19" name="Прямая соединительная линия 18"/>
          <p:cNvCxnSpPr/>
          <p:nvPr/>
        </p:nvCxnSpPr>
        <p:spPr>
          <a:xfrm flipV="1">
            <a:off x="7305675" y="2066925"/>
            <a:ext cx="419100" cy="676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175" y="1152525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Compute the average waiting time for the fixed distribution of trains</a:t>
            </a:r>
            <a:endParaRPr lang="ru-RU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" y="260985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Compare </a:t>
            </a:r>
            <a:r>
              <a:rPr lang="en-GB" sz="1800" dirty="0" err="1" smtClean="0"/>
              <a:t>cvxpy</a:t>
            </a:r>
            <a:r>
              <a:rPr lang="en-GB" sz="1800" dirty="0" smtClean="0"/>
              <a:t> and </a:t>
            </a:r>
            <a:r>
              <a:rPr lang="en-GB" sz="1800" dirty="0" err="1" smtClean="0"/>
              <a:t>numpy</a:t>
            </a:r>
            <a:r>
              <a:rPr lang="en-GB" sz="1800" dirty="0" smtClean="0"/>
              <a:t>-only realization</a:t>
            </a:r>
            <a:endParaRPr lang="ru-RU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5" y="4010025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Compare the uniform distribution for the arrival process and Poisson process.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540000" y="0"/>
            <a:ext cx="62923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Estimation of waiting time: numpy vs cvxpy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65100" y="917475"/>
            <a:ext cx="249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dirty="0">
                <a:solidFill>
                  <a:schemeClr val="tx1"/>
                </a:solidFill>
              </a:rPr>
              <a:t>Cvxpy based estimation: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00" y="925450"/>
            <a:ext cx="6434199" cy="3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" y="81264"/>
            <a:ext cx="287860" cy="2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537</Words>
  <Application>Microsoft Office PowerPoint</Application>
  <PresentationFormat>Экран (16:9)</PresentationFormat>
  <Paragraphs>95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Simple Light</vt:lpstr>
      <vt:lpstr>Moscow Metro Optimization</vt:lpstr>
      <vt:lpstr>The main ideas of the project:</vt:lpstr>
      <vt:lpstr>The data overview</vt:lpstr>
      <vt:lpstr>The data overview</vt:lpstr>
      <vt:lpstr>The current distribution </vt:lpstr>
      <vt:lpstr>The model </vt:lpstr>
      <vt:lpstr>The intervals </vt:lpstr>
      <vt:lpstr>Step 1 </vt:lpstr>
      <vt:lpstr>Estimation of waiting time: numpy vs cvxpy</vt:lpstr>
      <vt:lpstr>Estimation of waiting time: numpy vs cvxpy</vt:lpstr>
      <vt:lpstr>Estimation of waiting time: numpy vs cvxpy</vt:lpstr>
      <vt:lpstr>Poisson &amp; Uniform arrival process, simulations</vt:lpstr>
      <vt:lpstr>Poisson process or uniform distribution for the arrival?</vt:lpstr>
      <vt:lpstr>Poisson process or uniform distribution for the arrival?</vt:lpstr>
      <vt:lpstr>Step 2 </vt:lpstr>
      <vt:lpstr>Слайд 16</vt:lpstr>
      <vt:lpstr>Moving the first train</vt:lpstr>
      <vt:lpstr>Step 3: Optimizing </vt:lpstr>
      <vt:lpstr>Optimizing </vt:lpstr>
      <vt:lpstr>The results: optimal distribution</vt:lpstr>
      <vt:lpstr>Current distribution</vt:lpstr>
      <vt:lpstr>Слайд 22</vt:lpstr>
      <vt:lpstr>Слайд 23</vt:lpstr>
      <vt:lpstr>Discussion of the results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Moscow Metro Optimization</dc:title>
  <dc:creator>Сергей Ишмуратов</dc:creator>
  <cp:lastModifiedBy>Сергей Ишмуратов</cp:lastModifiedBy>
  <cp:revision>21</cp:revision>
  <dcterms:modified xsi:type="dcterms:W3CDTF">2022-11-06T19:23:31Z</dcterms:modified>
</cp:coreProperties>
</file>