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solidFill>
                  <a:srgbClr val="1A1A1A"/>
                </a:solidFill>
              </a:defRPr>
            </a:pPr>
            <a:r>
              <a:t>Case Study: How Data Analytics Transformed Amazon’s Logistics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1A1A1A"/>
                </a:solidFill>
              </a:rPr>
              <a:t>Sergey Krichevsky</a:t>
            </a:r>
          </a:p>
          <a:p>
            <a:r>
              <a:rPr sz="2000">
                <a:solidFill>
                  <a:srgbClr val="1A1A1A"/>
                </a:solidFill>
              </a:rPr>
              <a:t>GenerativeAI, Developers Institute</a:t>
            </a:r>
          </a:p>
          <a:p>
            <a:r>
              <a:rPr sz="2000">
                <a:solidFill>
                  <a:srgbClr val="1A1A1A"/>
                </a:solidFill>
              </a:rPr>
              <a:t>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029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 b="1">
                <a:solidFill>
                  <a:srgbClr val="FF9900"/>
                </a:solidFill>
              </a:defRPr>
            </a:pPr>
            <a:r>
              <a:t>Amazon</a:t>
            </a:r>
          </a:p>
        </p:txBody>
      </p:sp>
      <p:sp>
        <p:nvSpPr>
          <p:cNvPr id="5" name="Isosceles Triangle 4"/>
          <p:cNvSpPr/>
          <p:nvPr/>
        </p:nvSpPr>
        <p:spPr>
          <a:xfrm rot="10800000">
            <a:off x="0" y="5029200"/>
            <a:ext cx="2743200" cy="1371600"/>
          </a:xfrm>
          <a:prstGeom prst="triangle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A1A1A"/>
                </a:solidFill>
              </a:defRPr>
            </a:pPr>
            <a:r>
              <a:t>Assignment and 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A1A1A"/>
                </a:solidFill>
              </a:rPr>
              <a:t>Task: Analyze a real-world case where data analytics impacted business operations.</a:t>
            </a:r>
          </a:p>
          <a:p/>
          <a:p>
            <a:r>
              <a:rPr sz="2000">
                <a:solidFill>
                  <a:srgbClr val="1A1A1A"/>
                </a:solidFill>
              </a:rPr>
              <a:t>Goal: Showcase practical application of data analytics and demonstrate analytical expertise.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A1A1A"/>
                </a:solidFill>
              </a:defRPr>
            </a:pPr>
            <a:r>
              <a:t>Case Overview: Amazon (2024)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A1A1A"/>
                </a:solidFill>
              </a:rPr>
              <a:t>In 2024, Amazon used data analytics and ML to improve logistics.</a:t>
            </a:r>
          </a:p>
          <a:p>
            <a:r>
              <a:rPr sz="2000">
                <a:solidFill>
                  <a:srgbClr val="1A1A1A"/>
                </a:solidFill>
              </a:rPr>
              <a:t>Sources: Reuters, Bloomberg, CNBC (Mar–Apr 2024)</a:t>
            </a:r>
          </a:p>
          <a:p>
            <a:r>
              <a:rPr sz="2000">
                <a:solidFill>
                  <a:srgbClr val="1A1A1A"/>
                </a:solidFill>
              </a:rPr>
              <a:t>Reasons: Cost increase, delivery issues, demand for speed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1A1A1A"/>
                </a:solidFill>
              </a:defRPr>
            </a:pPr>
            <a:r>
              <a:t>Data Analyzed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Delivery routes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459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Customer behavior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45920"/>
            <a:ext cx="1097280" cy="1097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Weather &amp; traffic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645920"/>
            <a:ext cx="1097280" cy="1097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Inventory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645920"/>
            <a:ext cx="1097280" cy="1097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1A1A1A"/>
                </a:solidFill>
              </a:defRPr>
            </a:pPr>
            <a:r>
              <a:t>Methods Used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ML Forecast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459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Clustering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45920"/>
            <a:ext cx="1097280" cy="1097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148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Regression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1645920"/>
            <a:ext cx="1097280" cy="10972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436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A/B Test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400" y="1645920"/>
            <a:ext cx="1097280" cy="1097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772400" y="2788920"/>
            <a:ext cx="1097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1A1A1A"/>
                </a:solidFill>
              </a:defRPr>
            </a:pPr>
            <a:r>
              <a:t>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1A1A1A"/>
                </a:solidFill>
              </a:defRPr>
            </a:pPr>
            <a:r>
              <a:t>Results and Impact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01168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C00000"/>
                </a:solidFill>
              </a:defRPr>
            </a:pPr>
            <a:r>
              <a:t>↓ 15%</a:t>
            </a:r>
          </a:p>
          <a:p>
            <a:pPr algn="ctr">
              <a:defRPr sz="1400">
                <a:solidFill>
                  <a:srgbClr val="1A1A1A"/>
                </a:solidFill>
              </a:defRPr>
            </a:pPr>
            <a:r>
              <a:t>Delivery time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560320" y="1828800"/>
            <a:ext cx="201168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C00000"/>
                </a:solidFill>
              </a:defRPr>
            </a:pPr>
            <a:r>
              <a:t>↓ 12%</a:t>
            </a:r>
          </a:p>
          <a:p>
            <a:pPr algn="ctr">
              <a:defRPr sz="1400">
                <a:solidFill>
                  <a:srgbClr val="1A1A1A"/>
                </a:solidFill>
              </a:defRPr>
            </a:pPr>
            <a:r>
              <a:t>Logistics cost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3440" y="1828800"/>
            <a:ext cx="201168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9900"/>
                </a:solidFill>
              </a:defRPr>
            </a:pPr>
            <a:r>
              <a:t>↑</a:t>
            </a:r>
          </a:p>
          <a:p>
            <a:pPr algn="ctr">
              <a:defRPr sz="1400">
                <a:solidFill>
                  <a:srgbClr val="1A1A1A"/>
                </a:solidFill>
              </a:defRPr>
            </a:pPr>
            <a:r>
              <a:t>Inventory accuracy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6560" y="1828800"/>
            <a:ext cx="201168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>
              <a:defRPr sz="2400" b="1">
                <a:solidFill>
                  <a:srgbClr val="009900"/>
                </a:solidFill>
              </a:defRPr>
            </a:pPr>
            <a:r>
              <a:t>↑ 9%</a:t>
            </a:r>
          </a:p>
          <a:p>
            <a:pPr algn="ctr">
              <a:defRPr sz="1400">
                <a:solidFill>
                  <a:srgbClr val="1A1A1A"/>
                </a:solidFill>
              </a:defRPr>
            </a:pPr>
            <a:r>
              <a:t>Customer satisfaction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1A1A1A"/>
                </a:solidFill>
              </a:defRPr>
            </a:pPr>
            <a:r>
              <a:t>Conclusions and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C00000"/>
                </a:solidFill>
              </a:defRPr>
            </a:pPr>
            <a:r>
              <a:t>❌ Without Analytics</a:t>
            </a:r>
          </a:p>
          <a:p>
            <a:pPr algn="l">
              <a:defRPr sz="1400">
                <a:solidFill>
                  <a:srgbClr val="1A1A1A"/>
                </a:solidFill>
              </a:defRPr>
            </a:pPr>
            <a:r>
              <a:t>• High costs</a:t>
            </a:r>
          </a:p>
          <a:p>
            <a:pPr algn="l">
              <a:defRPr sz="1400">
                <a:solidFill>
                  <a:srgbClr val="1A1A1A"/>
                </a:solidFill>
              </a:defRPr>
            </a:pPr>
            <a:r>
              <a:t>• Inefficient routes</a:t>
            </a:r>
          </a:p>
          <a:p>
            <a:pPr algn="l">
              <a:defRPr sz="1400">
                <a:solidFill>
                  <a:srgbClr val="1A1A1A"/>
                </a:solidFill>
              </a:defRPr>
            </a:pPr>
            <a:r>
              <a:t>• Customer dissatisfaction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0" y="13716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8000"/>
                </a:solidFill>
              </a:defRPr>
            </a:pPr>
            <a:r>
              <a:t>✔ With Analytics</a:t>
            </a:r>
          </a:p>
          <a:p>
            <a:pPr algn="l">
              <a:defRPr sz="1400">
                <a:solidFill>
                  <a:srgbClr val="1A1A1A"/>
                </a:solidFill>
              </a:defRPr>
            </a:pPr>
            <a:r>
              <a:t>• Predictive decisions</a:t>
            </a:r>
          </a:p>
          <a:p>
            <a:pPr algn="l">
              <a:defRPr sz="1400">
                <a:solidFill>
                  <a:srgbClr val="1A1A1A"/>
                </a:solidFill>
              </a:defRPr>
            </a:pPr>
            <a:r>
              <a:t>• Faster delivery</a:t>
            </a:r>
          </a:p>
          <a:p>
            <a:pPr algn="l">
              <a:defRPr sz="1400">
                <a:solidFill>
                  <a:srgbClr val="1A1A1A"/>
                </a:solidFill>
              </a:defRPr>
            </a:pPr>
            <a:r>
              <a:t>• Better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1A1A1A"/>
                </a:solidFill>
              </a:defRPr>
            </a:pPr>
            <a:r>
              <a:t>Thank You /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1A1A1A"/>
                </a:solidFill>
              </a:defRPr>
            </a:pPr>
            <a:r>
              <a:t>Contact: https://sergeykrichevsky.blogspot.com/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