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61" r:id="rId4"/>
    <p:sldId id="257" r:id="rId5"/>
    <p:sldId id="258" r:id="rId6"/>
    <p:sldId id="259" r:id="rId7"/>
    <p:sldId id="260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3220" y="1092457"/>
            <a:ext cx="9144000" cy="2187001"/>
          </a:xfrm>
        </p:spPr>
        <p:txBody>
          <a:bodyPr>
            <a:normAutofit fontScale="90000"/>
          </a:bodyPr>
          <a:p>
            <a:r>
              <a:rPr lang="ru-RU" altLang="ru-RU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Моделирование внутренней гелиосферы</a:t>
            </a:r>
            <a:endParaRPr lang="ru-RU" altLang="ru-RU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2165350" y="6436995"/>
            <a:ext cx="786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сентябрь 2025, ИКИ РАН, Москва</a:t>
            </a:r>
            <a:endParaRPr lang="ru-RU" altLang="en-US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8487410" y="4187825"/>
            <a:ext cx="2684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 b="1">
                <a:solidFill>
                  <a:schemeClr val="bg2">
                    <a:lumMod val="5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Корольков С.Д.</a:t>
            </a:r>
            <a:endParaRPr lang="ru-RU" altLang="en-US" sz="2400" b="1">
              <a:solidFill>
                <a:schemeClr val="bg2">
                  <a:lumMod val="5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6895" y="1323340"/>
            <a:ext cx="5617210" cy="516064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5843270" y="2763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30</a:t>
            </a:r>
            <a:endParaRPr lang="ru-RU" altLang="ru-RU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4650105" y="1550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25 дней</a:t>
            </a:r>
            <a:endParaRPr lang="ru-RU" altLang="en-US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31140" y="182880"/>
            <a:ext cx="11730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3600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Эффективный солнечный магнитный диполь</a:t>
            </a:r>
            <a:endParaRPr lang="ru-RU" altLang="en-US" sz="3600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247015" y="114300"/>
            <a:ext cx="1173035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2800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Система уравнений идеальной МГД во вращающейся с постоянной угловой скоростью СК</a:t>
            </a:r>
            <a:endParaRPr lang="ru-RU" altLang="en-US" sz="2800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1118235"/>
            <a:ext cx="7018655" cy="573976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540" y="3088640"/>
            <a:ext cx="3644265" cy="101409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68580"/>
            <a:ext cx="10515600" cy="1325563"/>
          </a:xfrm>
        </p:spPr>
        <p:txBody>
          <a:bodyPr/>
          <a:p>
            <a:pPr algn="ctr"/>
            <a:r>
              <a:rPr lang="ru-RU" altLang="en-US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Граничные условия на 0.163 а.е.</a:t>
            </a:r>
            <a:endParaRPr lang="ru-RU" altLang="en-US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16050"/>
            <a:ext cx="5814060" cy="329692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060" y="1416050"/>
            <a:ext cx="6236970" cy="348361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2693670" y="1102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370 </a:t>
            </a:r>
            <a:r>
              <a:rPr lang="ru-RU" altLang="ru-RU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см</a:t>
            </a:r>
            <a:r>
              <a:rPr lang="en-US" altLang="ru-RU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^-3</a:t>
            </a:r>
            <a:endParaRPr lang="en-US" altLang="ru-RU" b="1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599170" y="3709035"/>
            <a:ext cx="2160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450 </a:t>
            </a:r>
            <a:r>
              <a:rPr lang="ru-RU" altLang="ru-RU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км</a:t>
            </a:r>
            <a:r>
              <a:rPr lang="en-US" altLang="ru-RU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/</a:t>
            </a:r>
            <a:r>
              <a:rPr lang="ru-RU" altLang="ru-RU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с</a:t>
            </a:r>
            <a:endParaRPr lang="ru-RU" altLang="ru-RU" b="1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510" y="4982210"/>
            <a:ext cx="3177540" cy="176911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6884035" y="5461635"/>
            <a:ext cx="2531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M = 2.56</a:t>
            </a:r>
            <a:endParaRPr lang="en-US" altLang="ru-RU" b="1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algn="ctr"/>
            <a:r>
              <a:rPr lang="en-US" altLang="ru-RU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(</a:t>
            </a:r>
            <a:r>
              <a:rPr lang="ru-RU" altLang="ru-RU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газодинамический Мах</a:t>
            </a:r>
            <a:r>
              <a:rPr lang="en-US" altLang="ru-RU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)</a:t>
            </a:r>
            <a:endParaRPr lang="en-US" altLang="ru-RU" b="1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" y="1295400"/>
            <a:ext cx="5943600" cy="556260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65" y="2608580"/>
            <a:ext cx="6044565" cy="405130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49530" y="147955"/>
            <a:ext cx="119894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2400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(I) </a:t>
            </a:r>
            <a:r>
              <a:rPr lang="ru-RU" altLang="ru-RU" sz="2400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Вычислительная область от 0.163 до 5 АЕ. Общее число ячеек 1.</a:t>
            </a:r>
            <a:r>
              <a:rPr lang="en-US" altLang="ru-RU" sz="2400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6</a:t>
            </a:r>
            <a:r>
              <a:rPr lang="ru-RU" altLang="ru-RU" sz="2400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00.000  (200</a:t>
            </a:r>
            <a:r>
              <a:rPr lang="en-US" altLang="ru-RU" sz="2400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 the x 60 phi x 130 r + </a:t>
            </a:r>
            <a:r>
              <a:rPr lang="ru-RU" altLang="ru-RU" sz="2400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нерегулярная часть)</a:t>
            </a:r>
            <a:endParaRPr lang="ru-RU" altLang="ru-RU" sz="2400" b="1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50825"/>
            <a:ext cx="12192000" cy="1325880"/>
          </a:xfrm>
        </p:spPr>
        <p:txBody>
          <a:bodyPr/>
          <a:p>
            <a:pPr algn="ctr"/>
            <a:r>
              <a:rPr lang="ru-RU" altLang="en-US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Без токового слоя</a:t>
            </a:r>
            <a:r>
              <a:rPr lang="en-US" altLang="ru-RU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 (</a:t>
            </a:r>
            <a:r>
              <a:rPr lang="ru-RU" altLang="ru-RU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подвижная СК)</a:t>
            </a:r>
            <a:endParaRPr lang="ru-RU" altLang="ru-RU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graphicFrame>
        <p:nvGraphicFramePr>
          <p:cNvPr id="4" name="Объект 3"/>
          <p:cNvGraphicFramePr/>
          <p:nvPr/>
        </p:nvGraphicFramePr>
        <p:xfrm>
          <a:off x="0" y="1024890"/>
          <a:ext cx="6186170" cy="5130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473950" imgH="6197600" progId="Paint.Picture">
                  <p:embed/>
                </p:oleObj>
              </mc:Choice>
              <mc:Fallback>
                <p:oleObj name="" r:id="rId1" imgW="7473950" imgH="619760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024890"/>
                        <a:ext cx="6186170" cy="5130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/>
          <p:nvPr/>
        </p:nvGraphicFramePr>
        <p:xfrm>
          <a:off x="6277610" y="1075690"/>
          <a:ext cx="5914390" cy="507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7137400" imgH="6127750" progId="Paint.Picture">
                  <p:embed/>
                </p:oleObj>
              </mc:Choice>
              <mc:Fallback>
                <p:oleObj name="" r:id="rId3" imgW="7137400" imgH="6127750" progId="Paint.Picture">
                  <p:embed/>
                  <p:pic>
                    <p:nvPicPr>
                      <p:cNvPr id="0" name="Изображение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7610" y="1075690"/>
                        <a:ext cx="5914390" cy="5079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Текстовое поле 7"/>
          <p:cNvSpPr txBox="1"/>
          <p:nvPr/>
        </p:nvSpPr>
        <p:spPr>
          <a:xfrm>
            <a:off x="1751330" y="6235700"/>
            <a:ext cx="250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Линии тока</a:t>
            </a:r>
            <a:endParaRPr lang="ru-RU" altLang="en-US" b="1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7943215" y="6235700"/>
            <a:ext cx="338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Линии магнитного поля</a:t>
            </a:r>
            <a:endParaRPr lang="ru-RU" altLang="en-US" b="1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50825"/>
            <a:ext cx="12192000" cy="1325880"/>
          </a:xfrm>
        </p:spPr>
        <p:txBody>
          <a:bodyPr/>
          <a:p>
            <a:pPr algn="ctr"/>
            <a:r>
              <a:rPr lang="ru-RU" altLang="en-US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Без токового слоя</a:t>
            </a:r>
            <a:r>
              <a:rPr lang="en-US" altLang="ru-RU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 (</a:t>
            </a:r>
            <a:r>
              <a:rPr lang="ru-RU" altLang="ru-RU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неподвижная</a:t>
            </a:r>
            <a:r>
              <a:rPr lang="ru-RU" altLang="ru-RU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 СК)</a:t>
            </a:r>
            <a:endParaRPr lang="ru-RU" altLang="ru-RU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751330" y="6235700"/>
            <a:ext cx="250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Линии тока</a:t>
            </a:r>
            <a:endParaRPr lang="ru-RU" altLang="en-US" b="1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7943215" y="6235700"/>
            <a:ext cx="338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Линии магнитного поля</a:t>
            </a:r>
            <a:endParaRPr lang="ru-RU" altLang="en-US" b="1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graphicFrame>
        <p:nvGraphicFramePr>
          <p:cNvPr id="3" name="Объект 2"/>
          <p:cNvGraphicFramePr/>
          <p:nvPr/>
        </p:nvGraphicFramePr>
        <p:xfrm>
          <a:off x="186055" y="1064260"/>
          <a:ext cx="6101080" cy="509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7435850" imgH="6203950" progId="Paint.Picture">
                  <p:embed/>
                </p:oleObj>
              </mc:Choice>
              <mc:Fallback>
                <p:oleObj name="" r:id="rId1" imgW="7435850" imgH="6203950" progId="Paint.Picture">
                  <p:embed/>
                  <p:pic>
                    <p:nvPicPr>
                      <p:cNvPr id="0" name="Изображение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055" y="1064260"/>
                        <a:ext cx="6101080" cy="509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/>
          <p:nvPr/>
        </p:nvGraphicFramePr>
        <p:xfrm>
          <a:off x="6305550" y="1064260"/>
          <a:ext cx="5885815" cy="509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7143750" imgH="6178550" progId="Paint.Picture">
                  <p:embed/>
                </p:oleObj>
              </mc:Choice>
              <mc:Fallback>
                <p:oleObj name="" r:id="rId3" imgW="7143750" imgH="6178550" progId="Paint.Picture">
                  <p:embed/>
                  <p:pic>
                    <p:nvPicPr>
                      <p:cNvPr id="0" name="Изображение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05550" y="1064260"/>
                        <a:ext cx="5885815" cy="509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Объект 3"/>
          <p:cNvGraphicFramePr/>
          <p:nvPr/>
        </p:nvGraphicFramePr>
        <p:xfrm>
          <a:off x="22225" y="770890"/>
          <a:ext cx="6694805" cy="577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169150" imgH="6178550" progId="Paint.Picture">
                  <p:embed/>
                </p:oleObj>
              </mc:Choice>
              <mc:Fallback>
                <p:oleObj name="" r:id="rId1" imgW="7169150" imgH="6178550" progId="Paint.Picture">
                  <p:embed/>
                  <p:pic>
                    <p:nvPicPr>
                      <p:cNvPr id="0" name="Изображение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225" y="770890"/>
                        <a:ext cx="6694805" cy="577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0" y="-250825"/>
            <a:ext cx="12192000" cy="1325880"/>
          </a:xfrm>
        </p:spPr>
        <p:txBody>
          <a:bodyPr/>
          <a:p>
            <a:pPr algn="ctr"/>
            <a:r>
              <a:rPr lang="ru-RU" altLang="en-US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Без токового слоя</a:t>
            </a:r>
            <a:r>
              <a:rPr lang="en-US" altLang="ru-RU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 (</a:t>
            </a:r>
            <a:r>
              <a:rPr lang="ru-RU" altLang="ru-RU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неподвижная</a:t>
            </a:r>
            <a:r>
              <a:rPr lang="ru-RU" altLang="ru-RU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 СК)</a:t>
            </a:r>
            <a:endParaRPr lang="ru-RU" altLang="ru-RU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620520" y="6489700"/>
            <a:ext cx="3386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solidFill>
                  <a:srgbClr val="002060"/>
                </a:solidFill>
                <a:latin typeface="Comic Sans MS" panose="030F0702030302020204" charset="0"/>
                <a:cs typeface="Comic Sans MS" panose="030F0702030302020204" charset="0"/>
              </a:rPr>
              <a:t>Линии магнитного поля</a:t>
            </a:r>
            <a:endParaRPr lang="ru-RU" altLang="en-US" b="1">
              <a:solidFill>
                <a:srgbClr val="00206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WPS Presentation</Application>
  <PresentationFormat>宽屏</PresentationFormat>
  <Paragraphs>41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Comic Sans MS</vt:lpstr>
      <vt:lpstr>Office Theme</vt:lpstr>
      <vt:lpstr>Paint.Picture</vt:lpstr>
      <vt:lpstr>Paint.Picture</vt:lpstr>
      <vt:lpstr>Paint.Picture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Без токового слоя (подвижная СК)</vt:lpstr>
      <vt:lpstr>Без токового слоя (неподвижная СК)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korol</cp:lastModifiedBy>
  <cp:revision>6</cp:revision>
  <dcterms:created xsi:type="dcterms:W3CDTF">2025-09-09T14:44:48Z</dcterms:created>
  <dcterms:modified xsi:type="dcterms:W3CDTF">2025-09-09T20:01:34Z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1049-12.2.0.21931</vt:lpwstr>
  </property>
  <property fmtid="{D5CDD505-2E9C-101B-9397-08002B2CF9AE}" pid="3" name="ICV">
    <vt:lpwstr>C5E86D85767245B9BB4E7C644B7FBB9B_12</vt:lpwstr>
  </property>
</Properties>
</file>