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5" r:id="rId3"/>
    <p:sldId id="295" r:id="rId4"/>
    <p:sldId id="296" r:id="rId5"/>
    <p:sldId id="297" r:id="rId6"/>
    <p:sldId id="272" r:id="rId7"/>
    <p:sldId id="298" r:id="rId8"/>
    <p:sldId id="299" r:id="rId9"/>
    <p:sldId id="300" r:id="rId10"/>
    <p:sldId id="301" r:id="rId11"/>
    <p:sldId id="302" r:id="rId12"/>
    <p:sldId id="278" r:id="rId13"/>
    <p:sldId id="303" r:id="rId14"/>
    <p:sldId id="304" r:id="rId15"/>
    <p:sldId id="305" r:id="rId16"/>
    <p:sldId id="288" r:id="rId17"/>
    <p:sldId id="283" r:id="rId18"/>
    <p:sldId id="284" r:id="rId19"/>
    <p:sldId id="306" r:id="rId20"/>
    <p:sldId id="286" r:id="rId21"/>
    <p:sldId id="287" r:id="rId22"/>
    <p:sldId id="292" r:id="rId23"/>
    <p:sldId id="267" r:id="rId24"/>
    <p:sldId id="289" r:id="rId25"/>
    <p:sldId id="290" r:id="rId26"/>
    <p:sldId id="307" r:id="rId2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AA6DF3C-EFCE-44B4-9319-14B910BD2B02}">
          <p14:sldIdLst>
            <p14:sldId id="257"/>
          </p14:sldIdLst>
        </p14:section>
        <p14:section name="Asymptotic Notation" id="{C2926B35-BF20-4F97-BA3E-A5B393EABBD1}">
          <p14:sldIdLst>
            <p14:sldId id="265"/>
            <p14:sldId id="295"/>
            <p14:sldId id="296"/>
            <p14:sldId id="297"/>
            <p14:sldId id="272"/>
            <p14:sldId id="298"/>
            <p14:sldId id="299"/>
            <p14:sldId id="300"/>
            <p14:sldId id="301"/>
            <p14:sldId id="302"/>
            <p14:sldId id="278"/>
            <p14:sldId id="303"/>
            <p14:sldId id="304"/>
            <p14:sldId id="305"/>
          </p14:sldIdLst>
        </p14:section>
        <p14:section name="Algorithm Analysis" id="{5F2FCA45-CE10-42FA-849B-E49052AB2C53}">
          <p14:sldIdLst>
            <p14:sldId id="288"/>
            <p14:sldId id="283"/>
            <p14:sldId id="284"/>
            <p14:sldId id="306"/>
            <p14:sldId id="286"/>
            <p14:sldId id="287"/>
            <p14:sldId id="292"/>
          </p14:sldIdLst>
        </p14:section>
        <p14:section name="DESIGING ALGORITHMS" id="{9E5663AF-7F07-45B0-9107-101F2E21CD5B}">
          <p14:sldIdLst>
            <p14:sldId id="267"/>
            <p14:sldId id="289"/>
            <p14:sldId id="29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C848E9-699D-4D96-B4BE-E0A9093D1A0E}" type="datetimeFigureOut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72EC32A-5304-4124-8743-4C9DE97B4E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669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91ECCB-8162-4A86-BE3A-DEDC9B31C27A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79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174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723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227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EC32A-5304-4124-8743-4C9DE97B4E62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858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106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EC32A-5304-4124-8743-4C9DE97B4E62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250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043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598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390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2DE45-8433-4DEA-9E4F-2E6FBE765C68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B7E3F-B2A2-49D0-8A1C-926704B057B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61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15493-ED5F-4F9E-9E13-23DC815820A2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91F01-A0F4-4DCE-B1F9-2733CF98EE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16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BAB9E-FFFD-46AE-93D8-268706822B8C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8C690-9A1A-4DCB-ACAC-FF7BC7386A3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154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4F51-6684-44A6-9BAE-3198D701A530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3B925-66A0-4242-9005-142F5BB67A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164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30FF2-DFE7-41FE-86C0-CCD334F6FEAD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4326-4035-4C0C-9F34-9E8C501644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180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AF9C0-8D35-4478-98D6-1BA602ACC458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98B39-1AE2-4855-9546-26975A3D12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40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4C164-97E0-41CB-9BBD-06C435EBF2D5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8E567-204E-4795-9B72-CE11CF0796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541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58E4-C4BE-4D3F-A5BF-BBADD04EE321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8ADD9-9250-48F4-8EB7-17C066EB21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97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13C6-C316-4B5B-AAD2-13C436F4AECB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7721B-1F0E-4650-B775-5E1B58D099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58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1E488-F5F4-4E38-813F-0499F9A59F1F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387CD-6173-40E1-86A6-A329C5C6DAF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03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8147-B8B8-469C-8767-69AF862ABA85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2751-16F4-4AA5-A915-6B2EB63F9C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828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A7024-9BCC-46BB-8DFC-2E1595B96915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B7E3E1-83E3-4860-9D9E-AC70BF262C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195513" y="2708275"/>
            <a:ext cx="648094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>
                <a:latin typeface="Verdana" panose="020B0604030504040204" pitchFamily="34" charset="0"/>
              </a:rPr>
              <a:t>Lecture 1.</a:t>
            </a:r>
            <a:br>
              <a:rPr lang="en-US" altLang="ru-RU" b="1" dirty="0">
                <a:latin typeface="Verdana" panose="020B0604030504040204" pitchFamily="34" charset="0"/>
              </a:rPr>
            </a:br>
            <a:r>
              <a:rPr lang="en-US" altLang="ru-RU" b="1" dirty="0">
                <a:latin typeface="Verdana" panose="020B0604030504040204" pitchFamily="34" charset="0"/>
              </a:rPr>
              <a:t>Introduction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>
                <a:latin typeface="Verdana" panose="020B0604030504040204" pitchFamily="34" charset="0"/>
              </a:rPr>
              <a:t>(Asymptotic Notation, Algorithm Analysis)</a:t>
            </a:r>
            <a:endParaRPr lang="ru-RU" altLang="ru-RU" b="1" dirty="0">
              <a:latin typeface="Verdana" panose="020B0604030504040204" pitchFamily="34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2195513" y="5013325"/>
            <a:ext cx="48244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>
                <a:latin typeface="Verdana" panose="020B0604030504040204" pitchFamily="34" charset="0"/>
              </a:rPr>
              <a:t>Speaker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Verdana" panose="020B0604030504040204" pitchFamily="34" charset="0"/>
              </a:rPr>
              <a:t>...</a:t>
            </a:r>
            <a:endParaRPr lang="ru-RU" altLang="ru-RU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5148064" y="1510339"/>
            <a:ext cx="3709729" cy="3884096"/>
            <a:chOff x="5090160" y="1402080"/>
            <a:chExt cx="3709729" cy="3884096"/>
          </a:xfrm>
        </p:grpSpPr>
        <p:sp>
          <p:nvSpPr>
            <p:cNvPr id="13" name="Полилиния 12"/>
            <p:cNvSpPr/>
            <p:nvPr/>
          </p:nvSpPr>
          <p:spPr>
            <a:xfrm>
              <a:off x="5090160" y="1402080"/>
              <a:ext cx="3398520" cy="2415540"/>
            </a:xfrm>
            <a:custGeom>
              <a:avLst/>
              <a:gdLst>
                <a:gd name="connsiteX0" fmla="*/ 3368040 w 3398520"/>
                <a:gd name="connsiteY0" fmla="*/ 1005840 h 2415540"/>
                <a:gd name="connsiteX1" fmla="*/ 2887980 w 3398520"/>
                <a:gd name="connsiteY1" fmla="*/ 1234440 h 2415540"/>
                <a:gd name="connsiteX2" fmla="*/ 2796540 w 3398520"/>
                <a:gd name="connsiteY2" fmla="*/ 1280160 h 2415540"/>
                <a:gd name="connsiteX3" fmla="*/ 2575560 w 3398520"/>
                <a:gd name="connsiteY3" fmla="*/ 1386840 h 2415540"/>
                <a:gd name="connsiteX4" fmla="*/ 2377440 w 3398520"/>
                <a:gd name="connsiteY4" fmla="*/ 1478280 h 2415540"/>
                <a:gd name="connsiteX5" fmla="*/ 2194560 w 3398520"/>
                <a:gd name="connsiteY5" fmla="*/ 1546860 h 2415540"/>
                <a:gd name="connsiteX6" fmla="*/ 2019300 w 3398520"/>
                <a:gd name="connsiteY6" fmla="*/ 1615440 h 2415540"/>
                <a:gd name="connsiteX7" fmla="*/ 1882140 w 3398520"/>
                <a:gd name="connsiteY7" fmla="*/ 1638300 h 2415540"/>
                <a:gd name="connsiteX8" fmla="*/ 1744980 w 3398520"/>
                <a:gd name="connsiteY8" fmla="*/ 1684020 h 2415540"/>
                <a:gd name="connsiteX9" fmla="*/ 1577340 w 3398520"/>
                <a:gd name="connsiteY9" fmla="*/ 1737360 h 2415540"/>
                <a:gd name="connsiteX10" fmla="*/ 1432560 w 3398520"/>
                <a:gd name="connsiteY10" fmla="*/ 1828800 h 2415540"/>
                <a:gd name="connsiteX11" fmla="*/ 1226820 w 3398520"/>
                <a:gd name="connsiteY11" fmla="*/ 1973580 h 2415540"/>
                <a:gd name="connsiteX12" fmla="*/ 1089660 w 3398520"/>
                <a:gd name="connsiteY12" fmla="*/ 2065020 h 2415540"/>
                <a:gd name="connsiteX13" fmla="*/ 952500 w 3398520"/>
                <a:gd name="connsiteY13" fmla="*/ 2141220 h 2415540"/>
                <a:gd name="connsiteX14" fmla="*/ 746760 w 3398520"/>
                <a:gd name="connsiteY14" fmla="*/ 2217420 h 2415540"/>
                <a:gd name="connsiteX15" fmla="*/ 403860 w 3398520"/>
                <a:gd name="connsiteY15" fmla="*/ 2324100 h 2415540"/>
                <a:gd name="connsiteX16" fmla="*/ 60960 w 3398520"/>
                <a:gd name="connsiteY16" fmla="*/ 2400300 h 2415540"/>
                <a:gd name="connsiteX17" fmla="*/ 7620 w 3398520"/>
                <a:gd name="connsiteY17" fmla="*/ 2415540 h 2415540"/>
                <a:gd name="connsiteX18" fmla="*/ 0 w 3398520"/>
                <a:gd name="connsiteY18" fmla="*/ 15240 h 2415540"/>
                <a:gd name="connsiteX19" fmla="*/ 3398520 w 3398520"/>
                <a:gd name="connsiteY19" fmla="*/ 0 h 2415540"/>
                <a:gd name="connsiteX20" fmla="*/ 3368040 w 3398520"/>
                <a:gd name="connsiteY20" fmla="*/ 100584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98520" h="2415540">
                  <a:moveTo>
                    <a:pt x="3368040" y="1005840"/>
                  </a:moveTo>
                  <a:lnTo>
                    <a:pt x="2887980" y="1234440"/>
                  </a:lnTo>
                  <a:lnTo>
                    <a:pt x="2796540" y="1280160"/>
                  </a:lnTo>
                  <a:lnTo>
                    <a:pt x="2575560" y="1386840"/>
                  </a:lnTo>
                  <a:lnTo>
                    <a:pt x="2377440" y="1478280"/>
                  </a:lnTo>
                  <a:lnTo>
                    <a:pt x="2194560" y="1546860"/>
                  </a:lnTo>
                  <a:lnTo>
                    <a:pt x="2019300" y="1615440"/>
                  </a:lnTo>
                  <a:lnTo>
                    <a:pt x="1882140" y="1638300"/>
                  </a:lnTo>
                  <a:lnTo>
                    <a:pt x="1744980" y="1684020"/>
                  </a:lnTo>
                  <a:lnTo>
                    <a:pt x="1577340" y="1737360"/>
                  </a:lnTo>
                  <a:lnTo>
                    <a:pt x="1432560" y="1828800"/>
                  </a:lnTo>
                  <a:lnTo>
                    <a:pt x="1226820" y="1973580"/>
                  </a:lnTo>
                  <a:lnTo>
                    <a:pt x="1089660" y="2065020"/>
                  </a:lnTo>
                  <a:lnTo>
                    <a:pt x="952500" y="2141220"/>
                  </a:lnTo>
                  <a:lnTo>
                    <a:pt x="746760" y="2217420"/>
                  </a:lnTo>
                  <a:lnTo>
                    <a:pt x="403860" y="2324100"/>
                  </a:lnTo>
                  <a:lnTo>
                    <a:pt x="60960" y="2400300"/>
                  </a:lnTo>
                  <a:lnTo>
                    <a:pt x="7620" y="2415540"/>
                  </a:lnTo>
                  <a:lnTo>
                    <a:pt x="0" y="15240"/>
                  </a:lnTo>
                  <a:lnTo>
                    <a:pt x="3398520" y="0"/>
                  </a:lnTo>
                  <a:lnTo>
                    <a:pt x="3368040" y="100584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5098492" y="1412663"/>
              <a:ext cx="3701397" cy="3873513"/>
              <a:chOff x="5148064" y="1658744"/>
              <a:chExt cx="3701397" cy="3873513"/>
            </a:xfrm>
          </p:grpSpPr>
          <p:grpSp>
            <p:nvGrpSpPr>
              <p:cNvPr id="17" name="Группа 16"/>
              <p:cNvGrpSpPr/>
              <p:nvPr/>
            </p:nvGrpSpPr>
            <p:grpSpPr>
              <a:xfrm>
                <a:off x="5148064" y="1756767"/>
                <a:ext cx="3701397" cy="3775490"/>
                <a:chOff x="5148064" y="1756767"/>
                <a:chExt cx="3701397" cy="3775490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>
                  <a:off x="6061732" y="3819097"/>
                  <a:ext cx="0" cy="115702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Полилиния 5"/>
                <p:cNvSpPr/>
                <p:nvPr/>
              </p:nvSpPr>
              <p:spPr>
                <a:xfrm>
                  <a:off x="5148064" y="2655413"/>
                  <a:ext cx="3377510" cy="1409075"/>
                </a:xfrm>
                <a:custGeom>
                  <a:avLst/>
                  <a:gdLst>
                    <a:gd name="connsiteX0" fmla="*/ 0 w 3531870"/>
                    <a:gd name="connsiteY0" fmla="*/ 2708910 h 2708910"/>
                    <a:gd name="connsiteX1" fmla="*/ 525780 w 3531870"/>
                    <a:gd name="connsiteY1" fmla="*/ 2457450 h 2708910"/>
                    <a:gd name="connsiteX2" fmla="*/ 857250 w 3531870"/>
                    <a:gd name="connsiteY2" fmla="*/ 2286000 h 2708910"/>
                    <a:gd name="connsiteX3" fmla="*/ 1097280 w 3531870"/>
                    <a:gd name="connsiteY3" fmla="*/ 2080260 h 2708910"/>
                    <a:gd name="connsiteX4" fmla="*/ 1314450 w 3531870"/>
                    <a:gd name="connsiteY4" fmla="*/ 1794510 h 2708910"/>
                    <a:gd name="connsiteX5" fmla="*/ 1508760 w 3531870"/>
                    <a:gd name="connsiteY5" fmla="*/ 1554480 h 2708910"/>
                    <a:gd name="connsiteX6" fmla="*/ 1737360 w 3531870"/>
                    <a:gd name="connsiteY6" fmla="*/ 1325880 h 2708910"/>
                    <a:gd name="connsiteX7" fmla="*/ 2068830 w 3531870"/>
                    <a:gd name="connsiteY7" fmla="*/ 1177290 h 2708910"/>
                    <a:gd name="connsiteX8" fmla="*/ 2388870 w 3531870"/>
                    <a:gd name="connsiteY8" fmla="*/ 971550 h 2708910"/>
                    <a:gd name="connsiteX9" fmla="*/ 2663190 w 3531870"/>
                    <a:gd name="connsiteY9" fmla="*/ 754380 h 2708910"/>
                    <a:gd name="connsiteX10" fmla="*/ 3280410 w 3531870"/>
                    <a:gd name="connsiteY10" fmla="*/ 205740 h 2708910"/>
                    <a:gd name="connsiteX11" fmla="*/ 3531870 w 3531870"/>
                    <a:gd name="connsiteY11" fmla="*/ 0 h 2708910"/>
                    <a:gd name="connsiteX12" fmla="*/ 3531870 w 3531870"/>
                    <a:gd name="connsiteY12" fmla="*/ 0 h 27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870" h="2708910">
                      <a:moveTo>
                        <a:pt x="0" y="2708910"/>
                      </a:moveTo>
                      <a:lnTo>
                        <a:pt x="525780" y="2457450"/>
                      </a:lnTo>
                      <a:cubicBezTo>
                        <a:pt x="668655" y="2386965"/>
                        <a:pt x="762000" y="2348865"/>
                        <a:pt x="857250" y="2286000"/>
                      </a:cubicBezTo>
                      <a:cubicBezTo>
                        <a:pt x="952500" y="2223135"/>
                        <a:pt x="1021080" y="2162175"/>
                        <a:pt x="1097280" y="2080260"/>
                      </a:cubicBezTo>
                      <a:cubicBezTo>
                        <a:pt x="1173480" y="1998345"/>
                        <a:pt x="1245870" y="1882140"/>
                        <a:pt x="1314450" y="1794510"/>
                      </a:cubicBezTo>
                      <a:cubicBezTo>
                        <a:pt x="1383030" y="1706880"/>
                        <a:pt x="1438275" y="1632585"/>
                        <a:pt x="1508760" y="1554480"/>
                      </a:cubicBezTo>
                      <a:cubicBezTo>
                        <a:pt x="1579245" y="1476375"/>
                        <a:pt x="1644015" y="1388745"/>
                        <a:pt x="1737360" y="1325880"/>
                      </a:cubicBezTo>
                      <a:cubicBezTo>
                        <a:pt x="1830705" y="1263015"/>
                        <a:pt x="1960245" y="1236345"/>
                        <a:pt x="2068830" y="1177290"/>
                      </a:cubicBezTo>
                      <a:cubicBezTo>
                        <a:pt x="2177415" y="1118235"/>
                        <a:pt x="2289810" y="1042035"/>
                        <a:pt x="2388870" y="971550"/>
                      </a:cubicBezTo>
                      <a:cubicBezTo>
                        <a:pt x="2487930" y="901065"/>
                        <a:pt x="2514600" y="882015"/>
                        <a:pt x="2663190" y="754380"/>
                      </a:cubicBezTo>
                      <a:cubicBezTo>
                        <a:pt x="2811780" y="626745"/>
                        <a:pt x="3135630" y="331470"/>
                        <a:pt x="3280410" y="205740"/>
                      </a:cubicBezTo>
                      <a:cubicBezTo>
                        <a:pt x="3425190" y="80010"/>
                        <a:pt x="3531870" y="0"/>
                        <a:pt x="3531870" y="0"/>
                      </a:cubicBezTo>
                      <a:lnTo>
                        <a:pt x="353187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7" name="Соединительная линия уступом 36"/>
                <p:cNvCxnSpPr/>
                <p:nvPr/>
              </p:nvCxnSpPr>
              <p:spPr>
                <a:xfrm>
                  <a:off x="5148064" y="1756767"/>
                  <a:ext cx="3384376" cy="3219351"/>
                </a:xfrm>
                <a:prstGeom prst="bentConnector3">
                  <a:avLst>
                    <a:gd name="adj1" fmla="val 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7756847" y="2368840"/>
                      <a:ext cx="8177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56847" y="2368840"/>
                      <a:ext cx="817788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822756" y="4900058"/>
                      <a:ext cx="4779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2756" y="4900058"/>
                      <a:ext cx="477951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6899257" y="5162925"/>
                      <a:ext cx="18240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9257" y="5162925"/>
                      <a:ext cx="1824025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8474871" y="4743719"/>
                      <a:ext cx="3745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4871" y="4743719"/>
                      <a:ext cx="374590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852834" y="1658744"/>
                    <a:ext cx="7003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2834" y="1658744"/>
                    <a:ext cx="70032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Полилиния 1"/>
            <p:cNvSpPr/>
            <p:nvPr/>
          </p:nvSpPr>
          <p:spPr>
            <a:xfrm>
              <a:off x="5099871" y="1714500"/>
              <a:ext cx="3314700" cy="2590800"/>
            </a:xfrm>
            <a:custGeom>
              <a:avLst/>
              <a:gdLst>
                <a:gd name="connsiteX0" fmla="*/ 0 w 3314700"/>
                <a:gd name="connsiteY0" fmla="*/ 2590800 h 2590800"/>
                <a:gd name="connsiteX1" fmla="*/ 76200 w 3314700"/>
                <a:gd name="connsiteY1" fmla="*/ 2371725 h 2590800"/>
                <a:gd name="connsiteX2" fmla="*/ 114300 w 3314700"/>
                <a:gd name="connsiteY2" fmla="*/ 1924050 h 2590800"/>
                <a:gd name="connsiteX3" fmla="*/ 200025 w 3314700"/>
                <a:gd name="connsiteY3" fmla="*/ 1704975 h 2590800"/>
                <a:gd name="connsiteX4" fmla="*/ 342900 w 3314700"/>
                <a:gd name="connsiteY4" fmla="*/ 1714500 h 2590800"/>
                <a:gd name="connsiteX5" fmla="*/ 457200 w 3314700"/>
                <a:gd name="connsiteY5" fmla="*/ 2105025 h 2590800"/>
                <a:gd name="connsiteX6" fmla="*/ 533400 w 3314700"/>
                <a:gd name="connsiteY6" fmla="*/ 2352675 h 2590800"/>
                <a:gd name="connsiteX7" fmla="*/ 676275 w 3314700"/>
                <a:gd name="connsiteY7" fmla="*/ 2400300 h 2590800"/>
                <a:gd name="connsiteX8" fmla="*/ 790575 w 3314700"/>
                <a:gd name="connsiteY8" fmla="*/ 2286000 h 2590800"/>
                <a:gd name="connsiteX9" fmla="*/ 866775 w 3314700"/>
                <a:gd name="connsiteY9" fmla="*/ 2019300 h 2590800"/>
                <a:gd name="connsiteX10" fmla="*/ 971550 w 3314700"/>
                <a:gd name="connsiteY10" fmla="*/ 1619250 h 2590800"/>
                <a:gd name="connsiteX11" fmla="*/ 1123950 w 3314700"/>
                <a:gd name="connsiteY11" fmla="*/ 1085850 h 2590800"/>
                <a:gd name="connsiteX12" fmla="*/ 1571625 w 3314700"/>
                <a:gd name="connsiteY12" fmla="*/ 704850 h 2590800"/>
                <a:gd name="connsiteX13" fmla="*/ 3314700 w 3314700"/>
                <a:gd name="connsiteY13" fmla="*/ 0 h 2590800"/>
                <a:gd name="connsiteX14" fmla="*/ 3314700 w 3314700"/>
                <a:gd name="connsiteY14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14700" h="2590800">
                  <a:moveTo>
                    <a:pt x="0" y="2590800"/>
                  </a:moveTo>
                  <a:cubicBezTo>
                    <a:pt x="28575" y="2536825"/>
                    <a:pt x="57150" y="2482850"/>
                    <a:pt x="76200" y="2371725"/>
                  </a:cubicBezTo>
                  <a:cubicBezTo>
                    <a:pt x="95250" y="2260600"/>
                    <a:pt x="93663" y="2035175"/>
                    <a:pt x="114300" y="1924050"/>
                  </a:cubicBezTo>
                  <a:cubicBezTo>
                    <a:pt x="134937" y="1812925"/>
                    <a:pt x="161925" y="1739900"/>
                    <a:pt x="200025" y="1704975"/>
                  </a:cubicBezTo>
                  <a:cubicBezTo>
                    <a:pt x="238125" y="1670050"/>
                    <a:pt x="300038" y="1647825"/>
                    <a:pt x="342900" y="1714500"/>
                  </a:cubicBezTo>
                  <a:cubicBezTo>
                    <a:pt x="385762" y="1781175"/>
                    <a:pt x="425450" y="1998662"/>
                    <a:pt x="457200" y="2105025"/>
                  </a:cubicBezTo>
                  <a:cubicBezTo>
                    <a:pt x="488950" y="2211387"/>
                    <a:pt x="496888" y="2303462"/>
                    <a:pt x="533400" y="2352675"/>
                  </a:cubicBezTo>
                  <a:cubicBezTo>
                    <a:pt x="569913" y="2401887"/>
                    <a:pt x="633413" y="2411412"/>
                    <a:pt x="676275" y="2400300"/>
                  </a:cubicBezTo>
                  <a:cubicBezTo>
                    <a:pt x="719137" y="2389188"/>
                    <a:pt x="758825" y="2349500"/>
                    <a:pt x="790575" y="2286000"/>
                  </a:cubicBezTo>
                  <a:cubicBezTo>
                    <a:pt x="822325" y="2222500"/>
                    <a:pt x="836613" y="2130425"/>
                    <a:pt x="866775" y="2019300"/>
                  </a:cubicBezTo>
                  <a:cubicBezTo>
                    <a:pt x="896938" y="1908175"/>
                    <a:pt x="928688" y="1774825"/>
                    <a:pt x="971550" y="1619250"/>
                  </a:cubicBezTo>
                  <a:cubicBezTo>
                    <a:pt x="1014413" y="1463675"/>
                    <a:pt x="1023938" y="1238250"/>
                    <a:pt x="1123950" y="1085850"/>
                  </a:cubicBezTo>
                  <a:cubicBezTo>
                    <a:pt x="1223962" y="933450"/>
                    <a:pt x="1206500" y="885825"/>
                    <a:pt x="1571625" y="704850"/>
                  </a:cubicBezTo>
                  <a:cubicBezTo>
                    <a:pt x="1936750" y="523875"/>
                    <a:pt x="3314700" y="0"/>
                    <a:pt x="3314700" y="0"/>
                  </a:cubicBezTo>
                  <a:lnTo>
                    <a:pt x="33147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>
                <a:spLocks noChangeArrowheads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l-GR" altLang="ru-RU" sz="2800" b="1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ru-RU" sz="2800" b="1" dirty="0">
                    <a:latin typeface="Verdana" panose="020B0604030504040204" pitchFamily="34" charset="0"/>
                  </a:rPr>
                  <a:t>-notation</a:t>
                </a:r>
                <a:endParaRPr lang="ru-RU" altLang="ru-RU" sz="2800" b="1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blipFill rotWithShape="0">
                <a:blip r:embed="rId9"/>
                <a:stretch>
                  <a:fillRect t="-26761" b="-47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750" y="1547645"/>
                <a:ext cx="4363859" cy="4788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function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we define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</m:t>
                    </m:r>
                    <m:d>
                      <m:dPr>
                        <m:ctrlPr>
                          <a:rPr kumimoji="1" lang="en-US" altLang="ru-RU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kumimoji="1" lang="en-US" altLang="ru-RU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ru-RU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ru-RU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big-Omega of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as the set:</a:t>
                </a: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 = {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: </m:t>
                      </m:r>
                    </m:oMath>
                  </m:oMathPara>
                </a14:m>
                <a:b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 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𝑝𝑜𝑠𝑖𝑡𝑖𝑣𝑒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𝑐𝑜𝑛𝑠𝑡𝑎𝑛𝑡𝑠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𝑎𝑛𝑑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  <m:r>
                      <a:rPr kumimoji="1" lang="en-US" altLang="ru-RU" b="0" i="1" baseline="-25000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≥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  <m:r>
                      <a:rPr kumimoji="1" lang="en-US" altLang="ru-RU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</m:oMath>
                </a14:m>
                <a:endParaRPr kumimoji="1" lang="en-US" altLang="ru-RU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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𝑐𝑔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)≤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)}</m:t>
                    </m:r>
                  </m:oMath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</a:pP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Intuitively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Set of all functions whose </a:t>
                </a: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rate of growth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is the same as or higher than that of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</a:pP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an </a:t>
                </a:r>
                <a:r>
                  <a:rPr kumimoji="1" lang="en-US" altLang="ru-RU" i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asymptotic lower bound</a:t>
                </a: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kumimoji="1"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l-GR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Θ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  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l-GR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Ω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)).</m:t>
                      </m:r>
                    </m:oMath>
                  </m:oMathPara>
                </a14:m>
                <a:endParaRPr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   (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)).</m:t>
                      </m:r>
                    </m:oMath>
                  </m:oMathPara>
                </a14:m>
                <a:endParaRPr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1547645"/>
                <a:ext cx="4363859" cy="4788683"/>
              </a:xfrm>
              <a:prstGeom prst="rect">
                <a:avLst/>
              </a:prstGeom>
              <a:blipFill rotWithShape="0">
                <a:blip r:embed="rId10"/>
                <a:stretch>
                  <a:fillRect l="-1259" t="-764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4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2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7610" y="3235889"/>
                <a:ext cx="7989888" cy="21373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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 = (</m:t>
                    </m:r>
                    <m:r>
                      <m:rPr>
                        <m:sty m:val="p"/>
                      </m:rPr>
                      <a:rPr lang="en-US" altLang="ru-RU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lg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⁡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). 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endParaRPr lang="el-GR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altLang="ru-RU" sz="1800" u="sng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7610" y="3235889"/>
                <a:ext cx="7989888" cy="2137328"/>
              </a:xfrm>
              <a:blipFill rotWithShape="0">
                <a:blip r:embed="rId3"/>
                <a:stretch>
                  <a:fillRect l="-534" t="-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36" name="Rectangle 4"/>
              <p:cNvSpPr>
                <a:spLocks noChangeArrowheads="1"/>
              </p:cNvSpPr>
              <p:nvPr/>
            </p:nvSpPr>
            <p:spPr bwMode="auto">
              <a:xfrm>
                <a:off x="2196727" y="1674365"/>
                <a:ext cx="4431655" cy="1323439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sz="2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kumimoji="1" lang="en-US" altLang="ru-RU" sz="20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ru-RU" sz="20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ru-RU" sz="20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ru-RU" sz="20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ru-RU" sz="20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)) = {</m:t>
                      </m:r>
                      <m:r>
                        <a:rPr kumimoji="1" lang="en-US" altLang="ru-RU" sz="200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ru-RU" sz="200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ru-RU" sz="200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ru-RU" sz="200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</a:rPr>
                        <m:t>) : </m:t>
                      </m:r>
                    </m:oMath>
                  </m:oMathPara>
                </a14:m>
                <a:endParaRPr kumimoji="1" lang="en-US" altLang="ru-RU" sz="2000" dirty="0">
                  <a:solidFill>
                    <a:schemeClr val="hlink"/>
                  </a:solidFill>
                </a:endParaRPr>
              </a:p>
              <a:p>
                <a:pPr marL="342900" indent="-342900">
                  <a:buFont typeface="Symbol" panose="05050102010706020507" pitchFamily="18" charset="2"/>
                  <a:buChar char="$"/>
                </a:pPr>
                <a:r>
                  <a:rPr kumimoji="1" lang="en-US" altLang="ru-RU" sz="2000" dirty="0">
                    <a:solidFill>
                      <a:srgbClr val="FF3300"/>
                    </a:solidFill>
                  </a:rPr>
                  <a:t>positive constants </a:t>
                </a:r>
                <a:r>
                  <a:rPr kumimoji="1" lang="en-US" altLang="ru-RU" sz="2000" i="1" dirty="0">
                    <a:solidFill>
                      <a:srgbClr val="FF3300"/>
                    </a:solidFill>
                  </a:rPr>
                  <a:t>c</a:t>
                </a:r>
                <a:r>
                  <a:rPr kumimoji="1" lang="en-US" altLang="ru-RU" sz="2000" dirty="0">
                    <a:solidFill>
                      <a:srgbClr val="FF33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ru-RU" sz="200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ru-RU" sz="2000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ru-RU" sz="2000" dirty="0">
                    <a:solidFill>
                      <a:srgbClr val="FF3300"/>
                    </a:solidFill>
                  </a:rPr>
                  <a:t>,</a:t>
                </a:r>
                <a:r>
                  <a:rPr kumimoji="1" lang="en-US" altLang="ru-RU" sz="2000" dirty="0">
                    <a:solidFill>
                      <a:schemeClr val="hlink"/>
                    </a:solidFill>
                  </a:rPr>
                  <a:t> </a:t>
                </a:r>
              </a:p>
              <a:p>
                <a:r>
                  <a:rPr kumimoji="1" lang="en-US" altLang="ru-RU" sz="2000" dirty="0">
                    <a:solidFill>
                      <a:srgbClr val="CC0000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sz="20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sz="20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ru-RU" sz="20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ru-RU" sz="20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ru-RU" sz="2000" i="1" baseline="-2500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ru-RU" sz="20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kumimoji="1" lang="en-US" altLang="ru-RU" sz="2000" dirty="0">
                  <a:solidFill>
                    <a:srgbClr val="CC0000"/>
                  </a:solidFill>
                </a:endParaRPr>
              </a:p>
              <a:p>
                <a:r>
                  <a:rPr kumimoji="1" lang="en-US" altLang="ru-RU" sz="2000" dirty="0">
                    <a:solidFill>
                      <a:schemeClr val="hlink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kumimoji="1" lang="en-US" altLang="ru-RU" sz="20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ru-RU" sz="200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ru-RU" sz="20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ru-RU" sz="2000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727" y="1674365"/>
                <a:ext cx="4431655" cy="13234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Example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2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4144" y="902930"/>
            <a:ext cx="82089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Relations Between </a:t>
            </a:r>
            <a:r>
              <a:rPr lang="en-US" altLang="ru-RU" b="1" dirty="0">
                <a:latin typeface="Symbol" panose="05050102010706020507" pitchFamily="18" charset="2"/>
              </a:rPr>
              <a:t>Q</a:t>
            </a:r>
            <a:r>
              <a:rPr lang="en-US" altLang="ru-RU" sz="2800" b="1" dirty="0">
                <a:latin typeface="Verdana" panose="020B0604030504040204" pitchFamily="34" charset="0"/>
              </a:rPr>
              <a:t>, O, </a:t>
            </a:r>
            <a:r>
              <a:rPr lang="en-US" altLang="ru-RU" b="1" dirty="0">
                <a:latin typeface="Symbol" panose="05050102010706020507" pitchFamily="18" charset="2"/>
              </a:rPr>
              <a:t>W</a:t>
            </a:r>
            <a:endParaRPr lang="ru-RU" altLang="ru-RU" b="1" dirty="0">
              <a:latin typeface="Verdana" panose="020B0604030504040204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6156176" y="1829081"/>
            <a:ext cx="2657832" cy="3242595"/>
            <a:chOff x="5090160" y="1202358"/>
            <a:chExt cx="3709729" cy="4525926"/>
          </a:xfrm>
        </p:grpSpPr>
        <p:sp>
          <p:nvSpPr>
            <p:cNvPr id="12" name="Полилиния 11"/>
            <p:cNvSpPr/>
            <p:nvPr/>
          </p:nvSpPr>
          <p:spPr>
            <a:xfrm>
              <a:off x="5090160" y="1402080"/>
              <a:ext cx="3398520" cy="2415540"/>
            </a:xfrm>
            <a:custGeom>
              <a:avLst/>
              <a:gdLst>
                <a:gd name="connsiteX0" fmla="*/ 3368040 w 3398520"/>
                <a:gd name="connsiteY0" fmla="*/ 1005840 h 2415540"/>
                <a:gd name="connsiteX1" fmla="*/ 2887980 w 3398520"/>
                <a:gd name="connsiteY1" fmla="*/ 1234440 h 2415540"/>
                <a:gd name="connsiteX2" fmla="*/ 2796540 w 3398520"/>
                <a:gd name="connsiteY2" fmla="*/ 1280160 h 2415540"/>
                <a:gd name="connsiteX3" fmla="*/ 2575560 w 3398520"/>
                <a:gd name="connsiteY3" fmla="*/ 1386840 h 2415540"/>
                <a:gd name="connsiteX4" fmla="*/ 2377440 w 3398520"/>
                <a:gd name="connsiteY4" fmla="*/ 1478280 h 2415540"/>
                <a:gd name="connsiteX5" fmla="*/ 2194560 w 3398520"/>
                <a:gd name="connsiteY5" fmla="*/ 1546860 h 2415540"/>
                <a:gd name="connsiteX6" fmla="*/ 2019300 w 3398520"/>
                <a:gd name="connsiteY6" fmla="*/ 1615440 h 2415540"/>
                <a:gd name="connsiteX7" fmla="*/ 1882140 w 3398520"/>
                <a:gd name="connsiteY7" fmla="*/ 1638300 h 2415540"/>
                <a:gd name="connsiteX8" fmla="*/ 1744980 w 3398520"/>
                <a:gd name="connsiteY8" fmla="*/ 1684020 h 2415540"/>
                <a:gd name="connsiteX9" fmla="*/ 1577340 w 3398520"/>
                <a:gd name="connsiteY9" fmla="*/ 1737360 h 2415540"/>
                <a:gd name="connsiteX10" fmla="*/ 1432560 w 3398520"/>
                <a:gd name="connsiteY10" fmla="*/ 1828800 h 2415540"/>
                <a:gd name="connsiteX11" fmla="*/ 1226820 w 3398520"/>
                <a:gd name="connsiteY11" fmla="*/ 1973580 h 2415540"/>
                <a:gd name="connsiteX12" fmla="*/ 1089660 w 3398520"/>
                <a:gd name="connsiteY12" fmla="*/ 2065020 h 2415540"/>
                <a:gd name="connsiteX13" fmla="*/ 952500 w 3398520"/>
                <a:gd name="connsiteY13" fmla="*/ 2141220 h 2415540"/>
                <a:gd name="connsiteX14" fmla="*/ 746760 w 3398520"/>
                <a:gd name="connsiteY14" fmla="*/ 2217420 h 2415540"/>
                <a:gd name="connsiteX15" fmla="*/ 403860 w 3398520"/>
                <a:gd name="connsiteY15" fmla="*/ 2324100 h 2415540"/>
                <a:gd name="connsiteX16" fmla="*/ 60960 w 3398520"/>
                <a:gd name="connsiteY16" fmla="*/ 2400300 h 2415540"/>
                <a:gd name="connsiteX17" fmla="*/ 7620 w 3398520"/>
                <a:gd name="connsiteY17" fmla="*/ 2415540 h 2415540"/>
                <a:gd name="connsiteX18" fmla="*/ 0 w 3398520"/>
                <a:gd name="connsiteY18" fmla="*/ 15240 h 2415540"/>
                <a:gd name="connsiteX19" fmla="*/ 3398520 w 3398520"/>
                <a:gd name="connsiteY19" fmla="*/ 0 h 2415540"/>
                <a:gd name="connsiteX20" fmla="*/ 3368040 w 3398520"/>
                <a:gd name="connsiteY20" fmla="*/ 100584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98520" h="2415540">
                  <a:moveTo>
                    <a:pt x="3368040" y="1005840"/>
                  </a:moveTo>
                  <a:lnTo>
                    <a:pt x="2887980" y="1234440"/>
                  </a:lnTo>
                  <a:lnTo>
                    <a:pt x="2796540" y="1280160"/>
                  </a:lnTo>
                  <a:lnTo>
                    <a:pt x="2575560" y="1386840"/>
                  </a:lnTo>
                  <a:lnTo>
                    <a:pt x="2377440" y="1478280"/>
                  </a:lnTo>
                  <a:lnTo>
                    <a:pt x="2194560" y="1546860"/>
                  </a:lnTo>
                  <a:lnTo>
                    <a:pt x="2019300" y="1615440"/>
                  </a:lnTo>
                  <a:lnTo>
                    <a:pt x="1882140" y="1638300"/>
                  </a:lnTo>
                  <a:lnTo>
                    <a:pt x="1744980" y="1684020"/>
                  </a:lnTo>
                  <a:lnTo>
                    <a:pt x="1577340" y="1737360"/>
                  </a:lnTo>
                  <a:lnTo>
                    <a:pt x="1432560" y="1828800"/>
                  </a:lnTo>
                  <a:lnTo>
                    <a:pt x="1226820" y="1973580"/>
                  </a:lnTo>
                  <a:lnTo>
                    <a:pt x="1089660" y="2065020"/>
                  </a:lnTo>
                  <a:lnTo>
                    <a:pt x="952500" y="2141220"/>
                  </a:lnTo>
                  <a:lnTo>
                    <a:pt x="746760" y="2217420"/>
                  </a:lnTo>
                  <a:lnTo>
                    <a:pt x="403860" y="2324100"/>
                  </a:lnTo>
                  <a:lnTo>
                    <a:pt x="60960" y="2400300"/>
                  </a:lnTo>
                  <a:lnTo>
                    <a:pt x="7620" y="2415540"/>
                  </a:lnTo>
                  <a:lnTo>
                    <a:pt x="0" y="15240"/>
                  </a:lnTo>
                  <a:lnTo>
                    <a:pt x="3398520" y="0"/>
                  </a:lnTo>
                  <a:lnTo>
                    <a:pt x="3368040" y="100584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5098492" y="1202358"/>
              <a:ext cx="3701397" cy="4525926"/>
              <a:chOff x="5148064" y="1448439"/>
              <a:chExt cx="3701397" cy="4525926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5148064" y="1756767"/>
                <a:ext cx="3701397" cy="4217598"/>
                <a:chOff x="5148064" y="1756767"/>
                <a:chExt cx="3701397" cy="4217598"/>
              </a:xfrm>
            </p:grpSpPr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6061732" y="3819097"/>
                  <a:ext cx="0" cy="115702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Полилиния 17"/>
                <p:cNvSpPr/>
                <p:nvPr/>
              </p:nvSpPr>
              <p:spPr>
                <a:xfrm>
                  <a:off x="5148064" y="2655413"/>
                  <a:ext cx="3377510" cy="1409075"/>
                </a:xfrm>
                <a:custGeom>
                  <a:avLst/>
                  <a:gdLst>
                    <a:gd name="connsiteX0" fmla="*/ 0 w 3531870"/>
                    <a:gd name="connsiteY0" fmla="*/ 2708910 h 2708910"/>
                    <a:gd name="connsiteX1" fmla="*/ 525780 w 3531870"/>
                    <a:gd name="connsiteY1" fmla="*/ 2457450 h 2708910"/>
                    <a:gd name="connsiteX2" fmla="*/ 857250 w 3531870"/>
                    <a:gd name="connsiteY2" fmla="*/ 2286000 h 2708910"/>
                    <a:gd name="connsiteX3" fmla="*/ 1097280 w 3531870"/>
                    <a:gd name="connsiteY3" fmla="*/ 2080260 h 2708910"/>
                    <a:gd name="connsiteX4" fmla="*/ 1314450 w 3531870"/>
                    <a:gd name="connsiteY4" fmla="*/ 1794510 h 2708910"/>
                    <a:gd name="connsiteX5" fmla="*/ 1508760 w 3531870"/>
                    <a:gd name="connsiteY5" fmla="*/ 1554480 h 2708910"/>
                    <a:gd name="connsiteX6" fmla="*/ 1737360 w 3531870"/>
                    <a:gd name="connsiteY6" fmla="*/ 1325880 h 2708910"/>
                    <a:gd name="connsiteX7" fmla="*/ 2068830 w 3531870"/>
                    <a:gd name="connsiteY7" fmla="*/ 1177290 h 2708910"/>
                    <a:gd name="connsiteX8" fmla="*/ 2388870 w 3531870"/>
                    <a:gd name="connsiteY8" fmla="*/ 971550 h 2708910"/>
                    <a:gd name="connsiteX9" fmla="*/ 2663190 w 3531870"/>
                    <a:gd name="connsiteY9" fmla="*/ 754380 h 2708910"/>
                    <a:gd name="connsiteX10" fmla="*/ 3280410 w 3531870"/>
                    <a:gd name="connsiteY10" fmla="*/ 205740 h 2708910"/>
                    <a:gd name="connsiteX11" fmla="*/ 3531870 w 3531870"/>
                    <a:gd name="connsiteY11" fmla="*/ 0 h 2708910"/>
                    <a:gd name="connsiteX12" fmla="*/ 3531870 w 3531870"/>
                    <a:gd name="connsiteY12" fmla="*/ 0 h 27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870" h="2708910">
                      <a:moveTo>
                        <a:pt x="0" y="2708910"/>
                      </a:moveTo>
                      <a:lnTo>
                        <a:pt x="525780" y="2457450"/>
                      </a:lnTo>
                      <a:cubicBezTo>
                        <a:pt x="668655" y="2386965"/>
                        <a:pt x="762000" y="2348865"/>
                        <a:pt x="857250" y="2286000"/>
                      </a:cubicBezTo>
                      <a:cubicBezTo>
                        <a:pt x="952500" y="2223135"/>
                        <a:pt x="1021080" y="2162175"/>
                        <a:pt x="1097280" y="2080260"/>
                      </a:cubicBezTo>
                      <a:cubicBezTo>
                        <a:pt x="1173480" y="1998345"/>
                        <a:pt x="1245870" y="1882140"/>
                        <a:pt x="1314450" y="1794510"/>
                      </a:cubicBezTo>
                      <a:cubicBezTo>
                        <a:pt x="1383030" y="1706880"/>
                        <a:pt x="1438275" y="1632585"/>
                        <a:pt x="1508760" y="1554480"/>
                      </a:cubicBezTo>
                      <a:cubicBezTo>
                        <a:pt x="1579245" y="1476375"/>
                        <a:pt x="1644015" y="1388745"/>
                        <a:pt x="1737360" y="1325880"/>
                      </a:cubicBezTo>
                      <a:cubicBezTo>
                        <a:pt x="1830705" y="1263015"/>
                        <a:pt x="1960245" y="1236345"/>
                        <a:pt x="2068830" y="1177290"/>
                      </a:cubicBezTo>
                      <a:cubicBezTo>
                        <a:pt x="2177415" y="1118235"/>
                        <a:pt x="2289810" y="1042035"/>
                        <a:pt x="2388870" y="971550"/>
                      </a:cubicBezTo>
                      <a:cubicBezTo>
                        <a:pt x="2487930" y="901065"/>
                        <a:pt x="2514600" y="882015"/>
                        <a:pt x="2663190" y="754380"/>
                      </a:cubicBezTo>
                      <a:cubicBezTo>
                        <a:pt x="2811780" y="626745"/>
                        <a:pt x="3135630" y="331470"/>
                        <a:pt x="3280410" y="205740"/>
                      </a:cubicBezTo>
                      <a:cubicBezTo>
                        <a:pt x="3425190" y="80010"/>
                        <a:pt x="3531870" y="0"/>
                        <a:pt x="3531870" y="0"/>
                      </a:cubicBezTo>
                      <a:lnTo>
                        <a:pt x="353187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9" name="Соединительная линия уступом 18"/>
                <p:cNvCxnSpPr/>
                <p:nvPr/>
              </p:nvCxnSpPr>
              <p:spPr>
                <a:xfrm>
                  <a:off x="5148064" y="1756767"/>
                  <a:ext cx="3384376" cy="3219351"/>
                </a:xfrm>
                <a:prstGeom prst="bentConnector3">
                  <a:avLst>
                    <a:gd name="adj1" fmla="val 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756848" y="2181270"/>
                      <a:ext cx="817789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56848" y="2181270"/>
                      <a:ext cx="817789" cy="36933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31959" b="-56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5822756" y="4900058"/>
                      <a:ext cx="4779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2756" y="4900058"/>
                      <a:ext cx="477951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12500" b="-395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5928884" y="5605032"/>
                      <a:ext cx="1824025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8884" y="5605032"/>
                      <a:ext cx="1824025" cy="3693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402" r="-36449" b="-581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8474871" y="4743719"/>
                      <a:ext cx="3745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4871" y="4743719"/>
                      <a:ext cx="374590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818" b="-204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960508" y="1448439"/>
                    <a:ext cx="700320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508" y="1448439"/>
                    <a:ext cx="700320" cy="36933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614" r="-31325" b="-6046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Полилиния 13"/>
            <p:cNvSpPr/>
            <p:nvPr/>
          </p:nvSpPr>
          <p:spPr>
            <a:xfrm>
              <a:off x="5099871" y="1714500"/>
              <a:ext cx="3314700" cy="2590800"/>
            </a:xfrm>
            <a:custGeom>
              <a:avLst/>
              <a:gdLst>
                <a:gd name="connsiteX0" fmla="*/ 0 w 3314700"/>
                <a:gd name="connsiteY0" fmla="*/ 2590800 h 2590800"/>
                <a:gd name="connsiteX1" fmla="*/ 76200 w 3314700"/>
                <a:gd name="connsiteY1" fmla="*/ 2371725 h 2590800"/>
                <a:gd name="connsiteX2" fmla="*/ 114300 w 3314700"/>
                <a:gd name="connsiteY2" fmla="*/ 1924050 h 2590800"/>
                <a:gd name="connsiteX3" fmla="*/ 200025 w 3314700"/>
                <a:gd name="connsiteY3" fmla="*/ 1704975 h 2590800"/>
                <a:gd name="connsiteX4" fmla="*/ 342900 w 3314700"/>
                <a:gd name="connsiteY4" fmla="*/ 1714500 h 2590800"/>
                <a:gd name="connsiteX5" fmla="*/ 457200 w 3314700"/>
                <a:gd name="connsiteY5" fmla="*/ 2105025 h 2590800"/>
                <a:gd name="connsiteX6" fmla="*/ 533400 w 3314700"/>
                <a:gd name="connsiteY6" fmla="*/ 2352675 h 2590800"/>
                <a:gd name="connsiteX7" fmla="*/ 676275 w 3314700"/>
                <a:gd name="connsiteY7" fmla="*/ 2400300 h 2590800"/>
                <a:gd name="connsiteX8" fmla="*/ 790575 w 3314700"/>
                <a:gd name="connsiteY8" fmla="*/ 2286000 h 2590800"/>
                <a:gd name="connsiteX9" fmla="*/ 866775 w 3314700"/>
                <a:gd name="connsiteY9" fmla="*/ 2019300 h 2590800"/>
                <a:gd name="connsiteX10" fmla="*/ 971550 w 3314700"/>
                <a:gd name="connsiteY10" fmla="*/ 1619250 h 2590800"/>
                <a:gd name="connsiteX11" fmla="*/ 1123950 w 3314700"/>
                <a:gd name="connsiteY11" fmla="*/ 1085850 h 2590800"/>
                <a:gd name="connsiteX12" fmla="*/ 1571625 w 3314700"/>
                <a:gd name="connsiteY12" fmla="*/ 704850 h 2590800"/>
                <a:gd name="connsiteX13" fmla="*/ 3314700 w 3314700"/>
                <a:gd name="connsiteY13" fmla="*/ 0 h 2590800"/>
                <a:gd name="connsiteX14" fmla="*/ 3314700 w 3314700"/>
                <a:gd name="connsiteY14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14700" h="2590800">
                  <a:moveTo>
                    <a:pt x="0" y="2590800"/>
                  </a:moveTo>
                  <a:cubicBezTo>
                    <a:pt x="28575" y="2536825"/>
                    <a:pt x="57150" y="2482850"/>
                    <a:pt x="76200" y="2371725"/>
                  </a:cubicBezTo>
                  <a:cubicBezTo>
                    <a:pt x="95250" y="2260600"/>
                    <a:pt x="93663" y="2035175"/>
                    <a:pt x="114300" y="1924050"/>
                  </a:cubicBezTo>
                  <a:cubicBezTo>
                    <a:pt x="134937" y="1812925"/>
                    <a:pt x="161925" y="1739900"/>
                    <a:pt x="200025" y="1704975"/>
                  </a:cubicBezTo>
                  <a:cubicBezTo>
                    <a:pt x="238125" y="1670050"/>
                    <a:pt x="300038" y="1647825"/>
                    <a:pt x="342900" y="1714500"/>
                  </a:cubicBezTo>
                  <a:cubicBezTo>
                    <a:pt x="385762" y="1781175"/>
                    <a:pt x="425450" y="1998662"/>
                    <a:pt x="457200" y="2105025"/>
                  </a:cubicBezTo>
                  <a:cubicBezTo>
                    <a:pt x="488950" y="2211387"/>
                    <a:pt x="496888" y="2303462"/>
                    <a:pt x="533400" y="2352675"/>
                  </a:cubicBezTo>
                  <a:cubicBezTo>
                    <a:pt x="569913" y="2401887"/>
                    <a:pt x="633413" y="2411412"/>
                    <a:pt x="676275" y="2400300"/>
                  </a:cubicBezTo>
                  <a:cubicBezTo>
                    <a:pt x="719137" y="2389188"/>
                    <a:pt x="758825" y="2349500"/>
                    <a:pt x="790575" y="2286000"/>
                  </a:cubicBezTo>
                  <a:cubicBezTo>
                    <a:pt x="822325" y="2222500"/>
                    <a:pt x="836613" y="2130425"/>
                    <a:pt x="866775" y="2019300"/>
                  </a:cubicBezTo>
                  <a:cubicBezTo>
                    <a:pt x="896938" y="1908175"/>
                    <a:pt x="928688" y="1774825"/>
                    <a:pt x="971550" y="1619250"/>
                  </a:cubicBezTo>
                  <a:cubicBezTo>
                    <a:pt x="1014413" y="1463675"/>
                    <a:pt x="1023938" y="1238250"/>
                    <a:pt x="1123950" y="1085850"/>
                  </a:cubicBezTo>
                  <a:cubicBezTo>
                    <a:pt x="1223962" y="933450"/>
                    <a:pt x="1206500" y="885825"/>
                    <a:pt x="1571625" y="704850"/>
                  </a:cubicBezTo>
                  <a:cubicBezTo>
                    <a:pt x="1936750" y="523875"/>
                    <a:pt x="3314700" y="0"/>
                    <a:pt x="3314700" y="0"/>
                  </a:cubicBezTo>
                  <a:lnTo>
                    <a:pt x="33147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3198964" y="1682621"/>
            <a:ext cx="2871605" cy="3395240"/>
            <a:chOff x="5148064" y="1341960"/>
            <a:chExt cx="3916561" cy="4630743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5148064" y="1341960"/>
              <a:ext cx="3836898" cy="4630743"/>
              <a:chOff x="5148064" y="1341960"/>
              <a:chExt cx="3836898" cy="4630743"/>
            </a:xfrm>
          </p:grpSpPr>
          <p:sp>
            <p:nvSpPr>
              <p:cNvPr id="27" name="Полилиния 26"/>
              <p:cNvSpPr/>
              <p:nvPr/>
            </p:nvSpPr>
            <p:spPr>
              <a:xfrm>
                <a:off x="5156200" y="1765300"/>
                <a:ext cx="3460750" cy="3219450"/>
              </a:xfrm>
              <a:custGeom>
                <a:avLst/>
                <a:gdLst>
                  <a:gd name="connsiteX0" fmla="*/ 3429000 w 3460750"/>
                  <a:gd name="connsiteY0" fmla="*/ 0 h 3219450"/>
                  <a:gd name="connsiteX1" fmla="*/ 3181350 w 3460750"/>
                  <a:gd name="connsiteY1" fmla="*/ 215900 h 3219450"/>
                  <a:gd name="connsiteX2" fmla="*/ 2686050 w 3460750"/>
                  <a:gd name="connsiteY2" fmla="*/ 654050 h 3219450"/>
                  <a:gd name="connsiteX3" fmla="*/ 2400300 w 3460750"/>
                  <a:gd name="connsiteY3" fmla="*/ 889000 h 3219450"/>
                  <a:gd name="connsiteX4" fmla="*/ 2209800 w 3460750"/>
                  <a:gd name="connsiteY4" fmla="*/ 1003300 h 3219450"/>
                  <a:gd name="connsiteX5" fmla="*/ 2000250 w 3460750"/>
                  <a:gd name="connsiteY5" fmla="*/ 1136650 h 3219450"/>
                  <a:gd name="connsiteX6" fmla="*/ 1752600 w 3460750"/>
                  <a:gd name="connsiteY6" fmla="*/ 1219200 h 3219450"/>
                  <a:gd name="connsiteX7" fmla="*/ 1619250 w 3460750"/>
                  <a:gd name="connsiteY7" fmla="*/ 1339850 h 3219450"/>
                  <a:gd name="connsiteX8" fmla="*/ 1416050 w 3460750"/>
                  <a:gd name="connsiteY8" fmla="*/ 1574800 h 3219450"/>
                  <a:gd name="connsiteX9" fmla="*/ 1219200 w 3460750"/>
                  <a:gd name="connsiteY9" fmla="*/ 1822450 h 3219450"/>
                  <a:gd name="connsiteX10" fmla="*/ 1143000 w 3460750"/>
                  <a:gd name="connsiteY10" fmla="*/ 1943100 h 3219450"/>
                  <a:gd name="connsiteX11" fmla="*/ 1035050 w 3460750"/>
                  <a:gd name="connsiteY11" fmla="*/ 2063750 h 3219450"/>
                  <a:gd name="connsiteX12" fmla="*/ 927100 w 3460750"/>
                  <a:gd name="connsiteY12" fmla="*/ 2146300 h 3219450"/>
                  <a:gd name="connsiteX13" fmla="*/ 666750 w 3460750"/>
                  <a:gd name="connsiteY13" fmla="*/ 2292350 h 3219450"/>
                  <a:gd name="connsiteX14" fmla="*/ 419100 w 3460750"/>
                  <a:gd name="connsiteY14" fmla="*/ 2419350 h 3219450"/>
                  <a:gd name="connsiteX15" fmla="*/ 0 w 3460750"/>
                  <a:gd name="connsiteY15" fmla="*/ 2635250 h 3219450"/>
                  <a:gd name="connsiteX16" fmla="*/ 0 w 3460750"/>
                  <a:gd name="connsiteY16" fmla="*/ 3219450 h 3219450"/>
                  <a:gd name="connsiteX17" fmla="*/ 3340100 w 3460750"/>
                  <a:gd name="connsiteY17" fmla="*/ 3219450 h 3219450"/>
                  <a:gd name="connsiteX18" fmla="*/ 3314700 w 3460750"/>
                  <a:gd name="connsiteY18" fmla="*/ 2895600 h 3219450"/>
                  <a:gd name="connsiteX19" fmla="*/ 3340100 w 3460750"/>
                  <a:gd name="connsiteY19" fmla="*/ 2400300 h 3219450"/>
                  <a:gd name="connsiteX20" fmla="*/ 3295650 w 3460750"/>
                  <a:gd name="connsiteY20" fmla="*/ 1962150 h 3219450"/>
                  <a:gd name="connsiteX21" fmla="*/ 3302000 w 3460750"/>
                  <a:gd name="connsiteY21" fmla="*/ 1454150 h 3219450"/>
                  <a:gd name="connsiteX22" fmla="*/ 3460750 w 3460750"/>
                  <a:gd name="connsiteY22" fmla="*/ 736600 h 3219450"/>
                  <a:gd name="connsiteX23" fmla="*/ 3397250 w 3460750"/>
                  <a:gd name="connsiteY23" fmla="*/ 317500 h 3219450"/>
                  <a:gd name="connsiteX24" fmla="*/ 3429000 w 3460750"/>
                  <a:gd name="connsiteY24" fmla="*/ 0 h 321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460750" h="3219450">
                    <a:moveTo>
                      <a:pt x="3429000" y="0"/>
                    </a:moveTo>
                    <a:lnTo>
                      <a:pt x="3181350" y="215900"/>
                    </a:lnTo>
                    <a:lnTo>
                      <a:pt x="2686050" y="654050"/>
                    </a:lnTo>
                    <a:lnTo>
                      <a:pt x="2400300" y="889000"/>
                    </a:lnTo>
                    <a:lnTo>
                      <a:pt x="2209800" y="1003300"/>
                    </a:lnTo>
                    <a:lnTo>
                      <a:pt x="2000250" y="1136650"/>
                    </a:lnTo>
                    <a:lnTo>
                      <a:pt x="1752600" y="1219200"/>
                    </a:lnTo>
                    <a:lnTo>
                      <a:pt x="1619250" y="1339850"/>
                    </a:lnTo>
                    <a:lnTo>
                      <a:pt x="1416050" y="1574800"/>
                    </a:lnTo>
                    <a:lnTo>
                      <a:pt x="1219200" y="1822450"/>
                    </a:lnTo>
                    <a:lnTo>
                      <a:pt x="1143000" y="1943100"/>
                    </a:lnTo>
                    <a:lnTo>
                      <a:pt x="1035050" y="2063750"/>
                    </a:lnTo>
                    <a:lnTo>
                      <a:pt x="927100" y="2146300"/>
                    </a:lnTo>
                    <a:lnTo>
                      <a:pt x="666750" y="2292350"/>
                    </a:lnTo>
                    <a:lnTo>
                      <a:pt x="419100" y="2419350"/>
                    </a:lnTo>
                    <a:lnTo>
                      <a:pt x="0" y="2635250"/>
                    </a:lnTo>
                    <a:lnTo>
                      <a:pt x="0" y="3219450"/>
                    </a:lnTo>
                    <a:lnTo>
                      <a:pt x="3340100" y="3219450"/>
                    </a:lnTo>
                    <a:lnTo>
                      <a:pt x="3314700" y="2895600"/>
                    </a:lnTo>
                    <a:lnTo>
                      <a:pt x="3340100" y="2400300"/>
                    </a:lnTo>
                    <a:lnTo>
                      <a:pt x="3295650" y="1962150"/>
                    </a:lnTo>
                    <a:cubicBezTo>
                      <a:pt x="3297767" y="1792817"/>
                      <a:pt x="3299883" y="1623483"/>
                      <a:pt x="3302000" y="1454150"/>
                    </a:cubicBezTo>
                    <a:lnTo>
                      <a:pt x="3460750" y="736600"/>
                    </a:lnTo>
                    <a:lnTo>
                      <a:pt x="3397250" y="317500"/>
                    </a:lnTo>
                    <a:lnTo>
                      <a:pt x="342900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8" name="Соединительная линия уступом 27"/>
              <p:cNvCxnSpPr/>
              <p:nvPr/>
            </p:nvCxnSpPr>
            <p:spPr>
              <a:xfrm>
                <a:off x="5148064" y="1756767"/>
                <a:ext cx="3384376" cy="3219351"/>
              </a:xfrm>
              <a:prstGeom prst="bentConnector3">
                <a:avLst>
                  <a:gd name="adj1" fmla="val 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6766145" y="3136359"/>
                <a:ext cx="37729" cy="183914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167173" y="1341960"/>
                    <a:ext cx="817789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7173" y="1341960"/>
                    <a:ext cx="817789" cy="3693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30612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01276" y="4892145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1276" y="4892145"/>
                    <a:ext cx="477951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8772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852112" y="5603370"/>
                    <a:ext cx="1828065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2112" y="5603370"/>
                    <a:ext cx="1828065" cy="36933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64" r="-32727" b="-5454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474871" y="4743719"/>
                    <a:ext cx="374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4871" y="4743719"/>
                    <a:ext cx="37459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444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Полилиния 33"/>
              <p:cNvSpPr/>
              <p:nvPr/>
            </p:nvSpPr>
            <p:spPr>
              <a:xfrm>
                <a:off x="5154930" y="1680210"/>
                <a:ext cx="3531870" cy="2708910"/>
              </a:xfrm>
              <a:custGeom>
                <a:avLst/>
                <a:gdLst>
                  <a:gd name="connsiteX0" fmla="*/ 0 w 3531870"/>
                  <a:gd name="connsiteY0" fmla="*/ 2708910 h 2708910"/>
                  <a:gd name="connsiteX1" fmla="*/ 525780 w 3531870"/>
                  <a:gd name="connsiteY1" fmla="*/ 2457450 h 2708910"/>
                  <a:gd name="connsiteX2" fmla="*/ 857250 w 3531870"/>
                  <a:gd name="connsiteY2" fmla="*/ 2286000 h 2708910"/>
                  <a:gd name="connsiteX3" fmla="*/ 1097280 w 3531870"/>
                  <a:gd name="connsiteY3" fmla="*/ 2080260 h 2708910"/>
                  <a:gd name="connsiteX4" fmla="*/ 1314450 w 3531870"/>
                  <a:gd name="connsiteY4" fmla="*/ 1794510 h 2708910"/>
                  <a:gd name="connsiteX5" fmla="*/ 1508760 w 3531870"/>
                  <a:gd name="connsiteY5" fmla="*/ 1554480 h 2708910"/>
                  <a:gd name="connsiteX6" fmla="*/ 1737360 w 3531870"/>
                  <a:gd name="connsiteY6" fmla="*/ 1325880 h 2708910"/>
                  <a:gd name="connsiteX7" fmla="*/ 2068830 w 3531870"/>
                  <a:gd name="connsiteY7" fmla="*/ 1177290 h 2708910"/>
                  <a:gd name="connsiteX8" fmla="*/ 2388870 w 3531870"/>
                  <a:gd name="connsiteY8" fmla="*/ 971550 h 2708910"/>
                  <a:gd name="connsiteX9" fmla="*/ 2663190 w 3531870"/>
                  <a:gd name="connsiteY9" fmla="*/ 754380 h 2708910"/>
                  <a:gd name="connsiteX10" fmla="*/ 3280410 w 3531870"/>
                  <a:gd name="connsiteY10" fmla="*/ 205740 h 2708910"/>
                  <a:gd name="connsiteX11" fmla="*/ 3531870 w 3531870"/>
                  <a:gd name="connsiteY11" fmla="*/ 0 h 2708910"/>
                  <a:gd name="connsiteX12" fmla="*/ 3531870 w 3531870"/>
                  <a:gd name="connsiteY12" fmla="*/ 0 h 2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870" h="2708910">
                    <a:moveTo>
                      <a:pt x="0" y="2708910"/>
                    </a:moveTo>
                    <a:lnTo>
                      <a:pt x="525780" y="2457450"/>
                    </a:lnTo>
                    <a:cubicBezTo>
                      <a:pt x="668655" y="2386965"/>
                      <a:pt x="762000" y="2348865"/>
                      <a:pt x="857250" y="2286000"/>
                    </a:cubicBezTo>
                    <a:cubicBezTo>
                      <a:pt x="952500" y="2223135"/>
                      <a:pt x="1021080" y="2162175"/>
                      <a:pt x="1097280" y="2080260"/>
                    </a:cubicBezTo>
                    <a:cubicBezTo>
                      <a:pt x="1173480" y="1998345"/>
                      <a:pt x="1245870" y="1882140"/>
                      <a:pt x="1314450" y="1794510"/>
                    </a:cubicBezTo>
                    <a:cubicBezTo>
                      <a:pt x="1383030" y="1706880"/>
                      <a:pt x="1438275" y="1632585"/>
                      <a:pt x="1508760" y="1554480"/>
                    </a:cubicBezTo>
                    <a:cubicBezTo>
                      <a:pt x="1579245" y="1476375"/>
                      <a:pt x="1644015" y="1388745"/>
                      <a:pt x="1737360" y="1325880"/>
                    </a:cubicBezTo>
                    <a:cubicBezTo>
                      <a:pt x="1830705" y="1263015"/>
                      <a:pt x="1960245" y="1236345"/>
                      <a:pt x="2068830" y="1177290"/>
                    </a:cubicBezTo>
                    <a:cubicBezTo>
                      <a:pt x="2177415" y="1118235"/>
                      <a:pt x="2289810" y="1042035"/>
                      <a:pt x="2388870" y="971550"/>
                    </a:cubicBezTo>
                    <a:cubicBezTo>
                      <a:pt x="2487930" y="901065"/>
                      <a:pt x="2514600" y="882015"/>
                      <a:pt x="2663190" y="754380"/>
                    </a:cubicBezTo>
                    <a:cubicBezTo>
                      <a:pt x="2811780" y="626745"/>
                      <a:pt x="3135630" y="331470"/>
                      <a:pt x="3280410" y="205740"/>
                    </a:cubicBezTo>
                    <a:cubicBezTo>
                      <a:pt x="3425190" y="80010"/>
                      <a:pt x="3531870" y="0"/>
                      <a:pt x="3531870" y="0"/>
                    </a:cubicBezTo>
                    <a:lnTo>
                      <a:pt x="353187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олилиния 34"/>
              <p:cNvSpPr/>
              <p:nvPr/>
            </p:nvSpPr>
            <p:spPr>
              <a:xfrm>
                <a:off x="5154930" y="2343150"/>
                <a:ext cx="3760470" cy="2207103"/>
              </a:xfrm>
              <a:custGeom>
                <a:avLst/>
                <a:gdLst>
                  <a:gd name="connsiteX0" fmla="*/ 0 w 3760470"/>
                  <a:gd name="connsiteY0" fmla="*/ 1588770 h 2207103"/>
                  <a:gd name="connsiteX1" fmla="*/ 148590 w 3760470"/>
                  <a:gd name="connsiteY1" fmla="*/ 1623060 h 2207103"/>
                  <a:gd name="connsiteX2" fmla="*/ 262890 w 3760470"/>
                  <a:gd name="connsiteY2" fmla="*/ 1680210 h 2207103"/>
                  <a:gd name="connsiteX3" fmla="*/ 354330 w 3760470"/>
                  <a:gd name="connsiteY3" fmla="*/ 1737360 h 2207103"/>
                  <a:gd name="connsiteX4" fmla="*/ 491490 w 3760470"/>
                  <a:gd name="connsiteY4" fmla="*/ 1920240 h 2207103"/>
                  <a:gd name="connsiteX5" fmla="*/ 560070 w 3760470"/>
                  <a:gd name="connsiteY5" fmla="*/ 2125980 h 2207103"/>
                  <a:gd name="connsiteX6" fmla="*/ 651510 w 3760470"/>
                  <a:gd name="connsiteY6" fmla="*/ 2205990 h 2207103"/>
                  <a:gd name="connsiteX7" fmla="*/ 777240 w 3760470"/>
                  <a:gd name="connsiteY7" fmla="*/ 2137410 h 2207103"/>
                  <a:gd name="connsiteX8" fmla="*/ 914400 w 3760470"/>
                  <a:gd name="connsiteY8" fmla="*/ 1737360 h 2207103"/>
                  <a:gd name="connsiteX9" fmla="*/ 1040130 w 3760470"/>
                  <a:gd name="connsiteY9" fmla="*/ 1154430 h 2207103"/>
                  <a:gd name="connsiteX10" fmla="*/ 1120140 w 3760470"/>
                  <a:gd name="connsiteY10" fmla="*/ 845820 h 2207103"/>
                  <a:gd name="connsiteX11" fmla="*/ 1337310 w 3760470"/>
                  <a:gd name="connsiteY11" fmla="*/ 640080 h 2207103"/>
                  <a:gd name="connsiteX12" fmla="*/ 1668780 w 3760470"/>
                  <a:gd name="connsiteY12" fmla="*/ 834390 h 2207103"/>
                  <a:gd name="connsiteX13" fmla="*/ 1863090 w 3760470"/>
                  <a:gd name="connsiteY13" fmla="*/ 1051560 h 2207103"/>
                  <a:gd name="connsiteX14" fmla="*/ 2217420 w 3760470"/>
                  <a:gd name="connsiteY14" fmla="*/ 1097280 h 2207103"/>
                  <a:gd name="connsiteX15" fmla="*/ 2548890 w 3760470"/>
                  <a:gd name="connsiteY15" fmla="*/ 685800 h 2207103"/>
                  <a:gd name="connsiteX16" fmla="*/ 2971800 w 3760470"/>
                  <a:gd name="connsiteY16" fmla="*/ 342900 h 2207103"/>
                  <a:gd name="connsiteX17" fmla="*/ 3509010 w 3760470"/>
                  <a:gd name="connsiteY17" fmla="*/ 114300 h 2207103"/>
                  <a:gd name="connsiteX18" fmla="*/ 3760470 w 3760470"/>
                  <a:gd name="connsiteY18" fmla="*/ 0 h 2207103"/>
                  <a:gd name="connsiteX19" fmla="*/ 3760470 w 3760470"/>
                  <a:gd name="connsiteY19" fmla="*/ 0 h 220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60470" h="2207103">
                    <a:moveTo>
                      <a:pt x="0" y="1588770"/>
                    </a:moveTo>
                    <a:cubicBezTo>
                      <a:pt x="52387" y="1598295"/>
                      <a:pt x="104775" y="1607820"/>
                      <a:pt x="148590" y="1623060"/>
                    </a:cubicBezTo>
                    <a:cubicBezTo>
                      <a:pt x="192405" y="1638300"/>
                      <a:pt x="228600" y="1661160"/>
                      <a:pt x="262890" y="1680210"/>
                    </a:cubicBezTo>
                    <a:cubicBezTo>
                      <a:pt x="297180" y="1699260"/>
                      <a:pt x="316230" y="1697355"/>
                      <a:pt x="354330" y="1737360"/>
                    </a:cubicBezTo>
                    <a:cubicBezTo>
                      <a:pt x="392430" y="1777365"/>
                      <a:pt x="457200" y="1855470"/>
                      <a:pt x="491490" y="1920240"/>
                    </a:cubicBezTo>
                    <a:cubicBezTo>
                      <a:pt x="525780" y="1985010"/>
                      <a:pt x="533400" y="2078355"/>
                      <a:pt x="560070" y="2125980"/>
                    </a:cubicBezTo>
                    <a:cubicBezTo>
                      <a:pt x="586740" y="2173605"/>
                      <a:pt x="615315" y="2204085"/>
                      <a:pt x="651510" y="2205990"/>
                    </a:cubicBezTo>
                    <a:cubicBezTo>
                      <a:pt x="687705" y="2207895"/>
                      <a:pt x="733425" y="2215515"/>
                      <a:pt x="777240" y="2137410"/>
                    </a:cubicBezTo>
                    <a:cubicBezTo>
                      <a:pt x="821055" y="2059305"/>
                      <a:pt x="870585" y="1901190"/>
                      <a:pt x="914400" y="1737360"/>
                    </a:cubicBezTo>
                    <a:cubicBezTo>
                      <a:pt x="958215" y="1573530"/>
                      <a:pt x="1005840" y="1303020"/>
                      <a:pt x="1040130" y="1154430"/>
                    </a:cubicBezTo>
                    <a:cubicBezTo>
                      <a:pt x="1074420" y="1005840"/>
                      <a:pt x="1070610" y="931545"/>
                      <a:pt x="1120140" y="845820"/>
                    </a:cubicBezTo>
                    <a:cubicBezTo>
                      <a:pt x="1169670" y="760095"/>
                      <a:pt x="1245870" y="641985"/>
                      <a:pt x="1337310" y="640080"/>
                    </a:cubicBezTo>
                    <a:cubicBezTo>
                      <a:pt x="1428750" y="638175"/>
                      <a:pt x="1581150" y="765810"/>
                      <a:pt x="1668780" y="834390"/>
                    </a:cubicBezTo>
                    <a:cubicBezTo>
                      <a:pt x="1756410" y="902970"/>
                      <a:pt x="1771650" y="1007745"/>
                      <a:pt x="1863090" y="1051560"/>
                    </a:cubicBezTo>
                    <a:cubicBezTo>
                      <a:pt x="1954530" y="1095375"/>
                      <a:pt x="2103120" y="1158240"/>
                      <a:pt x="2217420" y="1097280"/>
                    </a:cubicBezTo>
                    <a:cubicBezTo>
                      <a:pt x="2331720" y="1036320"/>
                      <a:pt x="2423160" y="811530"/>
                      <a:pt x="2548890" y="685800"/>
                    </a:cubicBezTo>
                    <a:cubicBezTo>
                      <a:pt x="2674620" y="560070"/>
                      <a:pt x="2811780" y="438150"/>
                      <a:pt x="2971800" y="342900"/>
                    </a:cubicBezTo>
                    <a:cubicBezTo>
                      <a:pt x="3131820" y="247650"/>
                      <a:pt x="3377565" y="171450"/>
                      <a:pt x="3509010" y="114300"/>
                    </a:cubicBezTo>
                    <a:cubicBezTo>
                      <a:pt x="3640455" y="57150"/>
                      <a:pt x="3760470" y="0"/>
                      <a:pt x="3760470" y="0"/>
                    </a:cubicBezTo>
                    <a:lnTo>
                      <a:pt x="376047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364305" y="2024330"/>
                  <a:ext cx="7003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305" y="2024330"/>
                  <a:ext cx="70032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29762" b="-5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Группа 35"/>
          <p:cNvGrpSpPr/>
          <p:nvPr/>
        </p:nvGrpSpPr>
        <p:grpSpPr>
          <a:xfrm>
            <a:off x="361530" y="1848269"/>
            <a:ext cx="2669825" cy="3236915"/>
            <a:chOff x="1040458" y="2505375"/>
            <a:chExt cx="3701397" cy="4487600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1040458" y="2708920"/>
              <a:ext cx="3531542" cy="3219351"/>
              <a:chOff x="1907704" y="1794971"/>
              <a:chExt cx="3531542" cy="3219351"/>
            </a:xfrm>
          </p:grpSpPr>
          <p:cxnSp>
            <p:nvCxnSpPr>
              <p:cNvPr id="44" name="Соединительная линия уступом 43"/>
              <p:cNvCxnSpPr/>
              <p:nvPr/>
            </p:nvCxnSpPr>
            <p:spPr>
              <a:xfrm>
                <a:off x="1907704" y="1794971"/>
                <a:ext cx="3384376" cy="3219351"/>
              </a:xfrm>
              <a:prstGeom prst="bentConnector3">
                <a:avLst>
                  <a:gd name="adj1" fmla="val 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Группа 44"/>
              <p:cNvGrpSpPr/>
              <p:nvPr/>
            </p:nvGrpSpPr>
            <p:grpSpPr>
              <a:xfrm>
                <a:off x="1909431" y="2020048"/>
                <a:ext cx="3529815" cy="2994274"/>
                <a:chOff x="1899435" y="2023110"/>
                <a:chExt cx="3529815" cy="2994274"/>
              </a:xfrm>
            </p:grpSpPr>
            <p:sp>
              <p:nvSpPr>
                <p:cNvPr id="46" name="Полилиния 45"/>
                <p:cNvSpPr/>
                <p:nvPr/>
              </p:nvSpPr>
              <p:spPr>
                <a:xfrm>
                  <a:off x="1917700" y="2032000"/>
                  <a:ext cx="3511550" cy="2959100"/>
                </a:xfrm>
                <a:custGeom>
                  <a:avLst/>
                  <a:gdLst>
                    <a:gd name="connsiteX0" fmla="*/ 3054350 w 3511550"/>
                    <a:gd name="connsiteY0" fmla="*/ 0 h 2959100"/>
                    <a:gd name="connsiteX1" fmla="*/ 2882900 w 3511550"/>
                    <a:gd name="connsiteY1" fmla="*/ 76200 h 2959100"/>
                    <a:gd name="connsiteX2" fmla="*/ 2660650 w 3511550"/>
                    <a:gd name="connsiteY2" fmla="*/ 165100 h 2959100"/>
                    <a:gd name="connsiteX3" fmla="*/ 2438400 w 3511550"/>
                    <a:gd name="connsiteY3" fmla="*/ 266700 h 2959100"/>
                    <a:gd name="connsiteX4" fmla="*/ 2127250 w 3511550"/>
                    <a:gd name="connsiteY4" fmla="*/ 425450 h 2959100"/>
                    <a:gd name="connsiteX5" fmla="*/ 1936750 w 3511550"/>
                    <a:gd name="connsiteY5" fmla="*/ 539750 h 2959100"/>
                    <a:gd name="connsiteX6" fmla="*/ 1784350 w 3511550"/>
                    <a:gd name="connsiteY6" fmla="*/ 679450 h 2959100"/>
                    <a:gd name="connsiteX7" fmla="*/ 1708150 w 3511550"/>
                    <a:gd name="connsiteY7" fmla="*/ 787400 h 2959100"/>
                    <a:gd name="connsiteX8" fmla="*/ 1612900 w 3511550"/>
                    <a:gd name="connsiteY8" fmla="*/ 920750 h 2959100"/>
                    <a:gd name="connsiteX9" fmla="*/ 1562100 w 3511550"/>
                    <a:gd name="connsiteY9" fmla="*/ 1028700 h 2959100"/>
                    <a:gd name="connsiteX10" fmla="*/ 1485900 w 3511550"/>
                    <a:gd name="connsiteY10" fmla="*/ 1181100 h 2959100"/>
                    <a:gd name="connsiteX11" fmla="*/ 1422400 w 3511550"/>
                    <a:gd name="connsiteY11" fmla="*/ 1270000 h 2959100"/>
                    <a:gd name="connsiteX12" fmla="*/ 1371600 w 3511550"/>
                    <a:gd name="connsiteY12" fmla="*/ 1352550 h 2959100"/>
                    <a:gd name="connsiteX13" fmla="*/ 1327150 w 3511550"/>
                    <a:gd name="connsiteY13" fmla="*/ 1403350 h 2959100"/>
                    <a:gd name="connsiteX14" fmla="*/ 1225550 w 3511550"/>
                    <a:gd name="connsiteY14" fmla="*/ 1460500 h 2959100"/>
                    <a:gd name="connsiteX15" fmla="*/ 1155700 w 3511550"/>
                    <a:gd name="connsiteY15" fmla="*/ 1479550 h 2959100"/>
                    <a:gd name="connsiteX16" fmla="*/ 1003300 w 3511550"/>
                    <a:gd name="connsiteY16" fmla="*/ 1498600 h 2959100"/>
                    <a:gd name="connsiteX17" fmla="*/ 882650 w 3511550"/>
                    <a:gd name="connsiteY17" fmla="*/ 1517650 h 2959100"/>
                    <a:gd name="connsiteX18" fmla="*/ 793750 w 3511550"/>
                    <a:gd name="connsiteY18" fmla="*/ 1549400 h 2959100"/>
                    <a:gd name="connsiteX19" fmla="*/ 673100 w 3511550"/>
                    <a:gd name="connsiteY19" fmla="*/ 1619250 h 2959100"/>
                    <a:gd name="connsiteX20" fmla="*/ 533400 w 3511550"/>
                    <a:gd name="connsiteY20" fmla="*/ 1784350 h 2959100"/>
                    <a:gd name="connsiteX21" fmla="*/ 457200 w 3511550"/>
                    <a:gd name="connsiteY21" fmla="*/ 1936750 h 2959100"/>
                    <a:gd name="connsiteX22" fmla="*/ 355600 w 3511550"/>
                    <a:gd name="connsiteY22" fmla="*/ 2114550 h 2959100"/>
                    <a:gd name="connsiteX23" fmla="*/ 254000 w 3511550"/>
                    <a:gd name="connsiteY23" fmla="*/ 2381250 h 2959100"/>
                    <a:gd name="connsiteX24" fmla="*/ 158750 w 3511550"/>
                    <a:gd name="connsiteY24" fmla="*/ 2616200 h 2959100"/>
                    <a:gd name="connsiteX25" fmla="*/ 0 w 3511550"/>
                    <a:gd name="connsiteY25" fmla="*/ 2959100 h 2959100"/>
                    <a:gd name="connsiteX26" fmla="*/ 177800 w 3511550"/>
                    <a:gd name="connsiteY26" fmla="*/ 2768600 h 2959100"/>
                    <a:gd name="connsiteX27" fmla="*/ 336550 w 3511550"/>
                    <a:gd name="connsiteY27" fmla="*/ 2584450 h 2959100"/>
                    <a:gd name="connsiteX28" fmla="*/ 412750 w 3511550"/>
                    <a:gd name="connsiteY28" fmla="*/ 2470150 h 2959100"/>
                    <a:gd name="connsiteX29" fmla="*/ 482600 w 3511550"/>
                    <a:gd name="connsiteY29" fmla="*/ 2406650 h 2959100"/>
                    <a:gd name="connsiteX30" fmla="*/ 584200 w 3511550"/>
                    <a:gd name="connsiteY30" fmla="*/ 2349500 h 2959100"/>
                    <a:gd name="connsiteX31" fmla="*/ 711200 w 3511550"/>
                    <a:gd name="connsiteY31" fmla="*/ 2298700 h 2959100"/>
                    <a:gd name="connsiteX32" fmla="*/ 876300 w 3511550"/>
                    <a:gd name="connsiteY32" fmla="*/ 2273300 h 2959100"/>
                    <a:gd name="connsiteX33" fmla="*/ 1003300 w 3511550"/>
                    <a:gd name="connsiteY33" fmla="*/ 2254250 h 2959100"/>
                    <a:gd name="connsiteX34" fmla="*/ 1136650 w 3511550"/>
                    <a:gd name="connsiteY34" fmla="*/ 2254250 h 2959100"/>
                    <a:gd name="connsiteX35" fmla="*/ 1238250 w 3511550"/>
                    <a:gd name="connsiteY35" fmla="*/ 2197100 h 2959100"/>
                    <a:gd name="connsiteX36" fmla="*/ 1365250 w 3511550"/>
                    <a:gd name="connsiteY36" fmla="*/ 2133600 h 2959100"/>
                    <a:gd name="connsiteX37" fmla="*/ 1517650 w 3511550"/>
                    <a:gd name="connsiteY37" fmla="*/ 2051050 h 2959100"/>
                    <a:gd name="connsiteX38" fmla="*/ 1670050 w 3511550"/>
                    <a:gd name="connsiteY38" fmla="*/ 1917700 h 2959100"/>
                    <a:gd name="connsiteX39" fmla="*/ 1854200 w 3511550"/>
                    <a:gd name="connsiteY39" fmla="*/ 1803400 h 2959100"/>
                    <a:gd name="connsiteX40" fmla="*/ 1987550 w 3511550"/>
                    <a:gd name="connsiteY40" fmla="*/ 1746250 h 2959100"/>
                    <a:gd name="connsiteX41" fmla="*/ 2324100 w 3511550"/>
                    <a:gd name="connsiteY41" fmla="*/ 1651000 h 2959100"/>
                    <a:gd name="connsiteX42" fmla="*/ 2622550 w 3511550"/>
                    <a:gd name="connsiteY42" fmla="*/ 1568450 h 2959100"/>
                    <a:gd name="connsiteX43" fmla="*/ 2889250 w 3511550"/>
                    <a:gd name="connsiteY43" fmla="*/ 1524000 h 2959100"/>
                    <a:gd name="connsiteX44" fmla="*/ 3200400 w 3511550"/>
                    <a:gd name="connsiteY44" fmla="*/ 1466850 h 2959100"/>
                    <a:gd name="connsiteX45" fmla="*/ 3378200 w 3511550"/>
                    <a:gd name="connsiteY45" fmla="*/ 1435100 h 2959100"/>
                    <a:gd name="connsiteX46" fmla="*/ 3511550 w 3511550"/>
                    <a:gd name="connsiteY46" fmla="*/ 1390650 h 2959100"/>
                    <a:gd name="connsiteX47" fmla="*/ 3454400 w 3511550"/>
                    <a:gd name="connsiteY47" fmla="*/ 1206500 h 2959100"/>
                    <a:gd name="connsiteX48" fmla="*/ 3441700 w 3511550"/>
                    <a:gd name="connsiteY48" fmla="*/ 838200 h 2959100"/>
                    <a:gd name="connsiteX49" fmla="*/ 3390900 w 3511550"/>
                    <a:gd name="connsiteY49" fmla="*/ 641350 h 2959100"/>
                    <a:gd name="connsiteX50" fmla="*/ 3340100 w 3511550"/>
                    <a:gd name="connsiteY50" fmla="*/ 463550 h 2959100"/>
                    <a:gd name="connsiteX51" fmla="*/ 3263900 w 3511550"/>
                    <a:gd name="connsiteY51" fmla="*/ 279400 h 2959100"/>
                    <a:gd name="connsiteX52" fmla="*/ 3194050 w 3511550"/>
                    <a:gd name="connsiteY52" fmla="*/ 139700 h 2959100"/>
                    <a:gd name="connsiteX53" fmla="*/ 3143250 w 3511550"/>
                    <a:gd name="connsiteY53" fmla="*/ 31750 h 2959100"/>
                    <a:gd name="connsiteX54" fmla="*/ 3054350 w 3511550"/>
                    <a:gd name="connsiteY54" fmla="*/ 0 h 295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3511550" h="2959100">
                      <a:moveTo>
                        <a:pt x="3054350" y="0"/>
                      </a:moveTo>
                      <a:lnTo>
                        <a:pt x="2882900" y="76200"/>
                      </a:lnTo>
                      <a:lnTo>
                        <a:pt x="2660650" y="165100"/>
                      </a:lnTo>
                      <a:lnTo>
                        <a:pt x="2438400" y="266700"/>
                      </a:lnTo>
                      <a:lnTo>
                        <a:pt x="2127250" y="425450"/>
                      </a:lnTo>
                      <a:lnTo>
                        <a:pt x="1936750" y="539750"/>
                      </a:lnTo>
                      <a:lnTo>
                        <a:pt x="1784350" y="679450"/>
                      </a:lnTo>
                      <a:lnTo>
                        <a:pt x="1708150" y="787400"/>
                      </a:lnTo>
                      <a:lnTo>
                        <a:pt x="1612900" y="920750"/>
                      </a:lnTo>
                      <a:lnTo>
                        <a:pt x="1562100" y="1028700"/>
                      </a:lnTo>
                      <a:lnTo>
                        <a:pt x="1485900" y="1181100"/>
                      </a:lnTo>
                      <a:lnTo>
                        <a:pt x="1422400" y="1270000"/>
                      </a:lnTo>
                      <a:lnTo>
                        <a:pt x="1371600" y="1352550"/>
                      </a:lnTo>
                      <a:lnTo>
                        <a:pt x="1327150" y="1403350"/>
                      </a:lnTo>
                      <a:lnTo>
                        <a:pt x="1225550" y="1460500"/>
                      </a:lnTo>
                      <a:lnTo>
                        <a:pt x="1155700" y="1479550"/>
                      </a:lnTo>
                      <a:lnTo>
                        <a:pt x="1003300" y="1498600"/>
                      </a:lnTo>
                      <a:lnTo>
                        <a:pt x="882650" y="1517650"/>
                      </a:lnTo>
                      <a:lnTo>
                        <a:pt x="793750" y="1549400"/>
                      </a:lnTo>
                      <a:lnTo>
                        <a:pt x="673100" y="1619250"/>
                      </a:lnTo>
                      <a:lnTo>
                        <a:pt x="533400" y="1784350"/>
                      </a:lnTo>
                      <a:lnTo>
                        <a:pt x="457200" y="1936750"/>
                      </a:lnTo>
                      <a:lnTo>
                        <a:pt x="355600" y="2114550"/>
                      </a:lnTo>
                      <a:lnTo>
                        <a:pt x="254000" y="2381250"/>
                      </a:lnTo>
                      <a:lnTo>
                        <a:pt x="158750" y="2616200"/>
                      </a:lnTo>
                      <a:lnTo>
                        <a:pt x="0" y="2959100"/>
                      </a:lnTo>
                      <a:lnTo>
                        <a:pt x="177800" y="2768600"/>
                      </a:lnTo>
                      <a:lnTo>
                        <a:pt x="336550" y="2584450"/>
                      </a:lnTo>
                      <a:lnTo>
                        <a:pt x="412750" y="2470150"/>
                      </a:lnTo>
                      <a:lnTo>
                        <a:pt x="482600" y="2406650"/>
                      </a:lnTo>
                      <a:lnTo>
                        <a:pt x="584200" y="2349500"/>
                      </a:lnTo>
                      <a:lnTo>
                        <a:pt x="711200" y="2298700"/>
                      </a:lnTo>
                      <a:lnTo>
                        <a:pt x="876300" y="2273300"/>
                      </a:lnTo>
                      <a:lnTo>
                        <a:pt x="1003300" y="2254250"/>
                      </a:lnTo>
                      <a:lnTo>
                        <a:pt x="1136650" y="2254250"/>
                      </a:lnTo>
                      <a:lnTo>
                        <a:pt x="1238250" y="2197100"/>
                      </a:lnTo>
                      <a:lnTo>
                        <a:pt x="1365250" y="2133600"/>
                      </a:lnTo>
                      <a:lnTo>
                        <a:pt x="1517650" y="2051050"/>
                      </a:lnTo>
                      <a:lnTo>
                        <a:pt x="1670050" y="1917700"/>
                      </a:lnTo>
                      <a:lnTo>
                        <a:pt x="1854200" y="1803400"/>
                      </a:lnTo>
                      <a:lnTo>
                        <a:pt x="1987550" y="1746250"/>
                      </a:lnTo>
                      <a:lnTo>
                        <a:pt x="2324100" y="1651000"/>
                      </a:lnTo>
                      <a:lnTo>
                        <a:pt x="2622550" y="1568450"/>
                      </a:lnTo>
                      <a:lnTo>
                        <a:pt x="2889250" y="1524000"/>
                      </a:lnTo>
                      <a:lnTo>
                        <a:pt x="3200400" y="1466850"/>
                      </a:lnTo>
                      <a:lnTo>
                        <a:pt x="3378200" y="1435100"/>
                      </a:lnTo>
                      <a:lnTo>
                        <a:pt x="3511550" y="1390650"/>
                      </a:lnTo>
                      <a:lnTo>
                        <a:pt x="3454400" y="1206500"/>
                      </a:lnTo>
                      <a:lnTo>
                        <a:pt x="3441700" y="838200"/>
                      </a:lnTo>
                      <a:lnTo>
                        <a:pt x="3390900" y="641350"/>
                      </a:lnTo>
                      <a:lnTo>
                        <a:pt x="3340100" y="463550"/>
                      </a:lnTo>
                      <a:lnTo>
                        <a:pt x="3263900" y="279400"/>
                      </a:lnTo>
                      <a:lnTo>
                        <a:pt x="3194050" y="139700"/>
                      </a:lnTo>
                      <a:lnTo>
                        <a:pt x="3143250" y="31750"/>
                      </a:lnTo>
                      <a:lnTo>
                        <a:pt x="305435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tint val="50000"/>
                        <a:satMod val="300000"/>
                        <a:lumMod val="99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47" name="Прямая соединительная линия 46"/>
                <p:cNvCxnSpPr>
                  <a:stCxn id="46" idx="17"/>
                </p:cNvCxnSpPr>
                <p:nvPr/>
              </p:nvCxnSpPr>
              <p:spPr>
                <a:xfrm flipH="1">
                  <a:off x="2764954" y="3549650"/>
                  <a:ext cx="35396" cy="146558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Полилиния 47"/>
                <p:cNvSpPr/>
                <p:nvPr/>
              </p:nvSpPr>
              <p:spPr>
                <a:xfrm>
                  <a:off x="1899435" y="3462904"/>
                  <a:ext cx="3397971" cy="1554480"/>
                </a:xfrm>
                <a:custGeom>
                  <a:avLst/>
                  <a:gdLst>
                    <a:gd name="connsiteX0" fmla="*/ 0 w 3397971"/>
                    <a:gd name="connsiteY0" fmla="*/ 1554480 h 1554480"/>
                    <a:gd name="connsiteX1" fmla="*/ 331470 w 3397971"/>
                    <a:gd name="connsiteY1" fmla="*/ 1188720 h 1554480"/>
                    <a:gd name="connsiteX2" fmla="*/ 548640 w 3397971"/>
                    <a:gd name="connsiteY2" fmla="*/ 948690 h 1554480"/>
                    <a:gd name="connsiteX3" fmla="*/ 937260 w 3397971"/>
                    <a:gd name="connsiteY3" fmla="*/ 834390 h 1554480"/>
                    <a:gd name="connsiteX4" fmla="*/ 1177290 w 3397971"/>
                    <a:gd name="connsiteY4" fmla="*/ 811530 h 1554480"/>
                    <a:gd name="connsiteX5" fmla="*/ 1531620 w 3397971"/>
                    <a:gd name="connsiteY5" fmla="*/ 617220 h 1554480"/>
                    <a:gd name="connsiteX6" fmla="*/ 1531620 w 3397971"/>
                    <a:gd name="connsiteY6" fmla="*/ 617220 h 1554480"/>
                    <a:gd name="connsiteX7" fmla="*/ 1725930 w 3397971"/>
                    <a:gd name="connsiteY7" fmla="*/ 457200 h 1554480"/>
                    <a:gd name="connsiteX8" fmla="*/ 2103120 w 3397971"/>
                    <a:gd name="connsiteY8" fmla="*/ 285750 h 1554480"/>
                    <a:gd name="connsiteX9" fmla="*/ 2766060 w 3397971"/>
                    <a:gd name="connsiteY9" fmla="*/ 125730 h 1554480"/>
                    <a:gd name="connsiteX10" fmla="*/ 3303270 w 3397971"/>
                    <a:gd name="connsiteY10" fmla="*/ 34290 h 1554480"/>
                    <a:gd name="connsiteX11" fmla="*/ 3394710 w 3397971"/>
                    <a:gd name="connsiteY11" fmla="*/ 0 h 155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97971" h="1554480">
                      <a:moveTo>
                        <a:pt x="0" y="1554480"/>
                      </a:moveTo>
                      <a:lnTo>
                        <a:pt x="331470" y="1188720"/>
                      </a:lnTo>
                      <a:cubicBezTo>
                        <a:pt x="422910" y="1087755"/>
                        <a:pt x="447675" y="1007745"/>
                        <a:pt x="548640" y="948690"/>
                      </a:cubicBezTo>
                      <a:cubicBezTo>
                        <a:pt x="649605" y="889635"/>
                        <a:pt x="832485" y="857250"/>
                        <a:pt x="937260" y="834390"/>
                      </a:cubicBezTo>
                      <a:cubicBezTo>
                        <a:pt x="1042035" y="811530"/>
                        <a:pt x="1078230" y="847725"/>
                        <a:pt x="1177290" y="811530"/>
                      </a:cubicBezTo>
                      <a:cubicBezTo>
                        <a:pt x="1276350" y="775335"/>
                        <a:pt x="1531620" y="617220"/>
                        <a:pt x="1531620" y="617220"/>
                      </a:cubicBezTo>
                      <a:lnTo>
                        <a:pt x="1531620" y="617220"/>
                      </a:lnTo>
                      <a:cubicBezTo>
                        <a:pt x="1564005" y="590550"/>
                        <a:pt x="1630680" y="512445"/>
                        <a:pt x="1725930" y="457200"/>
                      </a:cubicBezTo>
                      <a:cubicBezTo>
                        <a:pt x="1821180" y="401955"/>
                        <a:pt x="1929765" y="340995"/>
                        <a:pt x="2103120" y="285750"/>
                      </a:cubicBezTo>
                      <a:cubicBezTo>
                        <a:pt x="2276475" y="230505"/>
                        <a:pt x="2566035" y="167640"/>
                        <a:pt x="2766060" y="125730"/>
                      </a:cubicBezTo>
                      <a:cubicBezTo>
                        <a:pt x="2966085" y="83820"/>
                        <a:pt x="3198495" y="55245"/>
                        <a:pt x="3303270" y="34290"/>
                      </a:cubicBezTo>
                      <a:cubicBezTo>
                        <a:pt x="3408045" y="13335"/>
                        <a:pt x="3401377" y="6667"/>
                        <a:pt x="339471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олилиния 48"/>
                <p:cNvSpPr/>
                <p:nvPr/>
              </p:nvSpPr>
              <p:spPr>
                <a:xfrm>
                  <a:off x="1906342" y="2430780"/>
                  <a:ext cx="3124200" cy="2211514"/>
                </a:xfrm>
                <a:custGeom>
                  <a:avLst/>
                  <a:gdLst>
                    <a:gd name="connsiteX0" fmla="*/ 0 w 3124200"/>
                    <a:gd name="connsiteY0" fmla="*/ 1950720 h 2211514"/>
                    <a:gd name="connsiteX1" fmla="*/ 289560 w 3124200"/>
                    <a:gd name="connsiteY1" fmla="*/ 1943100 h 2211514"/>
                    <a:gd name="connsiteX2" fmla="*/ 426720 w 3124200"/>
                    <a:gd name="connsiteY2" fmla="*/ 2080260 h 2211514"/>
                    <a:gd name="connsiteX3" fmla="*/ 502920 w 3124200"/>
                    <a:gd name="connsiteY3" fmla="*/ 2179320 h 2211514"/>
                    <a:gd name="connsiteX4" fmla="*/ 609600 w 3124200"/>
                    <a:gd name="connsiteY4" fmla="*/ 2209800 h 2211514"/>
                    <a:gd name="connsiteX5" fmla="*/ 685800 w 3124200"/>
                    <a:gd name="connsiteY5" fmla="*/ 2202180 h 2211514"/>
                    <a:gd name="connsiteX6" fmla="*/ 762000 w 3124200"/>
                    <a:gd name="connsiteY6" fmla="*/ 2156460 h 2211514"/>
                    <a:gd name="connsiteX7" fmla="*/ 822960 w 3124200"/>
                    <a:gd name="connsiteY7" fmla="*/ 2072640 h 2211514"/>
                    <a:gd name="connsiteX8" fmla="*/ 914400 w 3124200"/>
                    <a:gd name="connsiteY8" fmla="*/ 1775460 h 2211514"/>
                    <a:gd name="connsiteX9" fmla="*/ 1028700 w 3124200"/>
                    <a:gd name="connsiteY9" fmla="*/ 1524000 h 2211514"/>
                    <a:gd name="connsiteX10" fmla="*/ 1196340 w 3124200"/>
                    <a:gd name="connsiteY10" fmla="*/ 1356360 h 2211514"/>
                    <a:gd name="connsiteX11" fmla="*/ 1470660 w 3124200"/>
                    <a:gd name="connsiteY11" fmla="*/ 1234440 h 2211514"/>
                    <a:gd name="connsiteX12" fmla="*/ 1699260 w 3124200"/>
                    <a:gd name="connsiteY12" fmla="*/ 1135380 h 2211514"/>
                    <a:gd name="connsiteX13" fmla="*/ 1965960 w 3124200"/>
                    <a:gd name="connsiteY13" fmla="*/ 967740 h 2211514"/>
                    <a:gd name="connsiteX14" fmla="*/ 2202180 w 3124200"/>
                    <a:gd name="connsiteY14" fmla="*/ 784860 h 2211514"/>
                    <a:gd name="connsiteX15" fmla="*/ 2529840 w 3124200"/>
                    <a:gd name="connsiteY15" fmla="*/ 502920 h 2211514"/>
                    <a:gd name="connsiteX16" fmla="*/ 2804160 w 3124200"/>
                    <a:gd name="connsiteY16" fmla="*/ 259080 h 2211514"/>
                    <a:gd name="connsiteX17" fmla="*/ 3124200 w 3124200"/>
                    <a:gd name="connsiteY17" fmla="*/ 0 h 2211514"/>
                    <a:gd name="connsiteX18" fmla="*/ 3124200 w 3124200"/>
                    <a:gd name="connsiteY18" fmla="*/ 0 h 2211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24200" h="2211514">
                      <a:moveTo>
                        <a:pt x="0" y="1950720"/>
                      </a:moveTo>
                      <a:cubicBezTo>
                        <a:pt x="109220" y="1936115"/>
                        <a:pt x="218440" y="1921510"/>
                        <a:pt x="289560" y="1943100"/>
                      </a:cubicBezTo>
                      <a:cubicBezTo>
                        <a:pt x="360680" y="1964690"/>
                        <a:pt x="391160" y="2040890"/>
                        <a:pt x="426720" y="2080260"/>
                      </a:cubicBezTo>
                      <a:cubicBezTo>
                        <a:pt x="462280" y="2119630"/>
                        <a:pt x="472440" y="2157730"/>
                        <a:pt x="502920" y="2179320"/>
                      </a:cubicBezTo>
                      <a:cubicBezTo>
                        <a:pt x="533400" y="2200910"/>
                        <a:pt x="579120" y="2205990"/>
                        <a:pt x="609600" y="2209800"/>
                      </a:cubicBezTo>
                      <a:cubicBezTo>
                        <a:pt x="640080" y="2213610"/>
                        <a:pt x="660400" y="2211070"/>
                        <a:pt x="685800" y="2202180"/>
                      </a:cubicBezTo>
                      <a:cubicBezTo>
                        <a:pt x="711200" y="2193290"/>
                        <a:pt x="739140" y="2178050"/>
                        <a:pt x="762000" y="2156460"/>
                      </a:cubicBezTo>
                      <a:cubicBezTo>
                        <a:pt x="784860" y="2134870"/>
                        <a:pt x="797560" y="2136140"/>
                        <a:pt x="822960" y="2072640"/>
                      </a:cubicBezTo>
                      <a:cubicBezTo>
                        <a:pt x="848360" y="2009140"/>
                        <a:pt x="880110" y="1866900"/>
                        <a:pt x="914400" y="1775460"/>
                      </a:cubicBezTo>
                      <a:cubicBezTo>
                        <a:pt x="948690" y="1684020"/>
                        <a:pt x="981710" y="1593850"/>
                        <a:pt x="1028700" y="1524000"/>
                      </a:cubicBezTo>
                      <a:cubicBezTo>
                        <a:pt x="1075690" y="1454150"/>
                        <a:pt x="1122680" y="1404620"/>
                        <a:pt x="1196340" y="1356360"/>
                      </a:cubicBezTo>
                      <a:cubicBezTo>
                        <a:pt x="1270000" y="1308100"/>
                        <a:pt x="1470660" y="1234440"/>
                        <a:pt x="1470660" y="1234440"/>
                      </a:cubicBezTo>
                      <a:cubicBezTo>
                        <a:pt x="1554480" y="1197610"/>
                        <a:pt x="1616710" y="1179830"/>
                        <a:pt x="1699260" y="1135380"/>
                      </a:cubicBezTo>
                      <a:cubicBezTo>
                        <a:pt x="1781810" y="1090930"/>
                        <a:pt x="1882140" y="1026160"/>
                        <a:pt x="1965960" y="967740"/>
                      </a:cubicBezTo>
                      <a:cubicBezTo>
                        <a:pt x="2049780" y="909320"/>
                        <a:pt x="2108200" y="862330"/>
                        <a:pt x="2202180" y="784860"/>
                      </a:cubicBezTo>
                      <a:cubicBezTo>
                        <a:pt x="2296160" y="707390"/>
                        <a:pt x="2429510" y="590550"/>
                        <a:pt x="2529840" y="502920"/>
                      </a:cubicBezTo>
                      <a:cubicBezTo>
                        <a:pt x="2630170" y="415290"/>
                        <a:pt x="2705100" y="342900"/>
                        <a:pt x="2804160" y="259080"/>
                      </a:cubicBezTo>
                      <a:cubicBezTo>
                        <a:pt x="2903220" y="175260"/>
                        <a:pt x="3124200" y="0"/>
                        <a:pt x="3124200" y="0"/>
                      </a:cubicBezTo>
                      <a:lnTo>
                        <a:pt x="312420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олилиния 49"/>
                <p:cNvSpPr/>
                <p:nvPr/>
              </p:nvSpPr>
              <p:spPr>
                <a:xfrm>
                  <a:off x="1906518" y="2023110"/>
                  <a:ext cx="3097530" cy="2983230"/>
                </a:xfrm>
                <a:custGeom>
                  <a:avLst/>
                  <a:gdLst>
                    <a:gd name="connsiteX0" fmla="*/ 0 w 3097530"/>
                    <a:gd name="connsiteY0" fmla="*/ 2983230 h 2983230"/>
                    <a:gd name="connsiteX1" fmla="*/ 194310 w 3097530"/>
                    <a:gd name="connsiteY1" fmla="*/ 2594610 h 2983230"/>
                    <a:gd name="connsiteX2" fmla="*/ 354330 w 3097530"/>
                    <a:gd name="connsiteY2" fmla="*/ 2183130 h 2983230"/>
                    <a:gd name="connsiteX3" fmla="*/ 525780 w 3097530"/>
                    <a:gd name="connsiteY3" fmla="*/ 1863090 h 2983230"/>
                    <a:gd name="connsiteX4" fmla="*/ 685800 w 3097530"/>
                    <a:gd name="connsiteY4" fmla="*/ 1634490 h 2983230"/>
                    <a:gd name="connsiteX5" fmla="*/ 982980 w 3097530"/>
                    <a:gd name="connsiteY5" fmla="*/ 1508760 h 2983230"/>
                    <a:gd name="connsiteX6" fmla="*/ 1200150 w 3097530"/>
                    <a:gd name="connsiteY6" fmla="*/ 1485900 h 2983230"/>
                    <a:gd name="connsiteX7" fmla="*/ 1417320 w 3097530"/>
                    <a:gd name="connsiteY7" fmla="*/ 1314450 h 2983230"/>
                    <a:gd name="connsiteX8" fmla="*/ 1691640 w 3097530"/>
                    <a:gd name="connsiteY8" fmla="*/ 834390 h 2983230"/>
                    <a:gd name="connsiteX9" fmla="*/ 1988820 w 3097530"/>
                    <a:gd name="connsiteY9" fmla="*/ 525780 h 2983230"/>
                    <a:gd name="connsiteX10" fmla="*/ 2594610 w 3097530"/>
                    <a:gd name="connsiteY10" fmla="*/ 205740 h 2983230"/>
                    <a:gd name="connsiteX11" fmla="*/ 3097530 w 3097530"/>
                    <a:gd name="connsiteY11" fmla="*/ 0 h 2983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097530" h="2983230">
                      <a:moveTo>
                        <a:pt x="0" y="2983230"/>
                      </a:moveTo>
                      <a:cubicBezTo>
                        <a:pt x="67627" y="2855595"/>
                        <a:pt x="135255" y="2727960"/>
                        <a:pt x="194310" y="2594610"/>
                      </a:cubicBezTo>
                      <a:cubicBezTo>
                        <a:pt x="253365" y="2461260"/>
                        <a:pt x="299085" y="2305050"/>
                        <a:pt x="354330" y="2183130"/>
                      </a:cubicBezTo>
                      <a:cubicBezTo>
                        <a:pt x="409575" y="2061210"/>
                        <a:pt x="470535" y="1954530"/>
                        <a:pt x="525780" y="1863090"/>
                      </a:cubicBezTo>
                      <a:cubicBezTo>
                        <a:pt x="581025" y="1771650"/>
                        <a:pt x="609600" y="1693545"/>
                        <a:pt x="685800" y="1634490"/>
                      </a:cubicBezTo>
                      <a:cubicBezTo>
                        <a:pt x="762000" y="1575435"/>
                        <a:pt x="897255" y="1533525"/>
                        <a:pt x="982980" y="1508760"/>
                      </a:cubicBezTo>
                      <a:cubicBezTo>
                        <a:pt x="1068705" y="1483995"/>
                        <a:pt x="1127760" y="1518285"/>
                        <a:pt x="1200150" y="1485900"/>
                      </a:cubicBezTo>
                      <a:cubicBezTo>
                        <a:pt x="1272540" y="1453515"/>
                        <a:pt x="1335405" y="1423035"/>
                        <a:pt x="1417320" y="1314450"/>
                      </a:cubicBezTo>
                      <a:cubicBezTo>
                        <a:pt x="1499235" y="1205865"/>
                        <a:pt x="1596390" y="965835"/>
                        <a:pt x="1691640" y="834390"/>
                      </a:cubicBezTo>
                      <a:cubicBezTo>
                        <a:pt x="1786890" y="702945"/>
                        <a:pt x="1838325" y="630555"/>
                        <a:pt x="1988820" y="525780"/>
                      </a:cubicBezTo>
                      <a:cubicBezTo>
                        <a:pt x="2139315" y="421005"/>
                        <a:pt x="2409825" y="293370"/>
                        <a:pt x="2594610" y="205740"/>
                      </a:cubicBezTo>
                      <a:cubicBezTo>
                        <a:pt x="2779395" y="118110"/>
                        <a:pt x="2938462" y="59055"/>
                        <a:pt x="309753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62192" y="2505375"/>
                  <a:ext cx="9194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192" y="2505375"/>
                  <a:ext cx="91948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3333" b="-568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669022" y="3944950"/>
                  <a:ext cx="9141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22" y="3944950"/>
                  <a:ext cx="91416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2407" b="-581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82860" y="3304021"/>
                  <a:ext cx="7003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860" y="3304021"/>
                  <a:ext cx="70032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659" r="-32927" b="-581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86426" y="5853035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426" y="5853035"/>
                  <a:ext cx="47795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10714" b="-3636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079353" y="6623643"/>
                  <a:ext cx="180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9353" y="6623643"/>
                  <a:ext cx="180350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402" r="-34579" b="-568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367265" y="5695872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265" y="5695872"/>
                  <a:ext cx="374590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6818" b="-209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7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4144" y="902930"/>
            <a:ext cx="82089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Relations Between </a:t>
            </a:r>
            <a:r>
              <a:rPr lang="en-US" altLang="ru-RU" b="1" dirty="0">
                <a:latin typeface="Symbol" panose="05050102010706020507" pitchFamily="18" charset="2"/>
              </a:rPr>
              <a:t>Q</a:t>
            </a:r>
            <a:r>
              <a:rPr lang="en-US" altLang="ru-RU" sz="2800" b="1" dirty="0">
                <a:latin typeface="Verdana" panose="020B0604030504040204" pitchFamily="34" charset="0"/>
              </a:rPr>
              <a:t>, O, </a:t>
            </a:r>
            <a:r>
              <a:rPr lang="en-US" altLang="ru-RU" b="1" dirty="0">
                <a:latin typeface="Symbol" panose="05050102010706020507" pitchFamily="18" charset="2"/>
              </a:rPr>
              <a:t>W</a:t>
            </a:r>
            <a:endParaRPr lang="ru-RU" altLang="ru-RU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1835696" y="1683226"/>
                <a:ext cx="4392488" cy="1508105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ru-RU" b="1" u="sng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Theorem :</a:t>
                </a:r>
                <a:r>
                  <a:rPr lang="en-US" altLang="ru-RU" dirty="0">
                    <a:solidFill>
                      <a:srgbClr val="01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</a:p>
              <a:p>
                <a:r>
                  <a:rPr lang="en-US" altLang="ru-RU" dirty="0">
                    <a:solidFill>
                      <a:srgbClr val="01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any two functions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ru-RU" dirty="0">
                    <a:solidFill>
                      <a:srgbClr val="01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solidFill>
                          <a:srgbClr val="01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ru-RU" dirty="0">
                    <a:solidFill>
                      <a:srgbClr val="01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br>
                  <a:rPr lang="en-US" altLang="ru-RU" dirty="0">
                    <a:solidFill>
                      <a:srgbClr val="01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𝒇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𝒏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=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𝚯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𝒈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𝒏</m:t>
                    </m:r>
                    <m:r>
                      <a:rPr lang="en-US" altLang="ru-RU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</m:t>
                    </m:r>
                    <m:r>
                      <a:rPr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𝒇</m:t>
                      </m:r>
                      <m:r>
                        <a:rPr lang="en-US" altLang="ru-RU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𝒏</m:t>
                      </m:r>
                      <m:r>
                        <a:rPr lang="en-US" altLang="ru-RU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= 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𝑶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𝒏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 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𝒂𝒏𝒅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𝒇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𝒏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= </m:t>
                      </m:r>
                      <m:r>
                        <a:rPr lang="en-US" altLang="ru-RU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𝚯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𝒏</m:t>
                      </m:r>
                      <m:r>
                        <a:rPr lang="en-US" altLang="ru-RU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</m:t>
                      </m:r>
                      <m:r>
                        <a:rPr lang="en-US" altLang="ru-RU" i="1" dirty="0">
                          <a:solidFill>
                            <a:srgbClr val="01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.</m:t>
                      </m:r>
                    </m:oMath>
                  </m:oMathPara>
                </a14:m>
                <a:endParaRPr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kumimoji="1" lang="en-US" altLang="ru-RU" sz="2000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1683226"/>
                <a:ext cx="4392488" cy="1508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34143" y="3573016"/>
                <a:ext cx="8208963" cy="1789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100000"/>
                  </a:spcBef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I.e.,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 = 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∩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l-GR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spcBef>
                    <a:spcPct val="100000"/>
                  </a:spcBef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practice, asymptotically tight bounds are obtained from asymptotic upper and lower bounds.</a:t>
                </a:r>
              </a:p>
              <a:p>
                <a:pPr>
                  <a:spcBef>
                    <a:spcPct val="100000"/>
                  </a:spcBef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43" y="3573016"/>
                <a:ext cx="8208963" cy="1789977"/>
              </a:xfrm>
              <a:prstGeom prst="rect">
                <a:avLst/>
              </a:prstGeom>
              <a:blipFill rotWithShape="0">
                <a:blip r:embed="rId4"/>
                <a:stretch>
                  <a:fillRect l="-520" t="-1020" r="-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4144" y="902930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Running Times</a:t>
            </a:r>
            <a:endParaRPr lang="ru-RU" altLang="ru-RU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34143" y="1705719"/>
                <a:ext cx="8208963" cy="450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Running time is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ru-RU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Worst case is </a:t>
                </a: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))</a:t>
                </a:r>
              </a:p>
              <a:p>
                <a:pPr marL="285750" indent="-28575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 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bound on the worst-case running time 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)) 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bound on the running time of every input</a:t>
                </a:r>
              </a:p>
              <a:p>
                <a:pPr algn="just">
                  <a:spcBef>
                    <a:spcPts val="0"/>
                  </a:spcBef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marL="285750" indent="-28575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 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bound on the worst-case running time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⇏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)) 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bound on the running time of every input</a:t>
                </a:r>
              </a:p>
              <a:p>
                <a:pPr marL="285750" indent="-285750" algn="just">
                  <a:spcBef>
                    <a:spcPts val="0"/>
                  </a:spcBef>
                  <a:buFont typeface="Symbol" panose="05050102010706020507" pitchFamily="18" charset="2"/>
                  <a:buChar char="Þ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“Running time is </a:t>
                </a:r>
                <a14:m>
                  <m:oMath xmlns:m="http://schemas.openxmlformats.org/officeDocument/2006/math">
                    <m:r>
                      <a:rPr lang="el-GR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ru-RU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”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best case is </a:t>
                </a:r>
                <a14:m>
                  <m:oMath xmlns:m="http://schemas.openxmlformats.org/officeDocument/2006/math">
                    <m:r>
                      <a:rPr lang="el-GR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 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Can still say “Worst-case running time is </a:t>
                </a:r>
                <a14:m>
                  <m:oMath xmlns:m="http://schemas.openxmlformats.org/officeDocument/2006/math">
                    <m:r>
                      <a:rPr lang="el-GR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 </m:t>
                    </m:r>
                  </m:oMath>
                </a14:m>
                <a:endParaRPr lang="en-US" altLang="ru-RU" sz="2400" dirty="0"/>
              </a:p>
              <a:p>
                <a:pPr marL="742950" lvl="1" indent="-285750" algn="just">
                  <a:spcBef>
                    <a:spcPts val="0"/>
                  </a:spcBef>
                  <a:buFont typeface="Verdana" panose="020B0604030504040204" pitchFamily="34" charset="0"/>
                  <a:buChar char="‒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Means worst-case running time is given by some unspecified function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)∈Ω(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𝑛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)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endParaRPr lang="en-US" altLang="ru-RU" sz="2400" dirty="0"/>
              </a:p>
              <a:p>
                <a:pPr>
                  <a:spcBef>
                    <a:spcPct val="100000"/>
                  </a:spcBef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43" y="1705719"/>
                <a:ext cx="8208963" cy="4503284"/>
              </a:xfrm>
              <a:prstGeom prst="rect">
                <a:avLst/>
              </a:prstGeom>
              <a:blipFill rotWithShape="0">
                <a:blip r:embed="rId3"/>
                <a:stretch>
                  <a:fillRect l="-520" t="-541" r="-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42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2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750" y="1537414"/>
                <a:ext cx="7989888" cy="4195841"/>
              </a:xfrm>
            </p:spPr>
            <p:txBody>
              <a:bodyPr/>
              <a:lstStyle/>
              <a:p>
                <a:pPr algn="just">
                  <a:spcBef>
                    <a:spcPct val="100000"/>
                  </a:spcBef>
                </a:pPr>
                <a:r>
                  <a:rPr lang="en-US" altLang="ru-RU" sz="1800" i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Insertion sort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takes </a:t>
                </a: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baseline="30000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the worst case, so sorting (as a </a:t>
                </a:r>
                <a:r>
                  <a:rPr lang="en-US" altLang="ru-RU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problem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  </m:t>
                    </m:r>
                  </m:oMath>
                </a14:m>
                <a:r>
                  <a:rPr lang="en-US" altLang="ru-RU" sz="1800" u="sng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Why?</a:t>
                </a:r>
              </a:p>
              <a:p>
                <a:pPr algn="just">
                  <a:spcBef>
                    <a:spcPct val="100000"/>
                  </a:spcBef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Any sort algorithm must look at each item, so sorting is </a:t>
                </a:r>
                <a14:m>
                  <m:oMath xmlns:m="http://schemas.openxmlformats.org/officeDocument/2006/math">
                    <m:r>
                      <a:rPr lang="el-GR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Bef>
                    <a:spcPct val="100000"/>
                  </a:spcBef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fact, using (e.g.) merge sort, sorting is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sz="1800" i="1" dirty="0" err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altLang="ru-RU" sz="1800" i="1" dirty="0" err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⁡</m:t>
                    </m:r>
                    <m:r>
                      <a:rPr lang="en-US" altLang="ru-RU" sz="1800" i="1" dirty="0" err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the worst case.</a:t>
                </a:r>
              </a:p>
              <a:p>
                <a:pPr lvl="1" algn="just">
                  <a:spcBef>
                    <a:spcPct val="100000"/>
                  </a:spcBef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Later, we will prove that we cannot hope that any comparison sort to do better in the worst case.</a:t>
                </a:r>
              </a:p>
              <a:p>
                <a:pPr marL="0" indent="0">
                  <a:buNone/>
                </a:pPr>
                <a:endParaRPr lang="en-US" altLang="ru-RU" sz="1800" u="sng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537414"/>
                <a:ext cx="7989888" cy="4195841"/>
              </a:xfrm>
              <a:blipFill rotWithShape="0">
                <a:blip r:embed="rId3"/>
                <a:stretch>
                  <a:fillRect l="-534" t="-727" r="-6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Example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0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A240-7D4E-4742-917F-59E71657136C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technique used to characterize the execution behavior of algorithms in a manner </a:t>
            </a:r>
            <a:r>
              <a:rPr lang="en-US" altLang="ru-RU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independent</a:t>
            </a:r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particular platform, compiler, or language.</a:t>
            </a:r>
          </a:p>
          <a:p>
            <a:pPr algn="just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away the minor variations and describe the performance of algorithms in a more theoretical, processor independent fashion.</a:t>
            </a:r>
          </a:p>
          <a:p>
            <a:pPr algn="just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method to compare speed of algorithms against one another.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Algorithmic Analysis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ru-RU"/>
              <a:t>Comp 122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</a:t>
                </a:r>
              </a:p>
              <a:p>
                <a:pPr lvl="1"/>
                <a:r>
                  <a:rPr lang="en-US" altLang="ru-RU" sz="1800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monotonically increasing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𝑚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≤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 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 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ru-RU" sz="1800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monotonically decreasing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𝑚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≤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 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 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ru-RU" sz="1800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strictly increasing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𝑚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&lt;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 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 &lt;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ru-RU" sz="1800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strictly decreasing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𝑚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&gt;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 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 &gt;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altLang="ru-RU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61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44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Monotonicity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2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1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Useful Identities:</a:t>
            </a:r>
          </a:p>
          <a:p>
            <a:endParaRPr lang="en-US" altLang="ru-RU" sz="18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ru-RU" sz="18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ru-RU" sz="18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ru-RU" sz="18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ru-RU" sz="18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sz="1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Exponentials and polynomials</a:t>
            </a:r>
          </a:p>
          <a:p>
            <a:endParaRPr lang="en-US" altLang="ru-RU" sz="18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67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294867"/>
              </p:ext>
            </p:extLst>
          </p:nvPr>
        </p:nvGraphicFramePr>
        <p:xfrm>
          <a:off x="1997075" y="2039938"/>
          <a:ext cx="123947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473120" imgH="1650960" progId="Equation.3">
                  <p:embed/>
                </p:oleObj>
              </mc:Choice>
              <mc:Fallback>
                <p:oleObj name="Equation" r:id="rId3" imgW="1473120" imgH="1650960" progId="Equation.3">
                  <p:embed/>
                  <p:pic>
                    <p:nvPicPr>
                      <p:cNvPr id="467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039938"/>
                        <a:ext cx="123947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33710"/>
              </p:ext>
            </p:extLst>
          </p:nvPr>
        </p:nvGraphicFramePr>
        <p:xfrm>
          <a:off x="1997075" y="3933056"/>
          <a:ext cx="1397273" cy="104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663560" imgH="1244520" progId="Equation.3">
                  <p:embed/>
                </p:oleObj>
              </mc:Choice>
              <mc:Fallback>
                <p:oleObj name="Equation" r:id="rId5" imgW="1663560" imgH="1244520" progId="Equation.3">
                  <p:embed/>
                  <p:pic>
                    <p:nvPicPr>
                      <p:cNvPr id="4679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3933056"/>
                        <a:ext cx="1397273" cy="104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Exponentials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2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7972" name="Rectangle 4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</m:t>
                    </m:r>
                    <m:r>
                      <a:rPr lang="en-US" altLang="ru-RU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</m:t>
                    </m:r>
                    <m:r>
                      <a:rPr lang="en-US" altLang="ru-RU" sz="1800" i="1" baseline="-25000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𝑏</m:t>
                    </m:r>
                    <m:r>
                      <a:rPr lang="en-US" altLang="ru-RU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the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exponent for </a:t>
                </a:r>
                <a:r>
                  <a:rPr lang="en-US" altLang="ru-RU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= </a:t>
                </a:r>
                <a:r>
                  <a:rPr lang="en-US" altLang="ru-RU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  <a:r>
                  <a:rPr lang="en-US" altLang="ru-RU" sz="1800" i="1" baseline="30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n-US" altLang="ru-RU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Natural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</m:t>
                    </m:r>
                    <m:r>
                      <a:rPr lang="en-US" altLang="ru-RU" sz="1800" i="1" dirty="0" err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</m:t>
                    </m:r>
                    <m:r>
                      <a:rPr lang="en-US" altLang="ru-RU" sz="1800" i="1" baseline="-25000" dirty="0" err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𝑒</m:t>
                    </m:r>
                    <m:r>
                      <a:rPr lang="en-US" altLang="ru-RU" sz="1800" i="1" dirty="0" err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Binary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⁡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  <m:r>
                      <a:rPr lang="en-US" altLang="ru-RU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</m:oMath>
                </a14:m>
                <a:endParaRPr lang="en-US" altLang="ru-RU" sz="1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ru-RU" sz="1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ru-RU" sz="1800" i="1" dirty="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lg</m:t>
                      </m:r>
                      <m:r>
                        <a:rPr lang="en-US" altLang="ru-RU" sz="1800" i="1" baseline="30000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𝑎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= (</m:t>
                      </m:r>
                      <m:r>
                        <m:rPr>
                          <m:sty m:val="p"/>
                        </m:rPr>
                        <a:rPr lang="en-US" altLang="ru-RU" sz="1800" i="1" dirty="0" err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lg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⁡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𝑎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)2</m:t>
                      </m:r>
                    </m:oMath>
                  </m:oMathPara>
                </a14:m>
                <a:endParaRPr lang="en-US" altLang="ru-RU" sz="1800" baseline="30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ru-RU" sz="1800" i="1" dirty="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lg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altLang="ru-RU" sz="1800" i="1" dirty="0" err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lg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⁡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𝑎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 =  </m:t>
                      </m:r>
                      <m:r>
                        <m:rPr>
                          <m:sty m:val="p"/>
                        </m:rPr>
                        <a:rPr lang="en-US" altLang="ru-RU" sz="1800" i="1" dirty="0" err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lg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ru-RU" sz="1800" i="1" dirty="0" err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lg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⁡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𝑎</m:t>
                      </m:r>
                      <m:r>
                        <a:rPr lang="en-US" altLang="ru-RU" sz="18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altLang="ru-RU" sz="1800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679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Logarithms 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300225"/>
              </p:ext>
            </p:extLst>
          </p:nvPr>
        </p:nvGraphicFramePr>
        <p:xfrm>
          <a:off x="5652120" y="1551725"/>
          <a:ext cx="2448272" cy="324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1562040" imgH="2070000" progId="Equation.3">
                  <p:embed/>
                </p:oleObj>
              </mc:Choice>
              <mc:Fallback>
                <p:oleObj name="Equation" r:id="rId5" imgW="156204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551725"/>
                        <a:ext cx="2448272" cy="3245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33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Asymptotic Complexity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750" y="1628776"/>
                <a:ext cx="799269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Running time of an algorithm as a function of input size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en-US" altLang="ru-RU" b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Expressed using only the </a:t>
                </a:r>
                <a:r>
                  <a:rPr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highest-order term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 the expression for the exact running time.</a:t>
                </a:r>
              </a:p>
              <a:p>
                <a:pPr marL="742950" lvl="1" indent="-285750">
                  <a:buFont typeface="Verdana" panose="020B0604030504040204" pitchFamily="34" charset="0"/>
                  <a:buChar char="‒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Instead of exact running time, say </a:t>
                </a:r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b="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>
                  <a:buFont typeface="Verdana" panose="020B0604030504040204" pitchFamily="34" charset="0"/>
                  <a:buChar char="‒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Describes behavior of function in the limit.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Written using </a:t>
                </a:r>
                <a:r>
                  <a:rPr lang="en-US" altLang="ru-RU" i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Asymptotic Notation.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1628776"/>
                <a:ext cx="7992690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534" t="-8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8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71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50753"/>
                <a:ext cx="8458200" cy="5181600"/>
              </a:xfrm>
            </p:spPr>
            <p:txBody>
              <a:bodyPr/>
              <a:lstStyle/>
              <a:p>
                <a:pPr algn="just"/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 the base of a logarithm is changed from one constant to another, the value is altered by a constant factor</a:t>
                </a:r>
              </a:p>
              <a:p>
                <a:pPr lvl="1" algn="just"/>
                <a:r>
                  <a:rPr lang="en-US" altLang="ru-RU" sz="1800" u="sng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Ex: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  <m:r>
                      <a:rPr lang="en-US" altLang="ru-RU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10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∗ </m:t>
                    </m:r>
                    <m:r>
                      <m:rPr>
                        <m:sty m:val="p"/>
                      </m:rPr>
                      <a:rPr lang="en-US" altLang="ru-RU" sz="18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  <m:r>
                      <a:rPr lang="en-US" altLang="ru-RU" sz="1800" i="1" baseline="-2500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10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  <m:r>
                      <a:rPr lang="en-US" altLang="ru-RU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endParaRPr lang="en-US" altLang="ru-RU" sz="1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 algn="just"/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Base of logarithm is not an issue in asymptotic notation</a:t>
                </a:r>
              </a:p>
              <a:p>
                <a:pPr lvl="1" algn="just"/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Exponentials with different bases differ by a exponential factor (not a constant factor)</a:t>
                </a:r>
              </a:p>
              <a:p>
                <a:pPr lvl="1" algn="just"/>
                <a:r>
                  <a:rPr lang="en-US" altLang="ru-RU" sz="1800" u="sng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Ex: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</m:t>
                    </m:r>
                    <m:r>
                      <a:rPr lang="en-US" altLang="ru-RU" sz="18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(2/3)</m:t>
                    </m:r>
                    <m:r>
                      <a:rPr lang="en-US" altLang="ru-RU" sz="1800" i="1" baseline="3000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∗3</m:t>
                    </m:r>
                    <m:r>
                      <a:rPr lang="en-US" altLang="ru-RU" sz="180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endParaRPr lang="en-US" altLang="ru-RU" sz="1800" i="1" u="sng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7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50753"/>
                <a:ext cx="8458200" cy="5181600"/>
              </a:xfrm>
              <a:blipFill rotWithShape="0">
                <a:blip r:embed="rId2"/>
                <a:stretch>
                  <a:fillRect l="-432" t="-706" r="-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Logarithms and exponentials – Bases 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2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ru-RU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  <m:r>
                      <a:rPr lang="en-US" altLang="ru-RU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≥0, </m:t>
                    </m:r>
                    <m:r>
                      <a:rPr lang="en-US" altLang="ru-RU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𝑏</m:t>
                    </m:r>
                    <m:r>
                      <a:rPr lang="en-US" altLang="ru-RU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&gt;0, </m:t>
                    </m:r>
                    <m:func>
                      <m:func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ru-R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ru-RU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ru-R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  <m:r>
                              <a:rPr lang="en-US" altLang="ru-R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ru-R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𝑙𝑔</m:t>
                                    </m:r>
                                  </m:e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ru-R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𝑏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𝑙𝑔</m:t>
                        </m:r>
                      </m:e>
                      <m:sup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𝑎</m:t>
                        </m:r>
                      </m:sup>
                    </m:sSup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𝑜</m:t>
                    </m:r>
                    <m:d>
                      <m:d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1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ru-RU" sz="1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1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𝑏</m:t>
                        </m:r>
                      </m:sup>
                    </m:sSup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𝜔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𝑙𝑔</m:t>
                        </m:r>
                      </m:e>
                      <m:sup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𝑎</m:t>
                        </m:r>
                      </m:sup>
                    </m:sSup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Prove using </a:t>
                </a:r>
                <a:r>
                  <a:rPr lang="en-US" altLang="ru-RU" sz="18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L’Hopital’s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rule repeatedly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18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ru-RU" sz="1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ru-RU" sz="1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  <m:r>
                              <a:rPr lang="en-US" altLang="ru-RU" sz="1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𝑛</m:t>
                    </m:r>
                    <m:func>
                      <m:func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lg</m:t>
                        </m:r>
                      </m:fName>
                      <m:e>
                        <m:r>
                          <a:rPr lang="en-US" alt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2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Polylogarithms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2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Our RAM model is an abstraction and simplification of the machine programs executed on microprocessors. The purpose of the model is to provide a precise definition of running time.</a:t>
                </a:r>
              </a:p>
              <a:p>
                <a:pPr algn="just"/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Basic </a:t>
                </a:r>
                <a:r>
                  <a:rPr lang="en-US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pseudocode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instructions take constant time, and procedure and function calls take constant time plus the time to execute their body</a:t>
                </a:r>
              </a:p>
              <a:p>
                <a:pPr algn="just"/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Primer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Variables and Elementary Data Types</a:t>
                </a:r>
              </a:p>
              <a:p>
                <a:pPr lvl="1" algn="just"/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: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𝑇</m:t>
                    </m:r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”, “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𝑎𝑛𝑠𝑤𝑒𝑟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42 :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”, “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: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𝐴𝑟𝑟𝑎𝑦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[</m:t>
                    </m:r>
                    <m:r>
                      <a:rPr lang="en-US" sz="19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.. 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 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𝑜𝑓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𝑇</m:t>
                    </m:r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”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Statements</a:t>
                </a:r>
              </a:p>
              <a:p>
                <a:pPr lvl="1"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: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𝑇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”, “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:=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; while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≤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”,</a:t>
                </a:r>
                <a14:m>
                  <m:oMath xmlns:m="http://schemas.openxmlformats.org/officeDocument/2006/math">
                    <a:fld id="{93757618-0ED9-4895-8D83-192CB47C7926}" type="mathplaceholder"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Место для уравнения.</a:t>
                    </a:fld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Procedures and Functions</a:t>
                </a:r>
              </a:p>
              <a:p>
                <a:pPr lvl="1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𝑓𝑎𝑐𝑡𝑜𝑟𝑖𝑎𝑙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: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𝑍</m:t>
                    </m:r>
                  </m:oMath>
                </a14:m>
                <a:b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1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then return 1 else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·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𝑓𝑎𝑐𝑡𝑜𝑟𝑖𝑎𝑙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−1)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Object Orientation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2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09120"/>
              </a:xfrm>
              <a:blipFill rotWithShape="0">
                <a:blip r:embed="rId3"/>
                <a:stretch>
                  <a:fillRect l="-444" t="-1036" r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Pseudocode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6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750" y="1600439"/>
            <a:ext cx="799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Designing correct algorithms and translating a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 algorithm into a correct program are nontrivial and error-prone tasks. In this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section, we learn about assertions and invariants, two useful concepts for the design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correct algorithms and programs.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DESIGING ALGORITHMS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E165-D6E4-418F-AFC5-E35B3A5685C8}" type="slidenum">
              <a:rPr lang="en-US" altLang="ru-RU"/>
              <a:pPr/>
              <a:t>24</a:t>
            </a:fld>
            <a:endParaRPr lang="en-US" alt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are the words in a dictionary in alphabetical order? </a:t>
            </a:r>
          </a:p>
          <a:p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brute force approach</a:t>
            </a:r>
          </a:p>
          <a:p>
            <a:pPr lvl="1"/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search</a:t>
            </a:r>
          </a:p>
          <a:p>
            <a:pPr lvl="1"/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worst case is </a:t>
            </a:r>
            <a:r>
              <a:rPr lang="en-US" altLang="ru-RU" sz="1800" i="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(d x N)</a:t>
            </a:r>
          </a:p>
          <a:p>
            <a:pPr lvl="1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way</a:t>
            </a:r>
          </a:p>
          <a:p>
            <a:pPr lvl="1"/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</a:p>
          <a:p>
            <a:pPr lvl="1"/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worst case is (c x log N)</a:t>
            </a:r>
          </a:p>
          <a:p>
            <a:pPr lvl="1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Constants are unknown and largely irrelevant.</a:t>
            </a:r>
            <a:endParaRPr lang="ru-RU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altLang="ru-RU" sz="1800" dirty="0"/>
          </a:p>
          <a:p>
            <a:pPr marL="0" indent="0">
              <a:buNone/>
            </a:pPr>
            <a:endParaRPr lang="en-US" altLang="ru-RU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Different Algorithms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1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Assertions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invariants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properties of the </a:t>
            </a:r>
            <a:r>
              <a:rPr lang="en-US" sz="1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 state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i.e., properties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single variables and relations between the values of several variables</a:t>
            </a:r>
            <a:r>
              <a:rPr lang="en-US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Precondition</a:t>
            </a:r>
            <a:endParaRPr lang="ru-RU" sz="18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r>
              <a:rPr lang="en-US" sz="1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Postcondition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ru-RU" sz="18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 Invariants</a:t>
            </a:r>
            <a:r>
              <a:rPr lang="ru-RU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holds before and after each loop iteration</a:t>
            </a:r>
          </a:p>
          <a:p>
            <a:pPr algn="just"/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Structure Invariants</a:t>
            </a:r>
            <a:r>
              <a:rPr lang="ru-RU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 programs encapsulate their state in objects</a:t>
            </a:r>
            <a:endParaRPr lang="en-US" altLang="ru-RU" sz="1800" i="1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Assertions and Invariants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1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alt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Bibliography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749" y="1412776"/>
            <a:ext cx="856932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Sedgewick, Robert, and Philippe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Flajolet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introduction to the analysis of algorithms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Addison-Wesley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2013.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Miller, Russ, and Laurence Boxer. "Algorithms Sequential And Parallel: A Unified Approach (Charles River Media Computer Engineering (Hardcover)), Charles River Media."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Inc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.,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Rockland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(2005).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Hopcroft, John E., and Jeffrey David Ullman.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structures and algorithms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Vol. 175. Boston, MA, USA:: Addison-Wesley, 1983.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Knuth, Donald E.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Selected papers on analysis of algorithms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CSLI Publications, 2000.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Bhargava, Aditya. "Grokking algorithms." (2016).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0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Asymptotic Notation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750" y="1628776"/>
                <a:ext cx="799269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b="1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𝜽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𝑶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𝛀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𝒐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  <m:r>
                      <a:rPr lang="en-US" altLang="ru-RU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𝛚</m:t>
                    </m:r>
                  </m:oMath>
                </a14:m>
                <a:endParaRPr lang="en-US" altLang="ru-RU" b="1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Defined for functions over the natural numbers.</a:t>
                </a:r>
              </a:p>
              <a:p>
                <a:pPr marL="742950" lvl="1" indent="-285750">
                  <a:buFont typeface="Verdana" panose="020B0604030504040204" pitchFamily="34" charset="0"/>
                  <a:buChar char="‒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Ex: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 = 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>
                  <a:buFont typeface="Verdana" panose="020B0604030504040204" pitchFamily="34" charset="0"/>
                  <a:buChar char="‒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Describes how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grows in comparison to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  <a:p>
                <a:pPr marL="742950" lvl="1" indent="-285750">
                  <a:buFont typeface="Verdana" panose="020B0604030504040204" pitchFamily="34" charset="0"/>
                  <a:buChar char="‒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Define a </a:t>
                </a:r>
                <a:r>
                  <a:rPr lang="en-US" altLang="ru-RU" i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set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 functions; in practice used to compare two function sizes.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 notations describe different rate-of-growth relations between the defining function and the defined set of functions.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1628776"/>
                <a:ext cx="7992690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>
                <a:spLocks noChangeArrowheads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ru-RU" sz="2800" b="1" dirty="0">
                    <a:latin typeface="Verdana" panose="020B0604030504040204" pitchFamily="34" charset="0"/>
                  </a:rPr>
                  <a:t>-notation</a:t>
                </a:r>
                <a:endParaRPr lang="ru-RU" altLang="ru-RU" sz="2800" b="1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blipFill rotWithShape="0">
                <a:blip r:embed="rId3"/>
                <a:stretch>
                  <a:fillRect t="-26761" b="-47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750" y="1628776"/>
                <a:ext cx="4558742" cy="4413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function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we define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big-Theta of </a:t>
                </a:r>
                <a:r>
                  <a:rPr kumimoji="1"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</a:t>
                </a: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as the set:</a:t>
                </a: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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))=</m:t>
                      </m:r>
                      <m:r>
                        <a:rPr kumimoji="1"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{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): </m:t>
                      </m:r>
                    </m:oMath>
                  </m:oMathPara>
                </a14:m>
                <a:b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 </a:t>
                </a:r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positive constants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</m:oMath>
                </a14:m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</m:oMath>
                </a14:m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kumimoji="1" lang="en-US" altLang="ru-RU" baseline="-250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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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)≤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)≤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)}</m:t>
                    </m:r>
                  </m:oMath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en-US" altLang="ru-RU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Intuitively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Set of all functions that</a:t>
                </a:r>
              </a:p>
              <a:p>
                <a:pPr algn="just"/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have the same </a:t>
                </a: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rate of growth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kumimoji="1" lang="en-US" altLang="ru-RU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an </a:t>
                </a:r>
                <a:r>
                  <a:rPr kumimoji="1" lang="en-US" altLang="ru-RU" i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asymptotically tight bound</a:t>
                </a: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kumimoji="1"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en-US" altLang="ru-RU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1628776"/>
                <a:ext cx="4558742" cy="4413516"/>
              </a:xfrm>
              <a:prstGeom prst="rect">
                <a:avLst/>
              </a:prstGeom>
              <a:blipFill rotWithShape="0">
                <a:blip r:embed="rId4"/>
                <a:stretch>
                  <a:fillRect l="-1205" t="-691" r="-1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Группа 76"/>
          <p:cNvGrpSpPr/>
          <p:nvPr/>
        </p:nvGrpSpPr>
        <p:grpSpPr>
          <a:xfrm>
            <a:off x="5148064" y="1628800"/>
            <a:ext cx="3701397" cy="3778096"/>
            <a:chOff x="1040458" y="2580953"/>
            <a:chExt cx="3701397" cy="3778096"/>
          </a:xfrm>
        </p:grpSpPr>
        <p:grpSp>
          <p:nvGrpSpPr>
            <p:cNvPr id="67" name="Группа 66"/>
            <p:cNvGrpSpPr/>
            <p:nvPr/>
          </p:nvGrpSpPr>
          <p:grpSpPr>
            <a:xfrm>
              <a:off x="1040458" y="2708920"/>
              <a:ext cx="3531542" cy="3219351"/>
              <a:chOff x="1907704" y="1794971"/>
              <a:chExt cx="3531542" cy="3219351"/>
            </a:xfrm>
          </p:grpSpPr>
          <p:cxnSp>
            <p:nvCxnSpPr>
              <p:cNvPr id="37" name="Соединительная линия уступом 36"/>
              <p:cNvCxnSpPr/>
              <p:nvPr/>
            </p:nvCxnSpPr>
            <p:spPr>
              <a:xfrm>
                <a:off x="1907704" y="1794971"/>
                <a:ext cx="3384376" cy="3219351"/>
              </a:xfrm>
              <a:prstGeom prst="bentConnector3">
                <a:avLst>
                  <a:gd name="adj1" fmla="val 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Группа 65"/>
              <p:cNvGrpSpPr/>
              <p:nvPr/>
            </p:nvGrpSpPr>
            <p:grpSpPr>
              <a:xfrm>
                <a:off x="1909431" y="2020048"/>
                <a:ext cx="3529815" cy="2994274"/>
                <a:chOff x="1899435" y="2023110"/>
                <a:chExt cx="3529815" cy="2994274"/>
              </a:xfrm>
            </p:grpSpPr>
            <p:sp>
              <p:nvSpPr>
                <p:cNvPr id="64" name="Полилиния 63"/>
                <p:cNvSpPr/>
                <p:nvPr/>
              </p:nvSpPr>
              <p:spPr>
                <a:xfrm>
                  <a:off x="1917700" y="2032000"/>
                  <a:ext cx="3511550" cy="2959100"/>
                </a:xfrm>
                <a:custGeom>
                  <a:avLst/>
                  <a:gdLst>
                    <a:gd name="connsiteX0" fmla="*/ 3054350 w 3511550"/>
                    <a:gd name="connsiteY0" fmla="*/ 0 h 2959100"/>
                    <a:gd name="connsiteX1" fmla="*/ 2882900 w 3511550"/>
                    <a:gd name="connsiteY1" fmla="*/ 76200 h 2959100"/>
                    <a:gd name="connsiteX2" fmla="*/ 2660650 w 3511550"/>
                    <a:gd name="connsiteY2" fmla="*/ 165100 h 2959100"/>
                    <a:gd name="connsiteX3" fmla="*/ 2438400 w 3511550"/>
                    <a:gd name="connsiteY3" fmla="*/ 266700 h 2959100"/>
                    <a:gd name="connsiteX4" fmla="*/ 2127250 w 3511550"/>
                    <a:gd name="connsiteY4" fmla="*/ 425450 h 2959100"/>
                    <a:gd name="connsiteX5" fmla="*/ 1936750 w 3511550"/>
                    <a:gd name="connsiteY5" fmla="*/ 539750 h 2959100"/>
                    <a:gd name="connsiteX6" fmla="*/ 1784350 w 3511550"/>
                    <a:gd name="connsiteY6" fmla="*/ 679450 h 2959100"/>
                    <a:gd name="connsiteX7" fmla="*/ 1708150 w 3511550"/>
                    <a:gd name="connsiteY7" fmla="*/ 787400 h 2959100"/>
                    <a:gd name="connsiteX8" fmla="*/ 1612900 w 3511550"/>
                    <a:gd name="connsiteY8" fmla="*/ 920750 h 2959100"/>
                    <a:gd name="connsiteX9" fmla="*/ 1562100 w 3511550"/>
                    <a:gd name="connsiteY9" fmla="*/ 1028700 h 2959100"/>
                    <a:gd name="connsiteX10" fmla="*/ 1485900 w 3511550"/>
                    <a:gd name="connsiteY10" fmla="*/ 1181100 h 2959100"/>
                    <a:gd name="connsiteX11" fmla="*/ 1422400 w 3511550"/>
                    <a:gd name="connsiteY11" fmla="*/ 1270000 h 2959100"/>
                    <a:gd name="connsiteX12" fmla="*/ 1371600 w 3511550"/>
                    <a:gd name="connsiteY12" fmla="*/ 1352550 h 2959100"/>
                    <a:gd name="connsiteX13" fmla="*/ 1327150 w 3511550"/>
                    <a:gd name="connsiteY13" fmla="*/ 1403350 h 2959100"/>
                    <a:gd name="connsiteX14" fmla="*/ 1225550 w 3511550"/>
                    <a:gd name="connsiteY14" fmla="*/ 1460500 h 2959100"/>
                    <a:gd name="connsiteX15" fmla="*/ 1155700 w 3511550"/>
                    <a:gd name="connsiteY15" fmla="*/ 1479550 h 2959100"/>
                    <a:gd name="connsiteX16" fmla="*/ 1003300 w 3511550"/>
                    <a:gd name="connsiteY16" fmla="*/ 1498600 h 2959100"/>
                    <a:gd name="connsiteX17" fmla="*/ 882650 w 3511550"/>
                    <a:gd name="connsiteY17" fmla="*/ 1517650 h 2959100"/>
                    <a:gd name="connsiteX18" fmla="*/ 793750 w 3511550"/>
                    <a:gd name="connsiteY18" fmla="*/ 1549400 h 2959100"/>
                    <a:gd name="connsiteX19" fmla="*/ 673100 w 3511550"/>
                    <a:gd name="connsiteY19" fmla="*/ 1619250 h 2959100"/>
                    <a:gd name="connsiteX20" fmla="*/ 533400 w 3511550"/>
                    <a:gd name="connsiteY20" fmla="*/ 1784350 h 2959100"/>
                    <a:gd name="connsiteX21" fmla="*/ 457200 w 3511550"/>
                    <a:gd name="connsiteY21" fmla="*/ 1936750 h 2959100"/>
                    <a:gd name="connsiteX22" fmla="*/ 355600 w 3511550"/>
                    <a:gd name="connsiteY22" fmla="*/ 2114550 h 2959100"/>
                    <a:gd name="connsiteX23" fmla="*/ 254000 w 3511550"/>
                    <a:gd name="connsiteY23" fmla="*/ 2381250 h 2959100"/>
                    <a:gd name="connsiteX24" fmla="*/ 158750 w 3511550"/>
                    <a:gd name="connsiteY24" fmla="*/ 2616200 h 2959100"/>
                    <a:gd name="connsiteX25" fmla="*/ 0 w 3511550"/>
                    <a:gd name="connsiteY25" fmla="*/ 2959100 h 2959100"/>
                    <a:gd name="connsiteX26" fmla="*/ 177800 w 3511550"/>
                    <a:gd name="connsiteY26" fmla="*/ 2768600 h 2959100"/>
                    <a:gd name="connsiteX27" fmla="*/ 336550 w 3511550"/>
                    <a:gd name="connsiteY27" fmla="*/ 2584450 h 2959100"/>
                    <a:gd name="connsiteX28" fmla="*/ 412750 w 3511550"/>
                    <a:gd name="connsiteY28" fmla="*/ 2470150 h 2959100"/>
                    <a:gd name="connsiteX29" fmla="*/ 482600 w 3511550"/>
                    <a:gd name="connsiteY29" fmla="*/ 2406650 h 2959100"/>
                    <a:gd name="connsiteX30" fmla="*/ 584200 w 3511550"/>
                    <a:gd name="connsiteY30" fmla="*/ 2349500 h 2959100"/>
                    <a:gd name="connsiteX31" fmla="*/ 711200 w 3511550"/>
                    <a:gd name="connsiteY31" fmla="*/ 2298700 h 2959100"/>
                    <a:gd name="connsiteX32" fmla="*/ 876300 w 3511550"/>
                    <a:gd name="connsiteY32" fmla="*/ 2273300 h 2959100"/>
                    <a:gd name="connsiteX33" fmla="*/ 1003300 w 3511550"/>
                    <a:gd name="connsiteY33" fmla="*/ 2254250 h 2959100"/>
                    <a:gd name="connsiteX34" fmla="*/ 1136650 w 3511550"/>
                    <a:gd name="connsiteY34" fmla="*/ 2254250 h 2959100"/>
                    <a:gd name="connsiteX35" fmla="*/ 1238250 w 3511550"/>
                    <a:gd name="connsiteY35" fmla="*/ 2197100 h 2959100"/>
                    <a:gd name="connsiteX36" fmla="*/ 1365250 w 3511550"/>
                    <a:gd name="connsiteY36" fmla="*/ 2133600 h 2959100"/>
                    <a:gd name="connsiteX37" fmla="*/ 1517650 w 3511550"/>
                    <a:gd name="connsiteY37" fmla="*/ 2051050 h 2959100"/>
                    <a:gd name="connsiteX38" fmla="*/ 1670050 w 3511550"/>
                    <a:gd name="connsiteY38" fmla="*/ 1917700 h 2959100"/>
                    <a:gd name="connsiteX39" fmla="*/ 1854200 w 3511550"/>
                    <a:gd name="connsiteY39" fmla="*/ 1803400 h 2959100"/>
                    <a:gd name="connsiteX40" fmla="*/ 1987550 w 3511550"/>
                    <a:gd name="connsiteY40" fmla="*/ 1746250 h 2959100"/>
                    <a:gd name="connsiteX41" fmla="*/ 2324100 w 3511550"/>
                    <a:gd name="connsiteY41" fmla="*/ 1651000 h 2959100"/>
                    <a:gd name="connsiteX42" fmla="*/ 2622550 w 3511550"/>
                    <a:gd name="connsiteY42" fmla="*/ 1568450 h 2959100"/>
                    <a:gd name="connsiteX43" fmla="*/ 2889250 w 3511550"/>
                    <a:gd name="connsiteY43" fmla="*/ 1524000 h 2959100"/>
                    <a:gd name="connsiteX44" fmla="*/ 3200400 w 3511550"/>
                    <a:gd name="connsiteY44" fmla="*/ 1466850 h 2959100"/>
                    <a:gd name="connsiteX45" fmla="*/ 3378200 w 3511550"/>
                    <a:gd name="connsiteY45" fmla="*/ 1435100 h 2959100"/>
                    <a:gd name="connsiteX46" fmla="*/ 3511550 w 3511550"/>
                    <a:gd name="connsiteY46" fmla="*/ 1390650 h 2959100"/>
                    <a:gd name="connsiteX47" fmla="*/ 3454400 w 3511550"/>
                    <a:gd name="connsiteY47" fmla="*/ 1206500 h 2959100"/>
                    <a:gd name="connsiteX48" fmla="*/ 3441700 w 3511550"/>
                    <a:gd name="connsiteY48" fmla="*/ 838200 h 2959100"/>
                    <a:gd name="connsiteX49" fmla="*/ 3390900 w 3511550"/>
                    <a:gd name="connsiteY49" fmla="*/ 641350 h 2959100"/>
                    <a:gd name="connsiteX50" fmla="*/ 3340100 w 3511550"/>
                    <a:gd name="connsiteY50" fmla="*/ 463550 h 2959100"/>
                    <a:gd name="connsiteX51" fmla="*/ 3263900 w 3511550"/>
                    <a:gd name="connsiteY51" fmla="*/ 279400 h 2959100"/>
                    <a:gd name="connsiteX52" fmla="*/ 3194050 w 3511550"/>
                    <a:gd name="connsiteY52" fmla="*/ 139700 h 2959100"/>
                    <a:gd name="connsiteX53" fmla="*/ 3143250 w 3511550"/>
                    <a:gd name="connsiteY53" fmla="*/ 31750 h 2959100"/>
                    <a:gd name="connsiteX54" fmla="*/ 3054350 w 3511550"/>
                    <a:gd name="connsiteY54" fmla="*/ 0 h 295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3511550" h="2959100">
                      <a:moveTo>
                        <a:pt x="3054350" y="0"/>
                      </a:moveTo>
                      <a:lnTo>
                        <a:pt x="2882900" y="76200"/>
                      </a:lnTo>
                      <a:lnTo>
                        <a:pt x="2660650" y="165100"/>
                      </a:lnTo>
                      <a:lnTo>
                        <a:pt x="2438400" y="266700"/>
                      </a:lnTo>
                      <a:lnTo>
                        <a:pt x="2127250" y="425450"/>
                      </a:lnTo>
                      <a:lnTo>
                        <a:pt x="1936750" y="539750"/>
                      </a:lnTo>
                      <a:lnTo>
                        <a:pt x="1784350" y="679450"/>
                      </a:lnTo>
                      <a:lnTo>
                        <a:pt x="1708150" y="787400"/>
                      </a:lnTo>
                      <a:lnTo>
                        <a:pt x="1612900" y="920750"/>
                      </a:lnTo>
                      <a:lnTo>
                        <a:pt x="1562100" y="1028700"/>
                      </a:lnTo>
                      <a:lnTo>
                        <a:pt x="1485900" y="1181100"/>
                      </a:lnTo>
                      <a:lnTo>
                        <a:pt x="1422400" y="1270000"/>
                      </a:lnTo>
                      <a:lnTo>
                        <a:pt x="1371600" y="1352550"/>
                      </a:lnTo>
                      <a:lnTo>
                        <a:pt x="1327150" y="1403350"/>
                      </a:lnTo>
                      <a:lnTo>
                        <a:pt x="1225550" y="1460500"/>
                      </a:lnTo>
                      <a:lnTo>
                        <a:pt x="1155700" y="1479550"/>
                      </a:lnTo>
                      <a:lnTo>
                        <a:pt x="1003300" y="1498600"/>
                      </a:lnTo>
                      <a:lnTo>
                        <a:pt x="882650" y="1517650"/>
                      </a:lnTo>
                      <a:lnTo>
                        <a:pt x="793750" y="1549400"/>
                      </a:lnTo>
                      <a:lnTo>
                        <a:pt x="673100" y="1619250"/>
                      </a:lnTo>
                      <a:lnTo>
                        <a:pt x="533400" y="1784350"/>
                      </a:lnTo>
                      <a:lnTo>
                        <a:pt x="457200" y="1936750"/>
                      </a:lnTo>
                      <a:lnTo>
                        <a:pt x="355600" y="2114550"/>
                      </a:lnTo>
                      <a:lnTo>
                        <a:pt x="254000" y="2381250"/>
                      </a:lnTo>
                      <a:lnTo>
                        <a:pt x="158750" y="2616200"/>
                      </a:lnTo>
                      <a:lnTo>
                        <a:pt x="0" y="2959100"/>
                      </a:lnTo>
                      <a:lnTo>
                        <a:pt x="177800" y="2768600"/>
                      </a:lnTo>
                      <a:lnTo>
                        <a:pt x="336550" y="2584450"/>
                      </a:lnTo>
                      <a:lnTo>
                        <a:pt x="412750" y="2470150"/>
                      </a:lnTo>
                      <a:lnTo>
                        <a:pt x="482600" y="2406650"/>
                      </a:lnTo>
                      <a:lnTo>
                        <a:pt x="584200" y="2349500"/>
                      </a:lnTo>
                      <a:lnTo>
                        <a:pt x="711200" y="2298700"/>
                      </a:lnTo>
                      <a:lnTo>
                        <a:pt x="876300" y="2273300"/>
                      </a:lnTo>
                      <a:lnTo>
                        <a:pt x="1003300" y="2254250"/>
                      </a:lnTo>
                      <a:lnTo>
                        <a:pt x="1136650" y="2254250"/>
                      </a:lnTo>
                      <a:lnTo>
                        <a:pt x="1238250" y="2197100"/>
                      </a:lnTo>
                      <a:lnTo>
                        <a:pt x="1365250" y="2133600"/>
                      </a:lnTo>
                      <a:lnTo>
                        <a:pt x="1517650" y="2051050"/>
                      </a:lnTo>
                      <a:lnTo>
                        <a:pt x="1670050" y="1917700"/>
                      </a:lnTo>
                      <a:lnTo>
                        <a:pt x="1854200" y="1803400"/>
                      </a:lnTo>
                      <a:lnTo>
                        <a:pt x="1987550" y="1746250"/>
                      </a:lnTo>
                      <a:lnTo>
                        <a:pt x="2324100" y="1651000"/>
                      </a:lnTo>
                      <a:lnTo>
                        <a:pt x="2622550" y="1568450"/>
                      </a:lnTo>
                      <a:lnTo>
                        <a:pt x="2889250" y="1524000"/>
                      </a:lnTo>
                      <a:lnTo>
                        <a:pt x="3200400" y="1466850"/>
                      </a:lnTo>
                      <a:lnTo>
                        <a:pt x="3378200" y="1435100"/>
                      </a:lnTo>
                      <a:lnTo>
                        <a:pt x="3511550" y="1390650"/>
                      </a:lnTo>
                      <a:lnTo>
                        <a:pt x="3454400" y="1206500"/>
                      </a:lnTo>
                      <a:lnTo>
                        <a:pt x="3441700" y="838200"/>
                      </a:lnTo>
                      <a:lnTo>
                        <a:pt x="3390900" y="641350"/>
                      </a:lnTo>
                      <a:lnTo>
                        <a:pt x="3340100" y="463550"/>
                      </a:lnTo>
                      <a:lnTo>
                        <a:pt x="3263900" y="279400"/>
                      </a:lnTo>
                      <a:lnTo>
                        <a:pt x="3194050" y="139700"/>
                      </a:lnTo>
                      <a:lnTo>
                        <a:pt x="3143250" y="31750"/>
                      </a:lnTo>
                      <a:lnTo>
                        <a:pt x="305435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tint val="50000"/>
                        <a:satMod val="300000"/>
                        <a:lumMod val="99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55" name="Прямая соединительная линия 54"/>
                <p:cNvCxnSpPr>
                  <a:stCxn id="64" idx="17"/>
                </p:cNvCxnSpPr>
                <p:nvPr/>
              </p:nvCxnSpPr>
              <p:spPr>
                <a:xfrm flipH="1">
                  <a:off x="2764954" y="3549650"/>
                  <a:ext cx="35396" cy="146558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Полилиния 47"/>
                <p:cNvSpPr/>
                <p:nvPr/>
              </p:nvSpPr>
              <p:spPr>
                <a:xfrm>
                  <a:off x="1899435" y="3462904"/>
                  <a:ext cx="3397971" cy="1554480"/>
                </a:xfrm>
                <a:custGeom>
                  <a:avLst/>
                  <a:gdLst>
                    <a:gd name="connsiteX0" fmla="*/ 0 w 3397971"/>
                    <a:gd name="connsiteY0" fmla="*/ 1554480 h 1554480"/>
                    <a:gd name="connsiteX1" fmla="*/ 331470 w 3397971"/>
                    <a:gd name="connsiteY1" fmla="*/ 1188720 h 1554480"/>
                    <a:gd name="connsiteX2" fmla="*/ 548640 w 3397971"/>
                    <a:gd name="connsiteY2" fmla="*/ 948690 h 1554480"/>
                    <a:gd name="connsiteX3" fmla="*/ 937260 w 3397971"/>
                    <a:gd name="connsiteY3" fmla="*/ 834390 h 1554480"/>
                    <a:gd name="connsiteX4" fmla="*/ 1177290 w 3397971"/>
                    <a:gd name="connsiteY4" fmla="*/ 811530 h 1554480"/>
                    <a:gd name="connsiteX5" fmla="*/ 1531620 w 3397971"/>
                    <a:gd name="connsiteY5" fmla="*/ 617220 h 1554480"/>
                    <a:gd name="connsiteX6" fmla="*/ 1531620 w 3397971"/>
                    <a:gd name="connsiteY6" fmla="*/ 617220 h 1554480"/>
                    <a:gd name="connsiteX7" fmla="*/ 1725930 w 3397971"/>
                    <a:gd name="connsiteY7" fmla="*/ 457200 h 1554480"/>
                    <a:gd name="connsiteX8" fmla="*/ 2103120 w 3397971"/>
                    <a:gd name="connsiteY8" fmla="*/ 285750 h 1554480"/>
                    <a:gd name="connsiteX9" fmla="*/ 2766060 w 3397971"/>
                    <a:gd name="connsiteY9" fmla="*/ 125730 h 1554480"/>
                    <a:gd name="connsiteX10" fmla="*/ 3303270 w 3397971"/>
                    <a:gd name="connsiteY10" fmla="*/ 34290 h 1554480"/>
                    <a:gd name="connsiteX11" fmla="*/ 3394710 w 3397971"/>
                    <a:gd name="connsiteY11" fmla="*/ 0 h 155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97971" h="1554480">
                      <a:moveTo>
                        <a:pt x="0" y="1554480"/>
                      </a:moveTo>
                      <a:lnTo>
                        <a:pt x="331470" y="1188720"/>
                      </a:lnTo>
                      <a:cubicBezTo>
                        <a:pt x="422910" y="1087755"/>
                        <a:pt x="447675" y="1007745"/>
                        <a:pt x="548640" y="948690"/>
                      </a:cubicBezTo>
                      <a:cubicBezTo>
                        <a:pt x="649605" y="889635"/>
                        <a:pt x="832485" y="857250"/>
                        <a:pt x="937260" y="834390"/>
                      </a:cubicBezTo>
                      <a:cubicBezTo>
                        <a:pt x="1042035" y="811530"/>
                        <a:pt x="1078230" y="847725"/>
                        <a:pt x="1177290" y="811530"/>
                      </a:cubicBezTo>
                      <a:cubicBezTo>
                        <a:pt x="1276350" y="775335"/>
                        <a:pt x="1531620" y="617220"/>
                        <a:pt x="1531620" y="617220"/>
                      </a:cubicBezTo>
                      <a:lnTo>
                        <a:pt x="1531620" y="617220"/>
                      </a:lnTo>
                      <a:cubicBezTo>
                        <a:pt x="1564005" y="590550"/>
                        <a:pt x="1630680" y="512445"/>
                        <a:pt x="1725930" y="457200"/>
                      </a:cubicBezTo>
                      <a:cubicBezTo>
                        <a:pt x="1821180" y="401955"/>
                        <a:pt x="1929765" y="340995"/>
                        <a:pt x="2103120" y="285750"/>
                      </a:cubicBezTo>
                      <a:cubicBezTo>
                        <a:pt x="2276475" y="230505"/>
                        <a:pt x="2566035" y="167640"/>
                        <a:pt x="2766060" y="125730"/>
                      </a:cubicBezTo>
                      <a:cubicBezTo>
                        <a:pt x="2966085" y="83820"/>
                        <a:pt x="3198495" y="55245"/>
                        <a:pt x="3303270" y="34290"/>
                      </a:cubicBezTo>
                      <a:cubicBezTo>
                        <a:pt x="3408045" y="13335"/>
                        <a:pt x="3401377" y="6667"/>
                        <a:pt x="339471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олилиния 50"/>
                <p:cNvSpPr/>
                <p:nvPr/>
              </p:nvSpPr>
              <p:spPr>
                <a:xfrm>
                  <a:off x="1906342" y="2430780"/>
                  <a:ext cx="3124200" cy="2211514"/>
                </a:xfrm>
                <a:custGeom>
                  <a:avLst/>
                  <a:gdLst>
                    <a:gd name="connsiteX0" fmla="*/ 0 w 3124200"/>
                    <a:gd name="connsiteY0" fmla="*/ 1950720 h 2211514"/>
                    <a:gd name="connsiteX1" fmla="*/ 289560 w 3124200"/>
                    <a:gd name="connsiteY1" fmla="*/ 1943100 h 2211514"/>
                    <a:gd name="connsiteX2" fmla="*/ 426720 w 3124200"/>
                    <a:gd name="connsiteY2" fmla="*/ 2080260 h 2211514"/>
                    <a:gd name="connsiteX3" fmla="*/ 502920 w 3124200"/>
                    <a:gd name="connsiteY3" fmla="*/ 2179320 h 2211514"/>
                    <a:gd name="connsiteX4" fmla="*/ 609600 w 3124200"/>
                    <a:gd name="connsiteY4" fmla="*/ 2209800 h 2211514"/>
                    <a:gd name="connsiteX5" fmla="*/ 685800 w 3124200"/>
                    <a:gd name="connsiteY5" fmla="*/ 2202180 h 2211514"/>
                    <a:gd name="connsiteX6" fmla="*/ 762000 w 3124200"/>
                    <a:gd name="connsiteY6" fmla="*/ 2156460 h 2211514"/>
                    <a:gd name="connsiteX7" fmla="*/ 822960 w 3124200"/>
                    <a:gd name="connsiteY7" fmla="*/ 2072640 h 2211514"/>
                    <a:gd name="connsiteX8" fmla="*/ 914400 w 3124200"/>
                    <a:gd name="connsiteY8" fmla="*/ 1775460 h 2211514"/>
                    <a:gd name="connsiteX9" fmla="*/ 1028700 w 3124200"/>
                    <a:gd name="connsiteY9" fmla="*/ 1524000 h 2211514"/>
                    <a:gd name="connsiteX10" fmla="*/ 1196340 w 3124200"/>
                    <a:gd name="connsiteY10" fmla="*/ 1356360 h 2211514"/>
                    <a:gd name="connsiteX11" fmla="*/ 1470660 w 3124200"/>
                    <a:gd name="connsiteY11" fmla="*/ 1234440 h 2211514"/>
                    <a:gd name="connsiteX12" fmla="*/ 1699260 w 3124200"/>
                    <a:gd name="connsiteY12" fmla="*/ 1135380 h 2211514"/>
                    <a:gd name="connsiteX13" fmla="*/ 1965960 w 3124200"/>
                    <a:gd name="connsiteY13" fmla="*/ 967740 h 2211514"/>
                    <a:gd name="connsiteX14" fmla="*/ 2202180 w 3124200"/>
                    <a:gd name="connsiteY14" fmla="*/ 784860 h 2211514"/>
                    <a:gd name="connsiteX15" fmla="*/ 2529840 w 3124200"/>
                    <a:gd name="connsiteY15" fmla="*/ 502920 h 2211514"/>
                    <a:gd name="connsiteX16" fmla="*/ 2804160 w 3124200"/>
                    <a:gd name="connsiteY16" fmla="*/ 259080 h 2211514"/>
                    <a:gd name="connsiteX17" fmla="*/ 3124200 w 3124200"/>
                    <a:gd name="connsiteY17" fmla="*/ 0 h 2211514"/>
                    <a:gd name="connsiteX18" fmla="*/ 3124200 w 3124200"/>
                    <a:gd name="connsiteY18" fmla="*/ 0 h 2211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24200" h="2211514">
                      <a:moveTo>
                        <a:pt x="0" y="1950720"/>
                      </a:moveTo>
                      <a:cubicBezTo>
                        <a:pt x="109220" y="1936115"/>
                        <a:pt x="218440" y="1921510"/>
                        <a:pt x="289560" y="1943100"/>
                      </a:cubicBezTo>
                      <a:cubicBezTo>
                        <a:pt x="360680" y="1964690"/>
                        <a:pt x="391160" y="2040890"/>
                        <a:pt x="426720" y="2080260"/>
                      </a:cubicBezTo>
                      <a:cubicBezTo>
                        <a:pt x="462280" y="2119630"/>
                        <a:pt x="472440" y="2157730"/>
                        <a:pt x="502920" y="2179320"/>
                      </a:cubicBezTo>
                      <a:cubicBezTo>
                        <a:pt x="533400" y="2200910"/>
                        <a:pt x="579120" y="2205990"/>
                        <a:pt x="609600" y="2209800"/>
                      </a:cubicBezTo>
                      <a:cubicBezTo>
                        <a:pt x="640080" y="2213610"/>
                        <a:pt x="660400" y="2211070"/>
                        <a:pt x="685800" y="2202180"/>
                      </a:cubicBezTo>
                      <a:cubicBezTo>
                        <a:pt x="711200" y="2193290"/>
                        <a:pt x="739140" y="2178050"/>
                        <a:pt x="762000" y="2156460"/>
                      </a:cubicBezTo>
                      <a:cubicBezTo>
                        <a:pt x="784860" y="2134870"/>
                        <a:pt x="797560" y="2136140"/>
                        <a:pt x="822960" y="2072640"/>
                      </a:cubicBezTo>
                      <a:cubicBezTo>
                        <a:pt x="848360" y="2009140"/>
                        <a:pt x="880110" y="1866900"/>
                        <a:pt x="914400" y="1775460"/>
                      </a:cubicBezTo>
                      <a:cubicBezTo>
                        <a:pt x="948690" y="1684020"/>
                        <a:pt x="981710" y="1593850"/>
                        <a:pt x="1028700" y="1524000"/>
                      </a:cubicBezTo>
                      <a:cubicBezTo>
                        <a:pt x="1075690" y="1454150"/>
                        <a:pt x="1122680" y="1404620"/>
                        <a:pt x="1196340" y="1356360"/>
                      </a:cubicBezTo>
                      <a:cubicBezTo>
                        <a:pt x="1270000" y="1308100"/>
                        <a:pt x="1470660" y="1234440"/>
                        <a:pt x="1470660" y="1234440"/>
                      </a:cubicBezTo>
                      <a:cubicBezTo>
                        <a:pt x="1554480" y="1197610"/>
                        <a:pt x="1616710" y="1179830"/>
                        <a:pt x="1699260" y="1135380"/>
                      </a:cubicBezTo>
                      <a:cubicBezTo>
                        <a:pt x="1781810" y="1090930"/>
                        <a:pt x="1882140" y="1026160"/>
                        <a:pt x="1965960" y="967740"/>
                      </a:cubicBezTo>
                      <a:cubicBezTo>
                        <a:pt x="2049780" y="909320"/>
                        <a:pt x="2108200" y="862330"/>
                        <a:pt x="2202180" y="784860"/>
                      </a:cubicBezTo>
                      <a:cubicBezTo>
                        <a:pt x="2296160" y="707390"/>
                        <a:pt x="2429510" y="590550"/>
                        <a:pt x="2529840" y="502920"/>
                      </a:cubicBezTo>
                      <a:cubicBezTo>
                        <a:pt x="2630170" y="415290"/>
                        <a:pt x="2705100" y="342900"/>
                        <a:pt x="2804160" y="259080"/>
                      </a:cubicBezTo>
                      <a:cubicBezTo>
                        <a:pt x="2903220" y="175260"/>
                        <a:pt x="3124200" y="0"/>
                        <a:pt x="3124200" y="0"/>
                      </a:cubicBezTo>
                      <a:lnTo>
                        <a:pt x="312420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олилиния 46"/>
                <p:cNvSpPr/>
                <p:nvPr/>
              </p:nvSpPr>
              <p:spPr>
                <a:xfrm>
                  <a:off x="1906518" y="2023110"/>
                  <a:ext cx="3097530" cy="2983230"/>
                </a:xfrm>
                <a:custGeom>
                  <a:avLst/>
                  <a:gdLst>
                    <a:gd name="connsiteX0" fmla="*/ 0 w 3097530"/>
                    <a:gd name="connsiteY0" fmla="*/ 2983230 h 2983230"/>
                    <a:gd name="connsiteX1" fmla="*/ 194310 w 3097530"/>
                    <a:gd name="connsiteY1" fmla="*/ 2594610 h 2983230"/>
                    <a:gd name="connsiteX2" fmla="*/ 354330 w 3097530"/>
                    <a:gd name="connsiteY2" fmla="*/ 2183130 h 2983230"/>
                    <a:gd name="connsiteX3" fmla="*/ 525780 w 3097530"/>
                    <a:gd name="connsiteY3" fmla="*/ 1863090 h 2983230"/>
                    <a:gd name="connsiteX4" fmla="*/ 685800 w 3097530"/>
                    <a:gd name="connsiteY4" fmla="*/ 1634490 h 2983230"/>
                    <a:gd name="connsiteX5" fmla="*/ 982980 w 3097530"/>
                    <a:gd name="connsiteY5" fmla="*/ 1508760 h 2983230"/>
                    <a:gd name="connsiteX6" fmla="*/ 1200150 w 3097530"/>
                    <a:gd name="connsiteY6" fmla="*/ 1485900 h 2983230"/>
                    <a:gd name="connsiteX7" fmla="*/ 1417320 w 3097530"/>
                    <a:gd name="connsiteY7" fmla="*/ 1314450 h 2983230"/>
                    <a:gd name="connsiteX8" fmla="*/ 1691640 w 3097530"/>
                    <a:gd name="connsiteY8" fmla="*/ 834390 h 2983230"/>
                    <a:gd name="connsiteX9" fmla="*/ 1988820 w 3097530"/>
                    <a:gd name="connsiteY9" fmla="*/ 525780 h 2983230"/>
                    <a:gd name="connsiteX10" fmla="*/ 2594610 w 3097530"/>
                    <a:gd name="connsiteY10" fmla="*/ 205740 h 2983230"/>
                    <a:gd name="connsiteX11" fmla="*/ 3097530 w 3097530"/>
                    <a:gd name="connsiteY11" fmla="*/ 0 h 2983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097530" h="2983230">
                      <a:moveTo>
                        <a:pt x="0" y="2983230"/>
                      </a:moveTo>
                      <a:cubicBezTo>
                        <a:pt x="67627" y="2855595"/>
                        <a:pt x="135255" y="2727960"/>
                        <a:pt x="194310" y="2594610"/>
                      </a:cubicBezTo>
                      <a:cubicBezTo>
                        <a:pt x="253365" y="2461260"/>
                        <a:pt x="299085" y="2305050"/>
                        <a:pt x="354330" y="2183130"/>
                      </a:cubicBezTo>
                      <a:cubicBezTo>
                        <a:pt x="409575" y="2061210"/>
                        <a:pt x="470535" y="1954530"/>
                        <a:pt x="525780" y="1863090"/>
                      </a:cubicBezTo>
                      <a:cubicBezTo>
                        <a:pt x="581025" y="1771650"/>
                        <a:pt x="609600" y="1693545"/>
                        <a:pt x="685800" y="1634490"/>
                      </a:cubicBezTo>
                      <a:cubicBezTo>
                        <a:pt x="762000" y="1575435"/>
                        <a:pt x="897255" y="1533525"/>
                        <a:pt x="982980" y="1508760"/>
                      </a:cubicBezTo>
                      <a:cubicBezTo>
                        <a:pt x="1068705" y="1483995"/>
                        <a:pt x="1127760" y="1518285"/>
                        <a:pt x="1200150" y="1485900"/>
                      </a:cubicBezTo>
                      <a:cubicBezTo>
                        <a:pt x="1272540" y="1453515"/>
                        <a:pt x="1335405" y="1423035"/>
                        <a:pt x="1417320" y="1314450"/>
                      </a:cubicBezTo>
                      <a:cubicBezTo>
                        <a:pt x="1499235" y="1205865"/>
                        <a:pt x="1596390" y="965835"/>
                        <a:pt x="1691640" y="834390"/>
                      </a:cubicBezTo>
                      <a:cubicBezTo>
                        <a:pt x="1786890" y="702945"/>
                        <a:pt x="1838325" y="630555"/>
                        <a:pt x="1988820" y="525780"/>
                      </a:cubicBezTo>
                      <a:cubicBezTo>
                        <a:pt x="2139315" y="421005"/>
                        <a:pt x="2409825" y="293370"/>
                        <a:pt x="2594610" y="205740"/>
                      </a:cubicBezTo>
                      <a:cubicBezTo>
                        <a:pt x="2779395" y="118110"/>
                        <a:pt x="2938462" y="59055"/>
                        <a:pt x="309753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666821" y="2580953"/>
                  <a:ext cx="9194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821" y="2580953"/>
                  <a:ext cx="9194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669022" y="3944950"/>
                  <a:ext cx="9141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22" y="3944950"/>
                  <a:ext cx="9141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906595" y="3041813"/>
                  <a:ext cx="7003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95" y="3041813"/>
                  <a:ext cx="70032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686426" y="5853035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426" y="5853035"/>
                  <a:ext cx="47795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261713" y="5989717"/>
                  <a:ext cx="180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713" y="5989717"/>
                  <a:ext cx="180350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367265" y="5695872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265" y="5695872"/>
                  <a:ext cx="3745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147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>
                <a:spLocks noChangeArrowheads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ru-RU" sz="2800" b="1" dirty="0">
                    <a:latin typeface="Verdana" panose="020B0604030504040204" pitchFamily="34" charset="0"/>
                  </a:rPr>
                  <a:t>-notation</a:t>
                </a:r>
                <a:endParaRPr lang="ru-RU" altLang="ru-RU" sz="2800" b="1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blipFill rotWithShape="0">
                <a:blip r:embed="rId3"/>
                <a:stretch>
                  <a:fillRect t="-26761" b="-47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750" y="1628776"/>
                <a:ext cx="4558742" cy="4967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function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we define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big-Theta of </a:t>
                </a:r>
                <a:r>
                  <a:rPr kumimoji="1"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</a:t>
                </a: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as the set:</a:t>
                </a: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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))=</m:t>
                      </m:r>
                      <m:r>
                        <a:rPr kumimoji="1"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{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): </m:t>
                      </m:r>
                    </m:oMath>
                  </m:oMathPara>
                </a14:m>
                <a:b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 </a:t>
                </a:r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positive constants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</m:oMath>
                </a14:m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</m:oMath>
                </a14:m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kumimoji="1" lang="en-US" altLang="ru-RU" baseline="-250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kumimoji="1" lang="en-US" altLang="ru-RU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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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)≤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)≤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i="1" baseline="-25000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)}</m:t>
                    </m:r>
                  </m:oMath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en-US" altLang="ru-RU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Technically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)∊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)).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algn="just"/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Older usage, 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=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ru-RU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)).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algn="just"/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I’ll accept either… </a:t>
                </a:r>
              </a:p>
              <a:p>
                <a:pPr algn="just"/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are nonnegative, for large </a:t>
                </a:r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  <a:endParaRPr lang="en-US" altLang="ru-RU" i="1" u="sng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en-US" altLang="ru-RU" dirty="0"/>
              </a:p>
              <a:p>
                <a:pPr algn="just"/>
                <a:endParaRPr lang="en-US" altLang="ru-RU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1628776"/>
                <a:ext cx="4558742" cy="4967514"/>
              </a:xfrm>
              <a:prstGeom prst="rect">
                <a:avLst/>
              </a:prstGeom>
              <a:blipFill rotWithShape="0">
                <a:blip r:embed="rId4"/>
                <a:stretch>
                  <a:fillRect l="-1205" t="-613" r="-1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Группа 76"/>
          <p:cNvGrpSpPr/>
          <p:nvPr/>
        </p:nvGrpSpPr>
        <p:grpSpPr>
          <a:xfrm>
            <a:off x="5148064" y="1628800"/>
            <a:ext cx="3701397" cy="3778096"/>
            <a:chOff x="1040458" y="2580953"/>
            <a:chExt cx="3701397" cy="3778096"/>
          </a:xfrm>
        </p:grpSpPr>
        <p:grpSp>
          <p:nvGrpSpPr>
            <p:cNvPr id="67" name="Группа 66"/>
            <p:cNvGrpSpPr/>
            <p:nvPr/>
          </p:nvGrpSpPr>
          <p:grpSpPr>
            <a:xfrm>
              <a:off x="1040458" y="2708920"/>
              <a:ext cx="3531542" cy="3219351"/>
              <a:chOff x="1907704" y="1794971"/>
              <a:chExt cx="3531542" cy="3219351"/>
            </a:xfrm>
          </p:grpSpPr>
          <p:cxnSp>
            <p:nvCxnSpPr>
              <p:cNvPr id="37" name="Соединительная линия уступом 36"/>
              <p:cNvCxnSpPr/>
              <p:nvPr/>
            </p:nvCxnSpPr>
            <p:spPr>
              <a:xfrm>
                <a:off x="1907704" y="1794971"/>
                <a:ext cx="3384376" cy="3219351"/>
              </a:xfrm>
              <a:prstGeom prst="bentConnector3">
                <a:avLst>
                  <a:gd name="adj1" fmla="val 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Группа 65"/>
              <p:cNvGrpSpPr/>
              <p:nvPr/>
            </p:nvGrpSpPr>
            <p:grpSpPr>
              <a:xfrm>
                <a:off x="1909431" y="2020048"/>
                <a:ext cx="3529815" cy="2994274"/>
                <a:chOff x="1899435" y="2023110"/>
                <a:chExt cx="3529815" cy="2994274"/>
              </a:xfrm>
            </p:grpSpPr>
            <p:sp>
              <p:nvSpPr>
                <p:cNvPr id="64" name="Полилиния 63"/>
                <p:cNvSpPr/>
                <p:nvPr/>
              </p:nvSpPr>
              <p:spPr>
                <a:xfrm>
                  <a:off x="1917700" y="2032000"/>
                  <a:ext cx="3511550" cy="2959100"/>
                </a:xfrm>
                <a:custGeom>
                  <a:avLst/>
                  <a:gdLst>
                    <a:gd name="connsiteX0" fmla="*/ 3054350 w 3511550"/>
                    <a:gd name="connsiteY0" fmla="*/ 0 h 2959100"/>
                    <a:gd name="connsiteX1" fmla="*/ 2882900 w 3511550"/>
                    <a:gd name="connsiteY1" fmla="*/ 76200 h 2959100"/>
                    <a:gd name="connsiteX2" fmla="*/ 2660650 w 3511550"/>
                    <a:gd name="connsiteY2" fmla="*/ 165100 h 2959100"/>
                    <a:gd name="connsiteX3" fmla="*/ 2438400 w 3511550"/>
                    <a:gd name="connsiteY3" fmla="*/ 266700 h 2959100"/>
                    <a:gd name="connsiteX4" fmla="*/ 2127250 w 3511550"/>
                    <a:gd name="connsiteY4" fmla="*/ 425450 h 2959100"/>
                    <a:gd name="connsiteX5" fmla="*/ 1936750 w 3511550"/>
                    <a:gd name="connsiteY5" fmla="*/ 539750 h 2959100"/>
                    <a:gd name="connsiteX6" fmla="*/ 1784350 w 3511550"/>
                    <a:gd name="connsiteY6" fmla="*/ 679450 h 2959100"/>
                    <a:gd name="connsiteX7" fmla="*/ 1708150 w 3511550"/>
                    <a:gd name="connsiteY7" fmla="*/ 787400 h 2959100"/>
                    <a:gd name="connsiteX8" fmla="*/ 1612900 w 3511550"/>
                    <a:gd name="connsiteY8" fmla="*/ 920750 h 2959100"/>
                    <a:gd name="connsiteX9" fmla="*/ 1562100 w 3511550"/>
                    <a:gd name="connsiteY9" fmla="*/ 1028700 h 2959100"/>
                    <a:gd name="connsiteX10" fmla="*/ 1485900 w 3511550"/>
                    <a:gd name="connsiteY10" fmla="*/ 1181100 h 2959100"/>
                    <a:gd name="connsiteX11" fmla="*/ 1422400 w 3511550"/>
                    <a:gd name="connsiteY11" fmla="*/ 1270000 h 2959100"/>
                    <a:gd name="connsiteX12" fmla="*/ 1371600 w 3511550"/>
                    <a:gd name="connsiteY12" fmla="*/ 1352550 h 2959100"/>
                    <a:gd name="connsiteX13" fmla="*/ 1327150 w 3511550"/>
                    <a:gd name="connsiteY13" fmla="*/ 1403350 h 2959100"/>
                    <a:gd name="connsiteX14" fmla="*/ 1225550 w 3511550"/>
                    <a:gd name="connsiteY14" fmla="*/ 1460500 h 2959100"/>
                    <a:gd name="connsiteX15" fmla="*/ 1155700 w 3511550"/>
                    <a:gd name="connsiteY15" fmla="*/ 1479550 h 2959100"/>
                    <a:gd name="connsiteX16" fmla="*/ 1003300 w 3511550"/>
                    <a:gd name="connsiteY16" fmla="*/ 1498600 h 2959100"/>
                    <a:gd name="connsiteX17" fmla="*/ 882650 w 3511550"/>
                    <a:gd name="connsiteY17" fmla="*/ 1517650 h 2959100"/>
                    <a:gd name="connsiteX18" fmla="*/ 793750 w 3511550"/>
                    <a:gd name="connsiteY18" fmla="*/ 1549400 h 2959100"/>
                    <a:gd name="connsiteX19" fmla="*/ 673100 w 3511550"/>
                    <a:gd name="connsiteY19" fmla="*/ 1619250 h 2959100"/>
                    <a:gd name="connsiteX20" fmla="*/ 533400 w 3511550"/>
                    <a:gd name="connsiteY20" fmla="*/ 1784350 h 2959100"/>
                    <a:gd name="connsiteX21" fmla="*/ 457200 w 3511550"/>
                    <a:gd name="connsiteY21" fmla="*/ 1936750 h 2959100"/>
                    <a:gd name="connsiteX22" fmla="*/ 355600 w 3511550"/>
                    <a:gd name="connsiteY22" fmla="*/ 2114550 h 2959100"/>
                    <a:gd name="connsiteX23" fmla="*/ 254000 w 3511550"/>
                    <a:gd name="connsiteY23" fmla="*/ 2381250 h 2959100"/>
                    <a:gd name="connsiteX24" fmla="*/ 158750 w 3511550"/>
                    <a:gd name="connsiteY24" fmla="*/ 2616200 h 2959100"/>
                    <a:gd name="connsiteX25" fmla="*/ 0 w 3511550"/>
                    <a:gd name="connsiteY25" fmla="*/ 2959100 h 2959100"/>
                    <a:gd name="connsiteX26" fmla="*/ 177800 w 3511550"/>
                    <a:gd name="connsiteY26" fmla="*/ 2768600 h 2959100"/>
                    <a:gd name="connsiteX27" fmla="*/ 336550 w 3511550"/>
                    <a:gd name="connsiteY27" fmla="*/ 2584450 h 2959100"/>
                    <a:gd name="connsiteX28" fmla="*/ 412750 w 3511550"/>
                    <a:gd name="connsiteY28" fmla="*/ 2470150 h 2959100"/>
                    <a:gd name="connsiteX29" fmla="*/ 482600 w 3511550"/>
                    <a:gd name="connsiteY29" fmla="*/ 2406650 h 2959100"/>
                    <a:gd name="connsiteX30" fmla="*/ 584200 w 3511550"/>
                    <a:gd name="connsiteY30" fmla="*/ 2349500 h 2959100"/>
                    <a:gd name="connsiteX31" fmla="*/ 711200 w 3511550"/>
                    <a:gd name="connsiteY31" fmla="*/ 2298700 h 2959100"/>
                    <a:gd name="connsiteX32" fmla="*/ 876300 w 3511550"/>
                    <a:gd name="connsiteY32" fmla="*/ 2273300 h 2959100"/>
                    <a:gd name="connsiteX33" fmla="*/ 1003300 w 3511550"/>
                    <a:gd name="connsiteY33" fmla="*/ 2254250 h 2959100"/>
                    <a:gd name="connsiteX34" fmla="*/ 1136650 w 3511550"/>
                    <a:gd name="connsiteY34" fmla="*/ 2254250 h 2959100"/>
                    <a:gd name="connsiteX35" fmla="*/ 1238250 w 3511550"/>
                    <a:gd name="connsiteY35" fmla="*/ 2197100 h 2959100"/>
                    <a:gd name="connsiteX36" fmla="*/ 1365250 w 3511550"/>
                    <a:gd name="connsiteY36" fmla="*/ 2133600 h 2959100"/>
                    <a:gd name="connsiteX37" fmla="*/ 1517650 w 3511550"/>
                    <a:gd name="connsiteY37" fmla="*/ 2051050 h 2959100"/>
                    <a:gd name="connsiteX38" fmla="*/ 1670050 w 3511550"/>
                    <a:gd name="connsiteY38" fmla="*/ 1917700 h 2959100"/>
                    <a:gd name="connsiteX39" fmla="*/ 1854200 w 3511550"/>
                    <a:gd name="connsiteY39" fmla="*/ 1803400 h 2959100"/>
                    <a:gd name="connsiteX40" fmla="*/ 1987550 w 3511550"/>
                    <a:gd name="connsiteY40" fmla="*/ 1746250 h 2959100"/>
                    <a:gd name="connsiteX41" fmla="*/ 2324100 w 3511550"/>
                    <a:gd name="connsiteY41" fmla="*/ 1651000 h 2959100"/>
                    <a:gd name="connsiteX42" fmla="*/ 2622550 w 3511550"/>
                    <a:gd name="connsiteY42" fmla="*/ 1568450 h 2959100"/>
                    <a:gd name="connsiteX43" fmla="*/ 2889250 w 3511550"/>
                    <a:gd name="connsiteY43" fmla="*/ 1524000 h 2959100"/>
                    <a:gd name="connsiteX44" fmla="*/ 3200400 w 3511550"/>
                    <a:gd name="connsiteY44" fmla="*/ 1466850 h 2959100"/>
                    <a:gd name="connsiteX45" fmla="*/ 3378200 w 3511550"/>
                    <a:gd name="connsiteY45" fmla="*/ 1435100 h 2959100"/>
                    <a:gd name="connsiteX46" fmla="*/ 3511550 w 3511550"/>
                    <a:gd name="connsiteY46" fmla="*/ 1390650 h 2959100"/>
                    <a:gd name="connsiteX47" fmla="*/ 3454400 w 3511550"/>
                    <a:gd name="connsiteY47" fmla="*/ 1206500 h 2959100"/>
                    <a:gd name="connsiteX48" fmla="*/ 3441700 w 3511550"/>
                    <a:gd name="connsiteY48" fmla="*/ 838200 h 2959100"/>
                    <a:gd name="connsiteX49" fmla="*/ 3390900 w 3511550"/>
                    <a:gd name="connsiteY49" fmla="*/ 641350 h 2959100"/>
                    <a:gd name="connsiteX50" fmla="*/ 3340100 w 3511550"/>
                    <a:gd name="connsiteY50" fmla="*/ 463550 h 2959100"/>
                    <a:gd name="connsiteX51" fmla="*/ 3263900 w 3511550"/>
                    <a:gd name="connsiteY51" fmla="*/ 279400 h 2959100"/>
                    <a:gd name="connsiteX52" fmla="*/ 3194050 w 3511550"/>
                    <a:gd name="connsiteY52" fmla="*/ 139700 h 2959100"/>
                    <a:gd name="connsiteX53" fmla="*/ 3143250 w 3511550"/>
                    <a:gd name="connsiteY53" fmla="*/ 31750 h 2959100"/>
                    <a:gd name="connsiteX54" fmla="*/ 3054350 w 3511550"/>
                    <a:gd name="connsiteY54" fmla="*/ 0 h 295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3511550" h="2959100">
                      <a:moveTo>
                        <a:pt x="3054350" y="0"/>
                      </a:moveTo>
                      <a:lnTo>
                        <a:pt x="2882900" y="76200"/>
                      </a:lnTo>
                      <a:lnTo>
                        <a:pt x="2660650" y="165100"/>
                      </a:lnTo>
                      <a:lnTo>
                        <a:pt x="2438400" y="266700"/>
                      </a:lnTo>
                      <a:lnTo>
                        <a:pt x="2127250" y="425450"/>
                      </a:lnTo>
                      <a:lnTo>
                        <a:pt x="1936750" y="539750"/>
                      </a:lnTo>
                      <a:lnTo>
                        <a:pt x="1784350" y="679450"/>
                      </a:lnTo>
                      <a:lnTo>
                        <a:pt x="1708150" y="787400"/>
                      </a:lnTo>
                      <a:lnTo>
                        <a:pt x="1612900" y="920750"/>
                      </a:lnTo>
                      <a:lnTo>
                        <a:pt x="1562100" y="1028700"/>
                      </a:lnTo>
                      <a:lnTo>
                        <a:pt x="1485900" y="1181100"/>
                      </a:lnTo>
                      <a:lnTo>
                        <a:pt x="1422400" y="1270000"/>
                      </a:lnTo>
                      <a:lnTo>
                        <a:pt x="1371600" y="1352550"/>
                      </a:lnTo>
                      <a:lnTo>
                        <a:pt x="1327150" y="1403350"/>
                      </a:lnTo>
                      <a:lnTo>
                        <a:pt x="1225550" y="1460500"/>
                      </a:lnTo>
                      <a:lnTo>
                        <a:pt x="1155700" y="1479550"/>
                      </a:lnTo>
                      <a:lnTo>
                        <a:pt x="1003300" y="1498600"/>
                      </a:lnTo>
                      <a:lnTo>
                        <a:pt x="882650" y="1517650"/>
                      </a:lnTo>
                      <a:lnTo>
                        <a:pt x="793750" y="1549400"/>
                      </a:lnTo>
                      <a:lnTo>
                        <a:pt x="673100" y="1619250"/>
                      </a:lnTo>
                      <a:lnTo>
                        <a:pt x="533400" y="1784350"/>
                      </a:lnTo>
                      <a:lnTo>
                        <a:pt x="457200" y="1936750"/>
                      </a:lnTo>
                      <a:lnTo>
                        <a:pt x="355600" y="2114550"/>
                      </a:lnTo>
                      <a:lnTo>
                        <a:pt x="254000" y="2381250"/>
                      </a:lnTo>
                      <a:lnTo>
                        <a:pt x="158750" y="2616200"/>
                      </a:lnTo>
                      <a:lnTo>
                        <a:pt x="0" y="2959100"/>
                      </a:lnTo>
                      <a:lnTo>
                        <a:pt x="177800" y="2768600"/>
                      </a:lnTo>
                      <a:lnTo>
                        <a:pt x="336550" y="2584450"/>
                      </a:lnTo>
                      <a:lnTo>
                        <a:pt x="412750" y="2470150"/>
                      </a:lnTo>
                      <a:lnTo>
                        <a:pt x="482600" y="2406650"/>
                      </a:lnTo>
                      <a:lnTo>
                        <a:pt x="584200" y="2349500"/>
                      </a:lnTo>
                      <a:lnTo>
                        <a:pt x="711200" y="2298700"/>
                      </a:lnTo>
                      <a:lnTo>
                        <a:pt x="876300" y="2273300"/>
                      </a:lnTo>
                      <a:lnTo>
                        <a:pt x="1003300" y="2254250"/>
                      </a:lnTo>
                      <a:lnTo>
                        <a:pt x="1136650" y="2254250"/>
                      </a:lnTo>
                      <a:lnTo>
                        <a:pt x="1238250" y="2197100"/>
                      </a:lnTo>
                      <a:lnTo>
                        <a:pt x="1365250" y="2133600"/>
                      </a:lnTo>
                      <a:lnTo>
                        <a:pt x="1517650" y="2051050"/>
                      </a:lnTo>
                      <a:lnTo>
                        <a:pt x="1670050" y="1917700"/>
                      </a:lnTo>
                      <a:lnTo>
                        <a:pt x="1854200" y="1803400"/>
                      </a:lnTo>
                      <a:lnTo>
                        <a:pt x="1987550" y="1746250"/>
                      </a:lnTo>
                      <a:lnTo>
                        <a:pt x="2324100" y="1651000"/>
                      </a:lnTo>
                      <a:lnTo>
                        <a:pt x="2622550" y="1568450"/>
                      </a:lnTo>
                      <a:lnTo>
                        <a:pt x="2889250" y="1524000"/>
                      </a:lnTo>
                      <a:lnTo>
                        <a:pt x="3200400" y="1466850"/>
                      </a:lnTo>
                      <a:lnTo>
                        <a:pt x="3378200" y="1435100"/>
                      </a:lnTo>
                      <a:lnTo>
                        <a:pt x="3511550" y="1390650"/>
                      </a:lnTo>
                      <a:lnTo>
                        <a:pt x="3454400" y="1206500"/>
                      </a:lnTo>
                      <a:lnTo>
                        <a:pt x="3441700" y="838200"/>
                      </a:lnTo>
                      <a:lnTo>
                        <a:pt x="3390900" y="641350"/>
                      </a:lnTo>
                      <a:lnTo>
                        <a:pt x="3340100" y="463550"/>
                      </a:lnTo>
                      <a:lnTo>
                        <a:pt x="3263900" y="279400"/>
                      </a:lnTo>
                      <a:lnTo>
                        <a:pt x="3194050" y="139700"/>
                      </a:lnTo>
                      <a:lnTo>
                        <a:pt x="3143250" y="31750"/>
                      </a:lnTo>
                      <a:lnTo>
                        <a:pt x="305435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tint val="50000"/>
                        <a:satMod val="300000"/>
                        <a:lumMod val="99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55" name="Прямая соединительная линия 54"/>
                <p:cNvCxnSpPr>
                  <a:stCxn id="64" idx="17"/>
                </p:cNvCxnSpPr>
                <p:nvPr/>
              </p:nvCxnSpPr>
              <p:spPr>
                <a:xfrm flipH="1">
                  <a:off x="2764954" y="3549650"/>
                  <a:ext cx="35396" cy="146558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Полилиния 47"/>
                <p:cNvSpPr/>
                <p:nvPr/>
              </p:nvSpPr>
              <p:spPr>
                <a:xfrm>
                  <a:off x="1899435" y="3462904"/>
                  <a:ext cx="3397971" cy="1554480"/>
                </a:xfrm>
                <a:custGeom>
                  <a:avLst/>
                  <a:gdLst>
                    <a:gd name="connsiteX0" fmla="*/ 0 w 3397971"/>
                    <a:gd name="connsiteY0" fmla="*/ 1554480 h 1554480"/>
                    <a:gd name="connsiteX1" fmla="*/ 331470 w 3397971"/>
                    <a:gd name="connsiteY1" fmla="*/ 1188720 h 1554480"/>
                    <a:gd name="connsiteX2" fmla="*/ 548640 w 3397971"/>
                    <a:gd name="connsiteY2" fmla="*/ 948690 h 1554480"/>
                    <a:gd name="connsiteX3" fmla="*/ 937260 w 3397971"/>
                    <a:gd name="connsiteY3" fmla="*/ 834390 h 1554480"/>
                    <a:gd name="connsiteX4" fmla="*/ 1177290 w 3397971"/>
                    <a:gd name="connsiteY4" fmla="*/ 811530 h 1554480"/>
                    <a:gd name="connsiteX5" fmla="*/ 1531620 w 3397971"/>
                    <a:gd name="connsiteY5" fmla="*/ 617220 h 1554480"/>
                    <a:gd name="connsiteX6" fmla="*/ 1531620 w 3397971"/>
                    <a:gd name="connsiteY6" fmla="*/ 617220 h 1554480"/>
                    <a:gd name="connsiteX7" fmla="*/ 1725930 w 3397971"/>
                    <a:gd name="connsiteY7" fmla="*/ 457200 h 1554480"/>
                    <a:gd name="connsiteX8" fmla="*/ 2103120 w 3397971"/>
                    <a:gd name="connsiteY8" fmla="*/ 285750 h 1554480"/>
                    <a:gd name="connsiteX9" fmla="*/ 2766060 w 3397971"/>
                    <a:gd name="connsiteY9" fmla="*/ 125730 h 1554480"/>
                    <a:gd name="connsiteX10" fmla="*/ 3303270 w 3397971"/>
                    <a:gd name="connsiteY10" fmla="*/ 34290 h 1554480"/>
                    <a:gd name="connsiteX11" fmla="*/ 3394710 w 3397971"/>
                    <a:gd name="connsiteY11" fmla="*/ 0 h 155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97971" h="1554480">
                      <a:moveTo>
                        <a:pt x="0" y="1554480"/>
                      </a:moveTo>
                      <a:lnTo>
                        <a:pt x="331470" y="1188720"/>
                      </a:lnTo>
                      <a:cubicBezTo>
                        <a:pt x="422910" y="1087755"/>
                        <a:pt x="447675" y="1007745"/>
                        <a:pt x="548640" y="948690"/>
                      </a:cubicBezTo>
                      <a:cubicBezTo>
                        <a:pt x="649605" y="889635"/>
                        <a:pt x="832485" y="857250"/>
                        <a:pt x="937260" y="834390"/>
                      </a:cubicBezTo>
                      <a:cubicBezTo>
                        <a:pt x="1042035" y="811530"/>
                        <a:pt x="1078230" y="847725"/>
                        <a:pt x="1177290" y="811530"/>
                      </a:cubicBezTo>
                      <a:cubicBezTo>
                        <a:pt x="1276350" y="775335"/>
                        <a:pt x="1531620" y="617220"/>
                        <a:pt x="1531620" y="617220"/>
                      </a:cubicBezTo>
                      <a:lnTo>
                        <a:pt x="1531620" y="617220"/>
                      </a:lnTo>
                      <a:cubicBezTo>
                        <a:pt x="1564005" y="590550"/>
                        <a:pt x="1630680" y="512445"/>
                        <a:pt x="1725930" y="457200"/>
                      </a:cubicBezTo>
                      <a:cubicBezTo>
                        <a:pt x="1821180" y="401955"/>
                        <a:pt x="1929765" y="340995"/>
                        <a:pt x="2103120" y="285750"/>
                      </a:cubicBezTo>
                      <a:cubicBezTo>
                        <a:pt x="2276475" y="230505"/>
                        <a:pt x="2566035" y="167640"/>
                        <a:pt x="2766060" y="125730"/>
                      </a:cubicBezTo>
                      <a:cubicBezTo>
                        <a:pt x="2966085" y="83820"/>
                        <a:pt x="3198495" y="55245"/>
                        <a:pt x="3303270" y="34290"/>
                      </a:cubicBezTo>
                      <a:cubicBezTo>
                        <a:pt x="3408045" y="13335"/>
                        <a:pt x="3401377" y="6667"/>
                        <a:pt x="339471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олилиния 50"/>
                <p:cNvSpPr/>
                <p:nvPr/>
              </p:nvSpPr>
              <p:spPr>
                <a:xfrm>
                  <a:off x="1906342" y="2430780"/>
                  <a:ext cx="3124200" cy="2211514"/>
                </a:xfrm>
                <a:custGeom>
                  <a:avLst/>
                  <a:gdLst>
                    <a:gd name="connsiteX0" fmla="*/ 0 w 3124200"/>
                    <a:gd name="connsiteY0" fmla="*/ 1950720 h 2211514"/>
                    <a:gd name="connsiteX1" fmla="*/ 289560 w 3124200"/>
                    <a:gd name="connsiteY1" fmla="*/ 1943100 h 2211514"/>
                    <a:gd name="connsiteX2" fmla="*/ 426720 w 3124200"/>
                    <a:gd name="connsiteY2" fmla="*/ 2080260 h 2211514"/>
                    <a:gd name="connsiteX3" fmla="*/ 502920 w 3124200"/>
                    <a:gd name="connsiteY3" fmla="*/ 2179320 h 2211514"/>
                    <a:gd name="connsiteX4" fmla="*/ 609600 w 3124200"/>
                    <a:gd name="connsiteY4" fmla="*/ 2209800 h 2211514"/>
                    <a:gd name="connsiteX5" fmla="*/ 685800 w 3124200"/>
                    <a:gd name="connsiteY5" fmla="*/ 2202180 h 2211514"/>
                    <a:gd name="connsiteX6" fmla="*/ 762000 w 3124200"/>
                    <a:gd name="connsiteY6" fmla="*/ 2156460 h 2211514"/>
                    <a:gd name="connsiteX7" fmla="*/ 822960 w 3124200"/>
                    <a:gd name="connsiteY7" fmla="*/ 2072640 h 2211514"/>
                    <a:gd name="connsiteX8" fmla="*/ 914400 w 3124200"/>
                    <a:gd name="connsiteY8" fmla="*/ 1775460 h 2211514"/>
                    <a:gd name="connsiteX9" fmla="*/ 1028700 w 3124200"/>
                    <a:gd name="connsiteY9" fmla="*/ 1524000 h 2211514"/>
                    <a:gd name="connsiteX10" fmla="*/ 1196340 w 3124200"/>
                    <a:gd name="connsiteY10" fmla="*/ 1356360 h 2211514"/>
                    <a:gd name="connsiteX11" fmla="*/ 1470660 w 3124200"/>
                    <a:gd name="connsiteY11" fmla="*/ 1234440 h 2211514"/>
                    <a:gd name="connsiteX12" fmla="*/ 1699260 w 3124200"/>
                    <a:gd name="connsiteY12" fmla="*/ 1135380 h 2211514"/>
                    <a:gd name="connsiteX13" fmla="*/ 1965960 w 3124200"/>
                    <a:gd name="connsiteY13" fmla="*/ 967740 h 2211514"/>
                    <a:gd name="connsiteX14" fmla="*/ 2202180 w 3124200"/>
                    <a:gd name="connsiteY14" fmla="*/ 784860 h 2211514"/>
                    <a:gd name="connsiteX15" fmla="*/ 2529840 w 3124200"/>
                    <a:gd name="connsiteY15" fmla="*/ 502920 h 2211514"/>
                    <a:gd name="connsiteX16" fmla="*/ 2804160 w 3124200"/>
                    <a:gd name="connsiteY16" fmla="*/ 259080 h 2211514"/>
                    <a:gd name="connsiteX17" fmla="*/ 3124200 w 3124200"/>
                    <a:gd name="connsiteY17" fmla="*/ 0 h 2211514"/>
                    <a:gd name="connsiteX18" fmla="*/ 3124200 w 3124200"/>
                    <a:gd name="connsiteY18" fmla="*/ 0 h 2211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24200" h="2211514">
                      <a:moveTo>
                        <a:pt x="0" y="1950720"/>
                      </a:moveTo>
                      <a:cubicBezTo>
                        <a:pt x="109220" y="1936115"/>
                        <a:pt x="218440" y="1921510"/>
                        <a:pt x="289560" y="1943100"/>
                      </a:cubicBezTo>
                      <a:cubicBezTo>
                        <a:pt x="360680" y="1964690"/>
                        <a:pt x="391160" y="2040890"/>
                        <a:pt x="426720" y="2080260"/>
                      </a:cubicBezTo>
                      <a:cubicBezTo>
                        <a:pt x="462280" y="2119630"/>
                        <a:pt x="472440" y="2157730"/>
                        <a:pt x="502920" y="2179320"/>
                      </a:cubicBezTo>
                      <a:cubicBezTo>
                        <a:pt x="533400" y="2200910"/>
                        <a:pt x="579120" y="2205990"/>
                        <a:pt x="609600" y="2209800"/>
                      </a:cubicBezTo>
                      <a:cubicBezTo>
                        <a:pt x="640080" y="2213610"/>
                        <a:pt x="660400" y="2211070"/>
                        <a:pt x="685800" y="2202180"/>
                      </a:cubicBezTo>
                      <a:cubicBezTo>
                        <a:pt x="711200" y="2193290"/>
                        <a:pt x="739140" y="2178050"/>
                        <a:pt x="762000" y="2156460"/>
                      </a:cubicBezTo>
                      <a:cubicBezTo>
                        <a:pt x="784860" y="2134870"/>
                        <a:pt x="797560" y="2136140"/>
                        <a:pt x="822960" y="2072640"/>
                      </a:cubicBezTo>
                      <a:cubicBezTo>
                        <a:pt x="848360" y="2009140"/>
                        <a:pt x="880110" y="1866900"/>
                        <a:pt x="914400" y="1775460"/>
                      </a:cubicBezTo>
                      <a:cubicBezTo>
                        <a:pt x="948690" y="1684020"/>
                        <a:pt x="981710" y="1593850"/>
                        <a:pt x="1028700" y="1524000"/>
                      </a:cubicBezTo>
                      <a:cubicBezTo>
                        <a:pt x="1075690" y="1454150"/>
                        <a:pt x="1122680" y="1404620"/>
                        <a:pt x="1196340" y="1356360"/>
                      </a:cubicBezTo>
                      <a:cubicBezTo>
                        <a:pt x="1270000" y="1308100"/>
                        <a:pt x="1470660" y="1234440"/>
                        <a:pt x="1470660" y="1234440"/>
                      </a:cubicBezTo>
                      <a:cubicBezTo>
                        <a:pt x="1554480" y="1197610"/>
                        <a:pt x="1616710" y="1179830"/>
                        <a:pt x="1699260" y="1135380"/>
                      </a:cubicBezTo>
                      <a:cubicBezTo>
                        <a:pt x="1781810" y="1090930"/>
                        <a:pt x="1882140" y="1026160"/>
                        <a:pt x="1965960" y="967740"/>
                      </a:cubicBezTo>
                      <a:cubicBezTo>
                        <a:pt x="2049780" y="909320"/>
                        <a:pt x="2108200" y="862330"/>
                        <a:pt x="2202180" y="784860"/>
                      </a:cubicBezTo>
                      <a:cubicBezTo>
                        <a:pt x="2296160" y="707390"/>
                        <a:pt x="2429510" y="590550"/>
                        <a:pt x="2529840" y="502920"/>
                      </a:cubicBezTo>
                      <a:cubicBezTo>
                        <a:pt x="2630170" y="415290"/>
                        <a:pt x="2705100" y="342900"/>
                        <a:pt x="2804160" y="259080"/>
                      </a:cubicBezTo>
                      <a:cubicBezTo>
                        <a:pt x="2903220" y="175260"/>
                        <a:pt x="3124200" y="0"/>
                        <a:pt x="3124200" y="0"/>
                      </a:cubicBezTo>
                      <a:lnTo>
                        <a:pt x="312420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олилиния 46"/>
                <p:cNvSpPr/>
                <p:nvPr/>
              </p:nvSpPr>
              <p:spPr>
                <a:xfrm>
                  <a:off x="1906518" y="2023110"/>
                  <a:ext cx="3097530" cy="2983230"/>
                </a:xfrm>
                <a:custGeom>
                  <a:avLst/>
                  <a:gdLst>
                    <a:gd name="connsiteX0" fmla="*/ 0 w 3097530"/>
                    <a:gd name="connsiteY0" fmla="*/ 2983230 h 2983230"/>
                    <a:gd name="connsiteX1" fmla="*/ 194310 w 3097530"/>
                    <a:gd name="connsiteY1" fmla="*/ 2594610 h 2983230"/>
                    <a:gd name="connsiteX2" fmla="*/ 354330 w 3097530"/>
                    <a:gd name="connsiteY2" fmla="*/ 2183130 h 2983230"/>
                    <a:gd name="connsiteX3" fmla="*/ 525780 w 3097530"/>
                    <a:gd name="connsiteY3" fmla="*/ 1863090 h 2983230"/>
                    <a:gd name="connsiteX4" fmla="*/ 685800 w 3097530"/>
                    <a:gd name="connsiteY4" fmla="*/ 1634490 h 2983230"/>
                    <a:gd name="connsiteX5" fmla="*/ 982980 w 3097530"/>
                    <a:gd name="connsiteY5" fmla="*/ 1508760 h 2983230"/>
                    <a:gd name="connsiteX6" fmla="*/ 1200150 w 3097530"/>
                    <a:gd name="connsiteY6" fmla="*/ 1485900 h 2983230"/>
                    <a:gd name="connsiteX7" fmla="*/ 1417320 w 3097530"/>
                    <a:gd name="connsiteY7" fmla="*/ 1314450 h 2983230"/>
                    <a:gd name="connsiteX8" fmla="*/ 1691640 w 3097530"/>
                    <a:gd name="connsiteY8" fmla="*/ 834390 h 2983230"/>
                    <a:gd name="connsiteX9" fmla="*/ 1988820 w 3097530"/>
                    <a:gd name="connsiteY9" fmla="*/ 525780 h 2983230"/>
                    <a:gd name="connsiteX10" fmla="*/ 2594610 w 3097530"/>
                    <a:gd name="connsiteY10" fmla="*/ 205740 h 2983230"/>
                    <a:gd name="connsiteX11" fmla="*/ 3097530 w 3097530"/>
                    <a:gd name="connsiteY11" fmla="*/ 0 h 2983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097530" h="2983230">
                      <a:moveTo>
                        <a:pt x="0" y="2983230"/>
                      </a:moveTo>
                      <a:cubicBezTo>
                        <a:pt x="67627" y="2855595"/>
                        <a:pt x="135255" y="2727960"/>
                        <a:pt x="194310" y="2594610"/>
                      </a:cubicBezTo>
                      <a:cubicBezTo>
                        <a:pt x="253365" y="2461260"/>
                        <a:pt x="299085" y="2305050"/>
                        <a:pt x="354330" y="2183130"/>
                      </a:cubicBezTo>
                      <a:cubicBezTo>
                        <a:pt x="409575" y="2061210"/>
                        <a:pt x="470535" y="1954530"/>
                        <a:pt x="525780" y="1863090"/>
                      </a:cubicBezTo>
                      <a:cubicBezTo>
                        <a:pt x="581025" y="1771650"/>
                        <a:pt x="609600" y="1693545"/>
                        <a:pt x="685800" y="1634490"/>
                      </a:cubicBezTo>
                      <a:cubicBezTo>
                        <a:pt x="762000" y="1575435"/>
                        <a:pt x="897255" y="1533525"/>
                        <a:pt x="982980" y="1508760"/>
                      </a:cubicBezTo>
                      <a:cubicBezTo>
                        <a:pt x="1068705" y="1483995"/>
                        <a:pt x="1127760" y="1518285"/>
                        <a:pt x="1200150" y="1485900"/>
                      </a:cubicBezTo>
                      <a:cubicBezTo>
                        <a:pt x="1272540" y="1453515"/>
                        <a:pt x="1335405" y="1423035"/>
                        <a:pt x="1417320" y="1314450"/>
                      </a:cubicBezTo>
                      <a:cubicBezTo>
                        <a:pt x="1499235" y="1205865"/>
                        <a:pt x="1596390" y="965835"/>
                        <a:pt x="1691640" y="834390"/>
                      </a:cubicBezTo>
                      <a:cubicBezTo>
                        <a:pt x="1786890" y="702945"/>
                        <a:pt x="1838325" y="630555"/>
                        <a:pt x="1988820" y="525780"/>
                      </a:cubicBezTo>
                      <a:cubicBezTo>
                        <a:pt x="2139315" y="421005"/>
                        <a:pt x="2409825" y="293370"/>
                        <a:pt x="2594610" y="205740"/>
                      </a:cubicBezTo>
                      <a:cubicBezTo>
                        <a:pt x="2779395" y="118110"/>
                        <a:pt x="2938462" y="59055"/>
                        <a:pt x="309753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666821" y="2580953"/>
                  <a:ext cx="9194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821" y="2580953"/>
                  <a:ext cx="9194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669022" y="3944950"/>
                  <a:ext cx="9141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22" y="3944950"/>
                  <a:ext cx="9141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906595" y="3041813"/>
                  <a:ext cx="7003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95" y="3041813"/>
                  <a:ext cx="70032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686426" y="5853035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426" y="5853035"/>
                  <a:ext cx="47795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261713" y="5989717"/>
                  <a:ext cx="180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713" y="5989717"/>
                  <a:ext cx="180350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367265" y="5695872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265" y="5695872"/>
                  <a:ext cx="3745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64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2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7611" y="2992755"/>
                <a:ext cx="7989888" cy="387667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10</m:t>
                    </m:r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3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</m:t>
                    </m:r>
                    <m:r>
                      <a:rPr kumimoji="1"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b="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What constants for </a:t>
                </a: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b="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altLang="ru-RU" sz="1800" b="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altLang="ru-RU" sz="1800" b="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will work?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Make </a:t>
                </a: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altLang="ru-RU" sz="1800" b="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little smaller than the leading coefficient, and </a:t>
                </a:r>
                <a14:m>
                  <m:oMath xmlns:m="http://schemas.openxmlformats.org/officeDocument/2006/math">
                    <m:r>
                      <a:rPr lang="en-US" altLang="ru-RU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altLang="ru-RU" sz="1800" b="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little bigger.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ru-RU" sz="1800" i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To compare orders of growth, look at the leading term.</a:t>
                </a:r>
              </a:p>
              <a:p>
                <a:pPr>
                  <a:lnSpc>
                    <a:spcPct val="90000"/>
                  </a:lnSpc>
                </a:pPr>
                <a:endParaRPr lang="en-US" altLang="ru-RU" sz="1800" i="1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ru-RU" sz="1800" u="sng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Exercise: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Prove that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/2−3</m:t>
                    </m:r>
                    <m:r>
                      <a:rPr lang="en-US" altLang="ru-RU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kumimoji="1"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n-US" altLang="ru-RU" sz="1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7611" y="2992755"/>
                <a:ext cx="7989888" cy="3876675"/>
              </a:xfrm>
              <a:blipFill rotWithShape="0">
                <a:blip r:embed="rId3"/>
                <a:stretch>
                  <a:fillRect l="-534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36" name="Rectangle 4"/>
              <p:cNvSpPr>
                <a:spLocks noChangeArrowheads="1"/>
              </p:cNvSpPr>
              <p:nvPr/>
            </p:nvSpPr>
            <p:spPr bwMode="auto">
              <a:xfrm>
                <a:off x="2196727" y="1674365"/>
                <a:ext cx="4431655" cy="1200329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ru-RU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kumimoji="1" lang="en-US" altLang="ru-RU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)) = {</m:t>
                    </m:r>
                    <m:r>
                      <a:rPr kumimoji="1" lang="en-US" altLang="ru-RU" b="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b="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b="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</a:p>
              <a:p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 </a:t>
                </a:r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positive constants </a:t>
                </a:r>
                <a14:m>
                  <m:oMath xmlns:m="http://schemas.openxmlformats.org/officeDocument/2006/math">
                    <m:r>
                      <a:rPr kumimoji="1" lang="en-US" altLang="ru-RU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b="0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kumimoji="1" lang="en-US" altLang="ru-RU" b="0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  <m:r>
                      <a:rPr kumimoji="1" lang="en-US" altLang="ru-RU" b="0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b="0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</m:oMath>
                </a14:m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kumimoji="1" lang="en-US" altLang="ru-RU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b="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≤ </m:t>
                    </m:r>
                    <m:r>
                      <a:rPr kumimoji="1" lang="en-US" altLang="ru-RU" b="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baseline="-2500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b="0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0 ≤ 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𝑐</m:t>
                      </m:r>
                      <m:r>
                        <a:rPr kumimoji="1" lang="en-US" altLang="ru-RU" b="0" i="1" baseline="-25000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≤  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≤ 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𝑐</m:t>
                      </m:r>
                      <m:r>
                        <a:rPr kumimoji="1" lang="en-US" altLang="ru-RU" b="0" i="1" baseline="-25000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)}</m:t>
                      </m:r>
                    </m:oMath>
                  </m:oMathPara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727" y="1674365"/>
                <a:ext cx="4431655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Example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2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2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7610" y="3180729"/>
                <a:ext cx="7989888" cy="2552528"/>
              </a:xfrm>
            </p:spPr>
            <p:txBody>
              <a:bodyPr/>
              <a:lstStyle/>
              <a:p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3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30000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3 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30000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4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??</a:t>
                </a:r>
              </a:p>
              <a:p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baseline="30000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baseline="30000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 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𝜃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(2</m:t>
                    </m:r>
                    <m:r>
                      <a:rPr lang="en-US" altLang="ru-RU" sz="1800" i="1" baseline="30000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)??</m:t>
                    </m:r>
                  </m:oMath>
                </a14:m>
                <a:endParaRPr lang="en-US" alt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7610" y="3180729"/>
                <a:ext cx="7989888" cy="2552528"/>
              </a:xfrm>
              <a:blipFill rotWithShape="0">
                <a:blip r:embed="rId3"/>
                <a:stretch>
                  <a:fillRect l="-534" t="-1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36" name="Rectangle 4"/>
              <p:cNvSpPr>
                <a:spLocks noChangeArrowheads="1"/>
              </p:cNvSpPr>
              <p:nvPr/>
            </p:nvSpPr>
            <p:spPr bwMode="auto">
              <a:xfrm>
                <a:off x="2196727" y="1674365"/>
                <a:ext cx="4431655" cy="1200329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</m:t>
                      </m:r>
                      <m:r>
                        <a:rPr kumimoji="1" lang="en-US" altLang="ru-RU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 = {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b="0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: </m:t>
                      </m:r>
                    </m:oMath>
                  </m:oMathPara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 </a:t>
                </a:r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positive constants </a:t>
                </a:r>
                <a14:m>
                  <m:oMath xmlns:m="http://schemas.openxmlformats.org/officeDocument/2006/math">
                    <m:r>
                      <a:rPr kumimoji="1" lang="en-US" altLang="ru-RU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b="0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kumimoji="1" lang="en-US" altLang="ru-RU" b="0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  <m:r>
                      <a:rPr kumimoji="1" lang="en-US" altLang="ru-RU" b="0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kumimoji="1" lang="en-US" altLang="ru-RU" b="0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</m:oMath>
                </a14:m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kumimoji="1" lang="en-US" altLang="ru-RU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  <m:r>
                      <a:rPr kumimoji="1" lang="en-US" altLang="ru-RU" b="0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kumimoji="1" lang="en-US" altLang="ru-RU" b="0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b="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b="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≤ </m:t>
                    </m:r>
                    <m:r>
                      <a:rPr kumimoji="1" lang="en-US" altLang="ru-RU" b="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b="0" i="1" baseline="-2500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0 ≤ 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𝑐</m:t>
                      </m:r>
                      <m:r>
                        <a:rPr kumimoji="1" lang="en-US" altLang="ru-RU" i="1" baseline="-25000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≤  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≤ 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𝑐</m:t>
                      </m:r>
                      <m:r>
                        <a:rPr kumimoji="1" lang="en-US" altLang="ru-RU" i="1" baseline="-25000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)}</m:t>
                      </m:r>
                    </m:oMath>
                  </m:oMathPara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727" y="1674365"/>
                <a:ext cx="4431655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Example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1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>
                <a:spLocks noChangeArrowheads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800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altLang="ru-RU" sz="2800" b="1" dirty="0">
                    <a:latin typeface="Verdana" panose="020B0604030504040204" pitchFamily="34" charset="0"/>
                  </a:rPr>
                  <a:t>-notation</a:t>
                </a:r>
                <a:endParaRPr lang="ru-RU" altLang="ru-RU" sz="2800" b="1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909638"/>
                <a:ext cx="8208963" cy="431800"/>
              </a:xfrm>
              <a:prstGeom prst="rect">
                <a:avLst/>
              </a:prstGeom>
              <a:blipFill rotWithShape="0">
                <a:blip r:embed="rId4"/>
                <a:stretch>
                  <a:fillRect t="-26761" b="-47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750" y="1547645"/>
                <a:ext cx="4441593" cy="6684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function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we define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ru-RU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big-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as the set:</a:t>
                </a: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 = {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: </m:t>
                      </m:r>
                    </m:oMath>
                  </m:oMathPara>
                </a14:m>
                <a:b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Symbol" panose="05050102010706020507" pitchFamily="18" charset="2"/>
                  </a:rPr>
                  <a:t> </a:t>
                </a:r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positive constants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</m:oMath>
                </a14:m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  <m:r>
                      <a:rPr kumimoji="1" lang="en-US" altLang="ru-RU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</m:oMath>
                </a14:m>
                <a:endParaRPr kumimoji="1" lang="en-US" altLang="ru-RU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≥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  <m:r>
                      <a:rPr kumimoji="1" lang="en-US" altLang="ru-RU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</m:oMath>
                </a14:m>
                <a:endParaRPr kumimoji="1" lang="en-US" altLang="ru-RU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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)≤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𝑐𝑔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}</m:t>
                    </m:r>
                  </m:oMath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</a:pP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Intuitively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Set of all functions whose </a:t>
                </a:r>
                <a:r>
                  <a:rPr lang="en-US" altLang="ru-RU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rate of growth</a:t>
                </a:r>
                <a:r>
                  <a:rPr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is the same as or lower than that of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</a:pP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𝑔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an </a:t>
                </a:r>
                <a:r>
                  <a:rPr kumimoji="1" lang="en-US" altLang="ru-RU" i="1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asymptotic upper bound</a:t>
                </a:r>
                <a:r>
                  <a:rPr kumimoji="1" lang="en-US" altLang="ru-RU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kumimoji="1"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l-GR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Θ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  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= 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</m:t>
                      </m:r>
                    </m:oMath>
                  </m:oMathPara>
                </a14:m>
                <a:endParaRPr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   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ru-RU" i="1" dirty="0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))</m:t>
                      </m:r>
                    </m:oMath>
                  </m:oMathPara>
                </a14:m>
                <a:endParaRPr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anose="05050102010706020507" pitchFamily="18" charset="2"/>
                </a:endParaRPr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</a:pPr>
                <a:endParaRPr kumimoji="1" lang="en-US" altLang="ru-RU" b="1" dirty="0"/>
              </a:p>
              <a:p>
                <a:pPr algn="just">
                  <a:spcAft>
                    <a:spcPct val="20000"/>
                  </a:spcAft>
                  <a:buClr>
                    <a:srgbClr val="FF6600"/>
                  </a:buClr>
                  <a:buSzPct val="80000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kumimoji="1" lang="en-US" altLang="ru-RU" dirty="0"/>
              </a:p>
              <a:p>
                <a:pPr algn="just"/>
                <a:endParaRPr lang="en-US" altLang="ru-RU" dirty="0"/>
              </a:p>
              <a:p>
                <a:pPr algn="just"/>
                <a:endParaRPr lang="en-US" altLang="ru-RU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1547645"/>
                <a:ext cx="4441593" cy="6684907"/>
              </a:xfrm>
              <a:prstGeom prst="rect">
                <a:avLst/>
              </a:prstGeom>
              <a:blipFill rotWithShape="0">
                <a:blip r:embed="rId5"/>
                <a:stretch>
                  <a:fillRect l="-1236" t="-547" r="-10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/>
          <p:cNvGrpSpPr/>
          <p:nvPr/>
        </p:nvGrpSpPr>
        <p:grpSpPr>
          <a:xfrm>
            <a:off x="5098492" y="1268760"/>
            <a:ext cx="3916561" cy="4017416"/>
            <a:chOff x="5148064" y="1514841"/>
            <a:chExt cx="3916561" cy="4017416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5148064" y="1514841"/>
              <a:ext cx="3767336" cy="4017416"/>
              <a:chOff x="5148064" y="1514841"/>
              <a:chExt cx="3767336" cy="4017416"/>
            </a:xfrm>
          </p:grpSpPr>
          <p:sp>
            <p:nvSpPr>
              <p:cNvPr id="16" name="Полилиния 15"/>
              <p:cNvSpPr/>
              <p:nvPr/>
            </p:nvSpPr>
            <p:spPr>
              <a:xfrm>
                <a:off x="5156200" y="1765300"/>
                <a:ext cx="3460750" cy="3219450"/>
              </a:xfrm>
              <a:custGeom>
                <a:avLst/>
                <a:gdLst>
                  <a:gd name="connsiteX0" fmla="*/ 3429000 w 3460750"/>
                  <a:gd name="connsiteY0" fmla="*/ 0 h 3219450"/>
                  <a:gd name="connsiteX1" fmla="*/ 3181350 w 3460750"/>
                  <a:gd name="connsiteY1" fmla="*/ 215900 h 3219450"/>
                  <a:gd name="connsiteX2" fmla="*/ 2686050 w 3460750"/>
                  <a:gd name="connsiteY2" fmla="*/ 654050 h 3219450"/>
                  <a:gd name="connsiteX3" fmla="*/ 2400300 w 3460750"/>
                  <a:gd name="connsiteY3" fmla="*/ 889000 h 3219450"/>
                  <a:gd name="connsiteX4" fmla="*/ 2209800 w 3460750"/>
                  <a:gd name="connsiteY4" fmla="*/ 1003300 h 3219450"/>
                  <a:gd name="connsiteX5" fmla="*/ 2000250 w 3460750"/>
                  <a:gd name="connsiteY5" fmla="*/ 1136650 h 3219450"/>
                  <a:gd name="connsiteX6" fmla="*/ 1752600 w 3460750"/>
                  <a:gd name="connsiteY6" fmla="*/ 1219200 h 3219450"/>
                  <a:gd name="connsiteX7" fmla="*/ 1619250 w 3460750"/>
                  <a:gd name="connsiteY7" fmla="*/ 1339850 h 3219450"/>
                  <a:gd name="connsiteX8" fmla="*/ 1416050 w 3460750"/>
                  <a:gd name="connsiteY8" fmla="*/ 1574800 h 3219450"/>
                  <a:gd name="connsiteX9" fmla="*/ 1219200 w 3460750"/>
                  <a:gd name="connsiteY9" fmla="*/ 1822450 h 3219450"/>
                  <a:gd name="connsiteX10" fmla="*/ 1143000 w 3460750"/>
                  <a:gd name="connsiteY10" fmla="*/ 1943100 h 3219450"/>
                  <a:gd name="connsiteX11" fmla="*/ 1035050 w 3460750"/>
                  <a:gd name="connsiteY11" fmla="*/ 2063750 h 3219450"/>
                  <a:gd name="connsiteX12" fmla="*/ 927100 w 3460750"/>
                  <a:gd name="connsiteY12" fmla="*/ 2146300 h 3219450"/>
                  <a:gd name="connsiteX13" fmla="*/ 666750 w 3460750"/>
                  <a:gd name="connsiteY13" fmla="*/ 2292350 h 3219450"/>
                  <a:gd name="connsiteX14" fmla="*/ 419100 w 3460750"/>
                  <a:gd name="connsiteY14" fmla="*/ 2419350 h 3219450"/>
                  <a:gd name="connsiteX15" fmla="*/ 0 w 3460750"/>
                  <a:gd name="connsiteY15" fmla="*/ 2635250 h 3219450"/>
                  <a:gd name="connsiteX16" fmla="*/ 0 w 3460750"/>
                  <a:gd name="connsiteY16" fmla="*/ 3219450 h 3219450"/>
                  <a:gd name="connsiteX17" fmla="*/ 3340100 w 3460750"/>
                  <a:gd name="connsiteY17" fmla="*/ 3219450 h 3219450"/>
                  <a:gd name="connsiteX18" fmla="*/ 3314700 w 3460750"/>
                  <a:gd name="connsiteY18" fmla="*/ 2895600 h 3219450"/>
                  <a:gd name="connsiteX19" fmla="*/ 3340100 w 3460750"/>
                  <a:gd name="connsiteY19" fmla="*/ 2400300 h 3219450"/>
                  <a:gd name="connsiteX20" fmla="*/ 3295650 w 3460750"/>
                  <a:gd name="connsiteY20" fmla="*/ 1962150 h 3219450"/>
                  <a:gd name="connsiteX21" fmla="*/ 3302000 w 3460750"/>
                  <a:gd name="connsiteY21" fmla="*/ 1454150 h 3219450"/>
                  <a:gd name="connsiteX22" fmla="*/ 3460750 w 3460750"/>
                  <a:gd name="connsiteY22" fmla="*/ 736600 h 3219450"/>
                  <a:gd name="connsiteX23" fmla="*/ 3397250 w 3460750"/>
                  <a:gd name="connsiteY23" fmla="*/ 317500 h 3219450"/>
                  <a:gd name="connsiteX24" fmla="*/ 3429000 w 3460750"/>
                  <a:gd name="connsiteY24" fmla="*/ 0 h 321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460750" h="3219450">
                    <a:moveTo>
                      <a:pt x="3429000" y="0"/>
                    </a:moveTo>
                    <a:lnTo>
                      <a:pt x="3181350" y="215900"/>
                    </a:lnTo>
                    <a:lnTo>
                      <a:pt x="2686050" y="654050"/>
                    </a:lnTo>
                    <a:lnTo>
                      <a:pt x="2400300" y="889000"/>
                    </a:lnTo>
                    <a:lnTo>
                      <a:pt x="2209800" y="1003300"/>
                    </a:lnTo>
                    <a:lnTo>
                      <a:pt x="2000250" y="1136650"/>
                    </a:lnTo>
                    <a:lnTo>
                      <a:pt x="1752600" y="1219200"/>
                    </a:lnTo>
                    <a:lnTo>
                      <a:pt x="1619250" y="1339850"/>
                    </a:lnTo>
                    <a:lnTo>
                      <a:pt x="1416050" y="1574800"/>
                    </a:lnTo>
                    <a:lnTo>
                      <a:pt x="1219200" y="1822450"/>
                    </a:lnTo>
                    <a:lnTo>
                      <a:pt x="1143000" y="1943100"/>
                    </a:lnTo>
                    <a:lnTo>
                      <a:pt x="1035050" y="2063750"/>
                    </a:lnTo>
                    <a:lnTo>
                      <a:pt x="927100" y="2146300"/>
                    </a:lnTo>
                    <a:lnTo>
                      <a:pt x="666750" y="2292350"/>
                    </a:lnTo>
                    <a:lnTo>
                      <a:pt x="419100" y="2419350"/>
                    </a:lnTo>
                    <a:lnTo>
                      <a:pt x="0" y="2635250"/>
                    </a:lnTo>
                    <a:lnTo>
                      <a:pt x="0" y="3219450"/>
                    </a:lnTo>
                    <a:lnTo>
                      <a:pt x="3340100" y="3219450"/>
                    </a:lnTo>
                    <a:lnTo>
                      <a:pt x="3314700" y="2895600"/>
                    </a:lnTo>
                    <a:lnTo>
                      <a:pt x="3340100" y="2400300"/>
                    </a:lnTo>
                    <a:lnTo>
                      <a:pt x="3295650" y="1962150"/>
                    </a:lnTo>
                    <a:cubicBezTo>
                      <a:pt x="3297767" y="1792817"/>
                      <a:pt x="3299883" y="1623483"/>
                      <a:pt x="3302000" y="1454150"/>
                    </a:cubicBezTo>
                    <a:lnTo>
                      <a:pt x="3460750" y="736600"/>
                    </a:lnTo>
                    <a:lnTo>
                      <a:pt x="3397250" y="317500"/>
                    </a:lnTo>
                    <a:lnTo>
                      <a:pt x="342900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7" name="Соединительная линия уступом 36"/>
              <p:cNvCxnSpPr/>
              <p:nvPr/>
            </p:nvCxnSpPr>
            <p:spPr>
              <a:xfrm>
                <a:off x="5148064" y="1756767"/>
                <a:ext cx="3384376" cy="3219351"/>
              </a:xfrm>
              <a:prstGeom prst="bentConnector3">
                <a:avLst>
                  <a:gd name="adj1" fmla="val 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6766145" y="3136359"/>
                <a:ext cx="37729" cy="183914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751863" y="1514841"/>
                    <a:ext cx="8177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1863" y="1514841"/>
                    <a:ext cx="81778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6601276" y="4892145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1276" y="4892145"/>
                    <a:ext cx="477951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899257" y="5162925"/>
                    <a:ext cx="182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9257" y="5162925"/>
                    <a:ext cx="182806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8474871" y="4743719"/>
                    <a:ext cx="374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4871" y="4743719"/>
                    <a:ext cx="374590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Полилиния 5"/>
              <p:cNvSpPr/>
              <p:nvPr/>
            </p:nvSpPr>
            <p:spPr>
              <a:xfrm>
                <a:off x="5154930" y="1680210"/>
                <a:ext cx="3531870" cy="2708910"/>
              </a:xfrm>
              <a:custGeom>
                <a:avLst/>
                <a:gdLst>
                  <a:gd name="connsiteX0" fmla="*/ 0 w 3531870"/>
                  <a:gd name="connsiteY0" fmla="*/ 2708910 h 2708910"/>
                  <a:gd name="connsiteX1" fmla="*/ 525780 w 3531870"/>
                  <a:gd name="connsiteY1" fmla="*/ 2457450 h 2708910"/>
                  <a:gd name="connsiteX2" fmla="*/ 857250 w 3531870"/>
                  <a:gd name="connsiteY2" fmla="*/ 2286000 h 2708910"/>
                  <a:gd name="connsiteX3" fmla="*/ 1097280 w 3531870"/>
                  <a:gd name="connsiteY3" fmla="*/ 2080260 h 2708910"/>
                  <a:gd name="connsiteX4" fmla="*/ 1314450 w 3531870"/>
                  <a:gd name="connsiteY4" fmla="*/ 1794510 h 2708910"/>
                  <a:gd name="connsiteX5" fmla="*/ 1508760 w 3531870"/>
                  <a:gd name="connsiteY5" fmla="*/ 1554480 h 2708910"/>
                  <a:gd name="connsiteX6" fmla="*/ 1737360 w 3531870"/>
                  <a:gd name="connsiteY6" fmla="*/ 1325880 h 2708910"/>
                  <a:gd name="connsiteX7" fmla="*/ 2068830 w 3531870"/>
                  <a:gd name="connsiteY7" fmla="*/ 1177290 h 2708910"/>
                  <a:gd name="connsiteX8" fmla="*/ 2388870 w 3531870"/>
                  <a:gd name="connsiteY8" fmla="*/ 971550 h 2708910"/>
                  <a:gd name="connsiteX9" fmla="*/ 2663190 w 3531870"/>
                  <a:gd name="connsiteY9" fmla="*/ 754380 h 2708910"/>
                  <a:gd name="connsiteX10" fmla="*/ 3280410 w 3531870"/>
                  <a:gd name="connsiteY10" fmla="*/ 205740 h 2708910"/>
                  <a:gd name="connsiteX11" fmla="*/ 3531870 w 3531870"/>
                  <a:gd name="connsiteY11" fmla="*/ 0 h 2708910"/>
                  <a:gd name="connsiteX12" fmla="*/ 3531870 w 3531870"/>
                  <a:gd name="connsiteY12" fmla="*/ 0 h 2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870" h="2708910">
                    <a:moveTo>
                      <a:pt x="0" y="2708910"/>
                    </a:moveTo>
                    <a:lnTo>
                      <a:pt x="525780" y="2457450"/>
                    </a:lnTo>
                    <a:cubicBezTo>
                      <a:pt x="668655" y="2386965"/>
                      <a:pt x="762000" y="2348865"/>
                      <a:pt x="857250" y="2286000"/>
                    </a:cubicBezTo>
                    <a:cubicBezTo>
                      <a:pt x="952500" y="2223135"/>
                      <a:pt x="1021080" y="2162175"/>
                      <a:pt x="1097280" y="2080260"/>
                    </a:cubicBezTo>
                    <a:cubicBezTo>
                      <a:pt x="1173480" y="1998345"/>
                      <a:pt x="1245870" y="1882140"/>
                      <a:pt x="1314450" y="1794510"/>
                    </a:cubicBezTo>
                    <a:cubicBezTo>
                      <a:pt x="1383030" y="1706880"/>
                      <a:pt x="1438275" y="1632585"/>
                      <a:pt x="1508760" y="1554480"/>
                    </a:cubicBezTo>
                    <a:cubicBezTo>
                      <a:pt x="1579245" y="1476375"/>
                      <a:pt x="1644015" y="1388745"/>
                      <a:pt x="1737360" y="1325880"/>
                    </a:cubicBezTo>
                    <a:cubicBezTo>
                      <a:pt x="1830705" y="1263015"/>
                      <a:pt x="1960245" y="1236345"/>
                      <a:pt x="2068830" y="1177290"/>
                    </a:cubicBezTo>
                    <a:cubicBezTo>
                      <a:pt x="2177415" y="1118235"/>
                      <a:pt x="2289810" y="1042035"/>
                      <a:pt x="2388870" y="971550"/>
                    </a:cubicBezTo>
                    <a:cubicBezTo>
                      <a:pt x="2487930" y="901065"/>
                      <a:pt x="2514600" y="882015"/>
                      <a:pt x="2663190" y="754380"/>
                    </a:cubicBezTo>
                    <a:cubicBezTo>
                      <a:pt x="2811780" y="626745"/>
                      <a:pt x="3135630" y="331470"/>
                      <a:pt x="3280410" y="205740"/>
                    </a:cubicBezTo>
                    <a:cubicBezTo>
                      <a:pt x="3425190" y="80010"/>
                      <a:pt x="3531870" y="0"/>
                      <a:pt x="3531870" y="0"/>
                    </a:cubicBezTo>
                    <a:lnTo>
                      <a:pt x="353187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5154930" y="2343150"/>
                <a:ext cx="3760470" cy="2207103"/>
              </a:xfrm>
              <a:custGeom>
                <a:avLst/>
                <a:gdLst>
                  <a:gd name="connsiteX0" fmla="*/ 0 w 3760470"/>
                  <a:gd name="connsiteY0" fmla="*/ 1588770 h 2207103"/>
                  <a:gd name="connsiteX1" fmla="*/ 148590 w 3760470"/>
                  <a:gd name="connsiteY1" fmla="*/ 1623060 h 2207103"/>
                  <a:gd name="connsiteX2" fmla="*/ 262890 w 3760470"/>
                  <a:gd name="connsiteY2" fmla="*/ 1680210 h 2207103"/>
                  <a:gd name="connsiteX3" fmla="*/ 354330 w 3760470"/>
                  <a:gd name="connsiteY3" fmla="*/ 1737360 h 2207103"/>
                  <a:gd name="connsiteX4" fmla="*/ 491490 w 3760470"/>
                  <a:gd name="connsiteY4" fmla="*/ 1920240 h 2207103"/>
                  <a:gd name="connsiteX5" fmla="*/ 560070 w 3760470"/>
                  <a:gd name="connsiteY5" fmla="*/ 2125980 h 2207103"/>
                  <a:gd name="connsiteX6" fmla="*/ 651510 w 3760470"/>
                  <a:gd name="connsiteY6" fmla="*/ 2205990 h 2207103"/>
                  <a:gd name="connsiteX7" fmla="*/ 777240 w 3760470"/>
                  <a:gd name="connsiteY7" fmla="*/ 2137410 h 2207103"/>
                  <a:gd name="connsiteX8" fmla="*/ 914400 w 3760470"/>
                  <a:gd name="connsiteY8" fmla="*/ 1737360 h 2207103"/>
                  <a:gd name="connsiteX9" fmla="*/ 1040130 w 3760470"/>
                  <a:gd name="connsiteY9" fmla="*/ 1154430 h 2207103"/>
                  <a:gd name="connsiteX10" fmla="*/ 1120140 w 3760470"/>
                  <a:gd name="connsiteY10" fmla="*/ 845820 h 2207103"/>
                  <a:gd name="connsiteX11" fmla="*/ 1337310 w 3760470"/>
                  <a:gd name="connsiteY11" fmla="*/ 640080 h 2207103"/>
                  <a:gd name="connsiteX12" fmla="*/ 1668780 w 3760470"/>
                  <a:gd name="connsiteY12" fmla="*/ 834390 h 2207103"/>
                  <a:gd name="connsiteX13" fmla="*/ 1863090 w 3760470"/>
                  <a:gd name="connsiteY13" fmla="*/ 1051560 h 2207103"/>
                  <a:gd name="connsiteX14" fmla="*/ 2217420 w 3760470"/>
                  <a:gd name="connsiteY14" fmla="*/ 1097280 h 2207103"/>
                  <a:gd name="connsiteX15" fmla="*/ 2548890 w 3760470"/>
                  <a:gd name="connsiteY15" fmla="*/ 685800 h 2207103"/>
                  <a:gd name="connsiteX16" fmla="*/ 2971800 w 3760470"/>
                  <a:gd name="connsiteY16" fmla="*/ 342900 h 2207103"/>
                  <a:gd name="connsiteX17" fmla="*/ 3509010 w 3760470"/>
                  <a:gd name="connsiteY17" fmla="*/ 114300 h 2207103"/>
                  <a:gd name="connsiteX18" fmla="*/ 3760470 w 3760470"/>
                  <a:gd name="connsiteY18" fmla="*/ 0 h 2207103"/>
                  <a:gd name="connsiteX19" fmla="*/ 3760470 w 3760470"/>
                  <a:gd name="connsiteY19" fmla="*/ 0 h 220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60470" h="2207103">
                    <a:moveTo>
                      <a:pt x="0" y="1588770"/>
                    </a:moveTo>
                    <a:cubicBezTo>
                      <a:pt x="52387" y="1598295"/>
                      <a:pt x="104775" y="1607820"/>
                      <a:pt x="148590" y="1623060"/>
                    </a:cubicBezTo>
                    <a:cubicBezTo>
                      <a:pt x="192405" y="1638300"/>
                      <a:pt x="228600" y="1661160"/>
                      <a:pt x="262890" y="1680210"/>
                    </a:cubicBezTo>
                    <a:cubicBezTo>
                      <a:pt x="297180" y="1699260"/>
                      <a:pt x="316230" y="1697355"/>
                      <a:pt x="354330" y="1737360"/>
                    </a:cubicBezTo>
                    <a:cubicBezTo>
                      <a:pt x="392430" y="1777365"/>
                      <a:pt x="457200" y="1855470"/>
                      <a:pt x="491490" y="1920240"/>
                    </a:cubicBezTo>
                    <a:cubicBezTo>
                      <a:pt x="525780" y="1985010"/>
                      <a:pt x="533400" y="2078355"/>
                      <a:pt x="560070" y="2125980"/>
                    </a:cubicBezTo>
                    <a:cubicBezTo>
                      <a:pt x="586740" y="2173605"/>
                      <a:pt x="615315" y="2204085"/>
                      <a:pt x="651510" y="2205990"/>
                    </a:cubicBezTo>
                    <a:cubicBezTo>
                      <a:pt x="687705" y="2207895"/>
                      <a:pt x="733425" y="2215515"/>
                      <a:pt x="777240" y="2137410"/>
                    </a:cubicBezTo>
                    <a:cubicBezTo>
                      <a:pt x="821055" y="2059305"/>
                      <a:pt x="870585" y="1901190"/>
                      <a:pt x="914400" y="1737360"/>
                    </a:cubicBezTo>
                    <a:cubicBezTo>
                      <a:pt x="958215" y="1573530"/>
                      <a:pt x="1005840" y="1303020"/>
                      <a:pt x="1040130" y="1154430"/>
                    </a:cubicBezTo>
                    <a:cubicBezTo>
                      <a:pt x="1074420" y="1005840"/>
                      <a:pt x="1070610" y="931545"/>
                      <a:pt x="1120140" y="845820"/>
                    </a:cubicBezTo>
                    <a:cubicBezTo>
                      <a:pt x="1169670" y="760095"/>
                      <a:pt x="1245870" y="641985"/>
                      <a:pt x="1337310" y="640080"/>
                    </a:cubicBezTo>
                    <a:cubicBezTo>
                      <a:pt x="1428750" y="638175"/>
                      <a:pt x="1581150" y="765810"/>
                      <a:pt x="1668780" y="834390"/>
                    </a:cubicBezTo>
                    <a:cubicBezTo>
                      <a:pt x="1756410" y="902970"/>
                      <a:pt x="1771650" y="1007745"/>
                      <a:pt x="1863090" y="1051560"/>
                    </a:cubicBezTo>
                    <a:cubicBezTo>
                      <a:pt x="1954530" y="1095375"/>
                      <a:pt x="2103120" y="1158240"/>
                      <a:pt x="2217420" y="1097280"/>
                    </a:cubicBezTo>
                    <a:cubicBezTo>
                      <a:pt x="2331720" y="1036320"/>
                      <a:pt x="2423160" y="811530"/>
                      <a:pt x="2548890" y="685800"/>
                    </a:cubicBezTo>
                    <a:cubicBezTo>
                      <a:pt x="2674620" y="560070"/>
                      <a:pt x="2811780" y="438150"/>
                      <a:pt x="2971800" y="342900"/>
                    </a:cubicBezTo>
                    <a:cubicBezTo>
                      <a:pt x="3131820" y="247650"/>
                      <a:pt x="3377565" y="171450"/>
                      <a:pt x="3509010" y="114300"/>
                    </a:cubicBezTo>
                    <a:cubicBezTo>
                      <a:pt x="3640455" y="57150"/>
                      <a:pt x="3760470" y="0"/>
                      <a:pt x="3760470" y="0"/>
                    </a:cubicBezTo>
                    <a:lnTo>
                      <a:pt x="376047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8364305" y="2024330"/>
                  <a:ext cx="7003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305" y="2024330"/>
                  <a:ext cx="70032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0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2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7610" y="3235889"/>
                <a:ext cx="7989888" cy="2137328"/>
              </a:xfrm>
            </p:spPr>
            <p:txBody>
              <a:bodyPr/>
              <a:lstStyle/>
              <a:p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Any linear </a:t>
                </a:r>
                <a:r>
                  <a:rPr lang="en-US" altLang="ru-RU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function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𝑎𝑛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+ 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𝑏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  <a:r>
                  <a:rPr lang="en-US" altLang="ru-RU" sz="1800" b="1" u="sng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How?</a:t>
                </a:r>
              </a:p>
              <a:p>
                <a:endParaRPr lang="en-US" altLang="ru-RU" sz="1800" u="sng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3</m:t>
                    </m:r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3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4</m:t>
                    </m:r>
                    <m:r>
                      <a:rPr lang="en-US" altLang="ru-RU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for appropriate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</m:oMath>
                </a14:m>
                <a:r>
                  <a:rPr lang="en-US" altLang="ru-RU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altLang="ru-RU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en-US" altLang="ru-RU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2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7610" y="3235889"/>
                <a:ext cx="7989888" cy="2137328"/>
              </a:xfrm>
              <a:blipFill rotWithShape="0">
                <a:blip r:embed="rId3"/>
                <a:stretch>
                  <a:fillRect l="-534" t="-1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36" name="Rectangle 4"/>
              <p:cNvSpPr>
                <a:spLocks noChangeArrowheads="1"/>
              </p:cNvSpPr>
              <p:nvPr/>
            </p:nvSpPr>
            <p:spPr bwMode="auto">
              <a:xfrm>
                <a:off x="2196727" y="1674365"/>
                <a:ext cx="4431655" cy="123110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ru-RU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)) = {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kumimoji="1" lang="en-US" altLang="ru-RU" i="1" dirty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 : </m:t>
                      </m:r>
                    </m:oMath>
                  </m:oMathPara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Symbol" panose="05050102010706020507" pitchFamily="18" charset="2"/>
                  <a:buChar char="$"/>
                </a:pPr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positive constants </a:t>
                </a:r>
                <a:r>
                  <a:rPr kumimoji="1" lang="en-US" altLang="ru-RU" i="1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  <a:r>
                  <a:rPr kumimoji="1" lang="en-US" altLang="ru-RU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  <m:r>
                      <a:rPr kumimoji="1" lang="en-US" altLang="ru-RU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endParaRPr kumimoji="1" lang="en-US" altLang="ru-RU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kumimoji="1" lang="en-US" altLang="ru-RU" dirty="0">
                    <a:solidFill>
                      <a:srgbClr val="CC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≥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baseline="-2500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  <m:r>
                      <a:rPr kumimoji="1" lang="en-US" altLang="ru-RU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</m:oMath>
                </a14:m>
                <a:endParaRPr kumimoji="1" lang="en-US" altLang="ru-RU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kumimoji="1" lang="en-US" altLang="ru-RU" dirty="0">
                    <a:solidFill>
                      <a:schemeClr val="hlin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kumimoji="1" lang="en-US" altLang="ru-RU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  <a:sym typeface="Symbol" panose="05050102010706020507" pitchFamily="18" charset="2"/>
                      </a:rPr>
                      <m:t>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 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)≤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𝑐𝑔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kumimoji="1" lang="en-US" altLang="ru-RU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}</m:t>
                    </m:r>
                  </m:oMath>
                </a14:m>
                <a:endParaRPr kumimoji="1" lang="en-US" altLang="ru-RU" sz="2000" dirty="0">
                  <a:solidFill>
                    <a:schemeClr val="hlin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243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727" y="1674365"/>
                <a:ext cx="4431655" cy="123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1.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Introduction (Asymptotic Notation, Algorithm Analysis)	        </a:t>
            </a:r>
            <a:endParaRPr lang="ru-RU" altLang="ru-RU" sz="1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Example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50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1926</Words>
  <Application>Microsoft Office PowerPoint</Application>
  <PresentationFormat>Экран (4:3)</PresentationFormat>
  <Paragraphs>284</Paragraphs>
  <Slides>26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Sergey Mirvoda</cp:lastModifiedBy>
  <cp:revision>69</cp:revision>
  <dcterms:created xsi:type="dcterms:W3CDTF">2011-09-19T03:23:37Z</dcterms:created>
  <dcterms:modified xsi:type="dcterms:W3CDTF">2017-02-12T13:45:30Z</dcterms:modified>
</cp:coreProperties>
</file>