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95" r:id="rId4"/>
    <p:sldId id="327" r:id="rId5"/>
    <p:sldId id="328" r:id="rId6"/>
    <p:sldId id="296" r:id="rId7"/>
    <p:sldId id="294" r:id="rId8"/>
    <p:sldId id="298" r:id="rId9"/>
    <p:sldId id="333" r:id="rId10"/>
    <p:sldId id="301" r:id="rId11"/>
    <p:sldId id="302" r:id="rId12"/>
    <p:sldId id="329" r:id="rId13"/>
    <p:sldId id="330" r:id="rId14"/>
    <p:sldId id="303" r:id="rId15"/>
    <p:sldId id="306" r:id="rId16"/>
    <p:sldId id="278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F3FBCB9-57CB-4DE4-A328-A67EE581C06B}">
          <p14:sldIdLst>
            <p14:sldId id="256"/>
            <p14:sldId id="262"/>
            <p14:sldId id="295"/>
            <p14:sldId id="327"/>
            <p14:sldId id="328"/>
            <p14:sldId id="296"/>
          </p14:sldIdLst>
        </p14:section>
        <p14:section name="Пример" id="{19FC092E-606A-496C-9871-B773310D4226}">
          <p14:sldIdLst>
            <p14:sldId id="294"/>
            <p14:sldId id="298"/>
            <p14:sldId id="333"/>
            <p14:sldId id="301"/>
            <p14:sldId id="302"/>
            <p14:sldId id="329"/>
            <p14:sldId id="330"/>
            <p14:sldId id="303"/>
            <p14:sldId id="306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50" autoAdjust="0"/>
  </p:normalViewPr>
  <p:slideViewPr>
    <p:cSldViewPr snapToGrid="0">
      <p:cViewPr varScale="1">
        <p:scale>
          <a:sx n="106" d="100"/>
          <a:sy n="106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D6BBE-FF37-4515-B796-D30B23A0C718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4EFC1-4929-48D7-B542-D1AA95AF8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20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243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https://www.youtube.com/watch?v=0Vj2V2qRU10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593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http://docs.statwing.com/examples-and-definitions/t-test/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098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Количество и СКО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087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48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0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51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04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07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74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07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1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57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97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21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9CFFE-9B8E-4E6F-9C50-BF6CD17BA4CD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83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Классификация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Логистическая регрессия </a:t>
            </a:r>
          </a:p>
        </p:txBody>
      </p:sp>
    </p:spTree>
    <p:extLst>
      <p:ext uri="{BB962C8B-B14F-4D97-AF65-F5344CB8AC3E}">
        <p14:creationId xmlns:p14="http://schemas.microsoft.com/office/powerpoint/2010/main" val="2051360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Данные читаемы?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CFE516-3F8E-4064-9319-ED8E2C046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133" y="1148139"/>
            <a:ext cx="6573241" cy="546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75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Исследуем?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D39533A-7A1D-455F-B5B8-4E1DE450B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24" y="1154552"/>
            <a:ext cx="980122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58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748"/>
          </a:xfrm>
        </p:spPr>
        <p:txBody>
          <a:bodyPr>
            <a:normAutofit/>
          </a:bodyPr>
          <a:lstStyle/>
          <a:p>
            <a:r>
              <a:rPr lang="ru-RU" dirty="0"/>
              <a:t>Исследуем?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F446999E-29EC-4B16-A1B8-26CBA0D19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90" y="823865"/>
            <a:ext cx="5053909" cy="5353098"/>
          </a:xfrm>
        </p:spPr>
        <p:txBody>
          <a:bodyPr/>
          <a:lstStyle/>
          <a:p>
            <a:r>
              <a:rPr lang="ru-RU" dirty="0"/>
              <a:t>Подготовим два набор данных</a:t>
            </a:r>
          </a:p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06DFA9A-129D-4E57-A4C9-FDAEC33B4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76" y="1558613"/>
            <a:ext cx="67056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375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748"/>
          </a:xfrm>
        </p:spPr>
        <p:txBody>
          <a:bodyPr>
            <a:normAutofit/>
          </a:bodyPr>
          <a:lstStyle/>
          <a:p>
            <a:r>
              <a:rPr lang="ru-RU" dirty="0"/>
              <a:t>Напоминание. Типы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0EBD9D4-A059-4A1D-AE08-3A6064B97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068" y="1187606"/>
            <a:ext cx="8233514" cy="504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440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Исследуем</a:t>
            </a:r>
            <a:r>
              <a:rPr lang="en-US" dirty="0"/>
              <a:t>!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678C5EA-675D-4F71-A859-1A4B97F7D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4734"/>
            <a:ext cx="6496050" cy="7143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05135F5-F9ED-4FE6-98F3-A261DCE71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151" y="2400866"/>
            <a:ext cx="6943725" cy="5715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63B0A6B-25A8-4D2B-A239-DFC5F90B4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75" y="3128691"/>
            <a:ext cx="11296650" cy="2314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0DC345B-2350-4D53-945A-0A9C75A2D3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0975" y="226337"/>
            <a:ext cx="3943350" cy="160020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249230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Статистическая проверка. Есть ли различия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Попробуем подогнать модель под нашу идею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26D5261-E56F-4E5D-9450-7EB94D61A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7722"/>
            <a:ext cx="7581900" cy="8858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57B188B-FDAE-4A8B-A23B-DA8467006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802" y="3190021"/>
            <a:ext cx="6789860" cy="141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81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/>
              <a:t>5.2</a:t>
            </a:r>
            <a:r>
              <a:rPr lang="en-US" i="1"/>
              <a:t>_</a:t>
            </a:r>
            <a:r>
              <a:rPr lang="en-US" i="1" dirty="0" err="1"/>
              <a:t>lab.R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91556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это? Зачем?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11517"/>
            <a:ext cx="10515600" cy="4658580"/>
          </a:xfrm>
        </p:spPr>
        <p:txBody>
          <a:bodyPr>
            <a:normAutofit/>
          </a:bodyPr>
          <a:lstStyle/>
          <a:p>
            <a:pPr lvl="1"/>
            <a:r>
              <a:rPr lang="ru-RU" sz="3200" dirty="0"/>
              <a:t>Сможет ли человек платить по кредиту (Риск\</a:t>
            </a:r>
            <a:r>
              <a:rPr lang="ru-RU" sz="3200" dirty="0" err="1"/>
              <a:t>НетРиска</a:t>
            </a:r>
            <a:r>
              <a:rPr lang="ru-RU" sz="3200" dirty="0"/>
              <a:t>)</a:t>
            </a:r>
          </a:p>
          <a:p>
            <a:pPr lvl="1"/>
            <a:r>
              <a:rPr lang="ru-RU" sz="3200" dirty="0"/>
              <a:t>Какой марку товара человек склонен выбрать</a:t>
            </a:r>
          </a:p>
          <a:p>
            <a:pPr lvl="1"/>
            <a:r>
              <a:rPr lang="ru-RU" sz="3200" dirty="0"/>
              <a:t>Почему не использовать линейную регрессию?</a:t>
            </a:r>
          </a:p>
          <a:p>
            <a:pPr lvl="1"/>
            <a:r>
              <a:rPr lang="ru-RU" sz="3200" dirty="0"/>
              <a:t>Простейшая логистическая регрессия</a:t>
            </a:r>
          </a:p>
          <a:p>
            <a:pPr lvl="2"/>
            <a:r>
              <a:rPr lang="ru-RU" sz="2800" dirty="0"/>
              <a:t>Логистическая функция</a:t>
            </a:r>
          </a:p>
          <a:p>
            <a:pPr lvl="2"/>
            <a:r>
              <a:rPr lang="ru-RU" sz="2800" dirty="0"/>
              <a:t>Интерпретация коэффициентов</a:t>
            </a:r>
          </a:p>
          <a:p>
            <a:pPr lvl="2"/>
            <a:r>
              <a:rPr lang="ru-RU" sz="2800" dirty="0"/>
              <a:t>Прогноз</a:t>
            </a:r>
          </a:p>
          <a:p>
            <a:pPr lvl="1"/>
            <a:r>
              <a:rPr lang="ru-RU" sz="3200" i="1" dirty="0"/>
              <a:t>Множественная логистическая регрессия</a:t>
            </a:r>
          </a:p>
          <a:p>
            <a:pPr lvl="1"/>
            <a:endParaRPr lang="ru-RU" sz="3200" dirty="0"/>
          </a:p>
          <a:p>
            <a:pPr lvl="1"/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56731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Какой апельсиновый сок выберет покупатель 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914FF58-6B3F-4D38-9AC8-6395146C7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8388"/>
            <a:ext cx="1897102" cy="3328249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56E95B5-52A3-4941-98AB-B8406F5B52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90" t="9011" r="31955" b="9669"/>
          <a:stretch/>
        </p:blipFill>
        <p:spPr>
          <a:xfrm>
            <a:off x="9234534" y="2102471"/>
            <a:ext cx="1249378" cy="3154166"/>
          </a:xfrm>
          <a:prstGeom prst="rect">
            <a:avLst/>
          </a:prstGeom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D6AA2F84-2039-44D5-8CF2-D9A5F79A687A}"/>
              </a:ext>
            </a:extLst>
          </p:cNvPr>
          <p:cNvSpPr txBox="1">
            <a:spLocks/>
          </p:cNvSpPr>
          <p:nvPr/>
        </p:nvSpPr>
        <p:spPr>
          <a:xfrm>
            <a:off x="2824680" y="2102471"/>
            <a:ext cx="5920967" cy="43904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dirty="0"/>
              <a:t>Переменная </a:t>
            </a:r>
            <a:r>
              <a:rPr lang="en-US" sz="3600" dirty="0"/>
              <a:t>Y (purchase) – </a:t>
            </a:r>
            <a:r>
              <a:rPr lang="ru-RU" sz="3600" b="1" dirty="0"/>
              <a:t>категориальная</a:t>
            </a:r>
            <a:r>
              <a:rPr lang="ru-RU" sz="3600" dirty="0"/>
              <a:t> (1 или 0)</a:t>
            </a:r>
          </a:p>
          <a:p>
            <a:r>
              <a:rPr lang="ru-RU" sz="3600" i="1" dirty="0"/>
              <a:t>Переменная </a:t>
            </a:r>
            <a:r>
              <a:rPr lang="en-US" sz="3600" i="1" dirty="0"/>
              <a:t>X </a:t>
            </a:r>
            <a:r>
              <a:rPr lang="ru-RU" sz="3600" b="1" i="1" dirty="0"/>
              <a:t>числовая</a:t>
            </a:r>
            <a:r>
              <a:rPr lang="ru-RU" sz="3600" i="1" dirty="0"/>
              <a:t> (между 0 и 1) – </a:t>
            </a:r>
            <a:r>
              <a:rPr lang="ru-RU" sz="3600" dirty="0"/>
              <a:t>насколько человек склонен купить тот или иной сок (результат другого типа анализа)</a:t>
            </a:r>
          </a:p>
          <a:p>
            <a:r>
              <a:rPr lang="ru-RU" sz="3600" i="1" dirty="0"/>
              <a:t>Можем ли мы использовать Линейную Регрессию?</a:t>
            </a:r>
          </a:p>
          <a:p>
            <a:endParaRPr lang="ru-RU" sz="3600" i="1" dirty="0"/>
          </a:p>
          <a:p>
            <a:pPr lvl="1"/>
            <a:endParaRPr lang="ru-RU" sz="3200" dirty="0"/>
          </a:p>
          <a:p>
            <a:pPr lvl="1"/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7209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4EF832C-E6BC-497C-A845-189FB5FE3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4044" y="443620"/>
            <a:ext cx="2879756" cy="5733343"/>
          </a:xfrm>
        </p:spPr>
        <p:txBody>
          <a:bodyPr/>
          <a:lstStyle/>
          <a:p>
            <a:r>
              <a:rPr lang="ru-RU" dirty="0"/>
              <a:t>Как интерпретировать значения выше 1</a:t>
            </a:r>
          </a:p>
          <a:p>
            <a:r>
              <a:rPr lang="ru-RU" dirty="0"/>
              <a:t>Как интерпретировать значения между 0 и 1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9EDFD41-37D0-473A-B809-A043306B6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75" y="237842"/>
            <a:ext cx="7656337" cy="508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51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6EE1B8F8-6C47-4A28-8A66-8D4D0EBE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с </a:t>
            </a:r>
            <a:r>
              <a:rPr lang="en-US" dirty="0"/>
              <a:t>OLS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5B9B958-049D-431D-AE0E-BBF910EBE3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Линия регрессии </a:t>
                </a:r>
                <a:r>
                  <a:rPr lang="en-US" dirty="0" err="1"/>
                  <a:t>kX+b</a:t>
                </a:r>
                <a:r>
                  <a:rPr lang="en-US" dirty="0"/>
                  <a:t> </a:t>
                </a:r>
                <a:r>
                  <a:rPr lang="ru-RU" dirty="0"/>
                  <a:t>принимает любое значение от </a:t>
                </a:r>
                <a:br>
                  <a:rPr lang="ru-RU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от− 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 до+∞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Задача классификации получить 0 или 1</a:t>
                </a:r>
              </a:p>
              <a:p>
                <a:r>
                  <a:rPr lang="ru-RU" dirty="0"/>
                  <a:t>ЛР </a:t>
                </a:r>
                <a:r>
                  <a:rPr lang="ru-RU" b="1" dirty="0"/>
                  <a:t>практически всегда </a:t>
                </a:r>
                <a:r>
                  <a:rPr lang="ru-RU" dirty="0"/>
                  <a:t>предсказывает неправильное значение </a:t>
                </a:r>
                <a:r>
                  <a:rPr lang="en-US" dirty="0"/>
                  <a:t>Y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5B9B958-049D-431D-AE0E-BBF910EBE3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167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Логистическая функция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58020"/>
            <a:ext cx="10515600" cy="4912077"/>
          </a:xfrm>
        </p:spPr>
        <p:txBody>
          <a:bodyPr>
            <a:normAutofit/>
          </a:bodyPr>
          <a:lstStyle/>
          <a:p>
            <a:r>
              <a:rPr lang="ru-RU" sz="3600" dirty="0"/>
              <a:t>Вместо того, чтобы предсказать </a:t>
            </a:r>
            <a:r>
              <a:rPr lang="en-US" sz="3600" dirty="0"/>
              <a:t>Y </a:t>
            </a:r>
            <a:r>
              <a:rPr lang="ru-RU" sz="3600" dirty="0"/>
              <a:t>будем предсказывать </a:t>
            </a:r>
            <a:r>
              <a:rPr lang="en-US" sz="3600" dirty="0"/>
              <a:t>P(Y=1) </a:t>
            </a:r>
            <a:r>
              <a:rPr lang="ru-RU" sz="3600" dirty="0"/>
              <a:t>– вероятность того, что купят определённый Сок</a:t>
            </a:r>
          </a:p>
          <a:p>
            <a:r>
              <a:rPr lang="ru-RU" sz="3600" dirty="0"/>
              <a:t>Мы можем смоделировать это при помощи функции возвращающей 0 или 1</a:t>
            </a:r>
          </a:p>
          <a:p>
            <a:pPr marL="0" indent="0">
              <a:buNone/>
            </a:pPr>
            <a:endParaRPr lang="ru-RU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D613299-68AD-4FE6-A5F8-E09AE9031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077" y="3429000"/>
            <a:ext cx="4052804" cy="311140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C4B634-ECD1-4D89-9C71-AF4ABAC65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263" y="4222222"/>
            <a:ext cx="56959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29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sz="5400" dirty="0"/>
              <a:t>Пример</a:t>
            </a:r>
            <a:r>
              <a:rPr lang="en-US" sz="5400" dirty="0"/>
              <a:t>:</a:t>
            </a:r>
            <a:r>
              <a:rPr lang="ru-RU" sz="5400" dirty="0"/>
              <a:t> Дефолты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9068A302-956B-4C05-A6B3-A878A0094269}"/>
              </a:ext>
            </a:extLst>
          </p:cNvPr>
          <p:cNvSpPr txBox="1">
            <a:spLocks/>
          </p:cNvSpPr>
          <p:nvPr/>
        </p:nvSpPr>
        <p:spPr>
          <a:xfrm>
            <a:off x="838200" y="1358020"/>
            <a:ext cx="10515600" cy="4912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dirty="0"/>
              <a:t>Попытаемся предсказать грозит ли нашему клиенту Дефолт  </a:t>
            </a:r>
          </a:p>
          <a:p>
            <a:r>
              <a:rPr lang="ru-RU" sz="3600" dirty="0"/>
              <a:t>Переменные </a:t>
            </a:r>
            <a:r>
              <a:rPr lang="en-US" sz="3600" dirty="0"/>
              <a:t>X: </a:t>
            </a:r>
            <a:r>
              <a:rPr lang="ru-RU" sz="3600" dirty="0"/>
              <a:t>ежемесячный доход, баланс карты</a:t>
            </a:r>
            <a:endParaRPr lang="en-US" sz="3600" dirty="0"/>
          </a:p>
          <a:p>
            <a:r>
              <a:rPr lang="ru-RU" sz="3600" dirty="0"/>
              <a:t>Переменная </a:t>
            </a:r>
            <a:r>
              <a:rPr lang="en-US" sz="3600" dirty="0"/>
              <a:t>Y </a:t>
            </a:r>
            <a:r>
              <a:rPr lang="ru-RU" sz="3600" u="sng" dirty="0"/>
              <a:t>категориальная</a:t>
            </a:r>
            <a:r>
              <a:rPr lang="en-US" sz="3600" u="sng" dirty="0"/>
              <a:t>:</a:t>
            </a:r>
            <a:r>
              <a:rPr lang="en-US" sz="3600" dirty="0"/>
              <a:t> </a:t>
            </a:r>
            <a:r>
              <a:rPr lang="ru-RU" sz="3600" dirty="0"/>
              <a:t>Да\Нет</a:t>
            </a:r>
          </a:p>
          <a:p>
            <a:pPr marL="0" indent="0">
              <a:buNone/>
            </a:pPr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023569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 fontScale="90000"/>
          </a:bodyPr>
          <a:lstStyle/>
          <a:p>
            <a:r>
              <a:rPr lang="ru-RU" sz="5400" dirty="0"/>
              <a:t>Узнайте, как устроен массив данных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F862D5-D35F-4F5A-9655-64C14D6EB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766" y="1031614"/>
            <a:ext cx="5658416" cy="499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58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 fontScale="90000"/>
          </a:bodyPr>
          <a:lstStyle/>
          <a:p>
            <a:r>
              <a:rPr lang="ru-RU" sz="5400" dirty="0"/>
              <a:t>Узнайте, как устроен массив данных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F862D5-D35F-4F5A-9655-64C14D6EB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766" y="1031614"/>
            <a:ext cx="5658416" cy="499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3587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6965</TotalTime>
  <Words>256</Words>
  <Application>Microsoft Office PowerPoint</Application>
  <PresentationFormat>Широкоэкранный</PresentationFormat>
  <Paragraphs>56</Paragraphs>
  <Slides>16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Тема Office</vt:lpstr>
      <vt:lpstr>Классификация</vt:lpstr>
      <vt:lpstr>Что это? Зачем?</vt:lpstr>
      <vt:lpstr>Какой апельсиновый сок выберет покупатель </vt:lpstr>
      <vt:lpstr>Презентация PowerPoint</vt:lpstr>
      <vt:lpstr>Проблемы с OLS</vt:lpstr>
      <vt:lpstr>Логистическая функция</vt:lpstr>
      <vt:lpstr>Пример: Дефолты</vt:lpstr>
      <vt:lpstr>Узнайте, как устроен массив данных.</vt:lpstr>
      <vt:lpstr>Узнайте, как устроен массив данных.</vt:lpstr>
      <vt:lpstr>Данные читаемы?</vt:lpstr>
      <vt:lpstr>Исследуем?</vt:lpstr>
      <vt:lpstr>Исследуем?</vt:lpstr>
      <vt:lpstr>Напоминание. Типы данных</vt:lpstr>
      <vt:lpstr>Исследуем!</vt:lpstr>
      <vt:lpstr>Статистическая проверка. Есть ли различия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анализ данных</dc:title>
  <dc:creator>Sergey Mirvoda</dc:creator>
  <cp:lastModifiedBy>Sergey Mirvoda</cp:lastModifiedBy>
  <cp:revision>126</cp:revision>
  <dcterms:created xsi:type="dcterms:W3CDTF">2016-09-15T06:03:05Z</dcterms:created>
  <dcterms:modified xsi:type="dcterms:W3CDTF">2017-12-18T10:20:38Z</dcterms:modified>
</cp:coreProperties>
</file>