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95" r:id="rId4"/>
    <p:sldId id="327" r:id="rId5"/>
    <p:sldId id="328" r:id="rId6"/>
    <p:sldId id="296" r:id="rId7"/>
    <p:sldId id="294" r:id="rId8"/>
    <p:sldId id="298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27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3FBCB9-57CB-4DE4-A328-A67EE581C06B}">
          <p14:sldIdLst>
            <p14:sldId id="256"/>
            <p14:sldId id="262"/>
            <p14:sldId id="295"/>
            <p14:sldId id="327"/>
            <p14:sldId id="328"/>
            <p14:sldId id="296"/>
          </p14:sldIdLst>
        </p14:section>
        <p14:section name="Пример" id="{19FC092E-606A-496C-9871-B773310D4226}">
          <p14:sldIdLst>
            <p14:sldId id="294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50" autoAdjust="0"/>
  </p:normalViewPr>
  <p:slideViewPr>
    <p:cSldViewPr snapToGrid="0">
      <p:cViewPr varScale="1">
        <p:scale>
          <a:sx n="106" d="100"/>
          <a:sy n="106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6BBE-FF37-4515-B796-D30B23A0C718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EFC1-4929-48D7-B542-D1AA95AF83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0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https://www.youtube.com/watch?v=0Vj2V2qRU10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593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253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75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19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208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78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29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49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http://docs.statwing.com/examples-and-definitions/t-test/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09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7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0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542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848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7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24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EFC1-4929-48D7-B542-D1AA95AF832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8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4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7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0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97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2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CFFE-9B8E-4E6F-9C50-BF6CD17BA4CD}" type="datetimeFigureOut">
              <a:rPr lang="ru-RU" smtClean="0"/>
              <a:t>03.12.2017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12D1-7290-43B5-9317-3B5537526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анализ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Дисперсионный анализ (</a:t>
            </a:r>
            <a:r>
              <a:rPr lang="en-US" dirty="0"/>
              <a:t>ANOVA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136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Данные читаемы?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57213-4F0E-4324-AF79-6003B2E0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21" y="1349296"/>
            <a:ext cx="10398654" cy="33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02975C-418D-4263-BD3D-49F9125A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5246"/>
            <a:ext cx="5724525" cy="7810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C6E8B1-069A-4309-AE88-2E5508E3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891" y="1071562"/>
            <a:ext cx="52959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23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870" y="2216962"/>
            <a:ext cx="7119097" cy="46410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1540"/>
            <a:ext cx="5619750" cy="457200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C1802B91-D79C-4885-BBC6-D2735F23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2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Исследуем</a:t>
            </a:r>
            <a:r>
              <a:rPr lang="en-US" dirty="0"/>
              <a:t>!!!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379" y="2427473"/>
            <a:ext cx="7297621" cy="42478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2020"/>
            <a:ext cx="5029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Попробуем подогнать модель под нашу идею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49" y="2404320"/>
            <a:ext cx="6335914" cy="42427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1491"/>
            <a:ext cx="5448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Трудно что то сказать? Статистика поможет!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475"/>
            <a:ext cx="4819650" cy="352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9066"/>
            <a:ext cx="94392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Курение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701"/>
            <a:ext cx="5324475" cy="457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2537"/>
            <a:ext cx="4695825" cy="11334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0" y="1888233"/>
            <a:ext cx="1924050" cy="219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2324002"/>
            <a:ext cx="50006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5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Возраст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09"/>
            <a:ext cx="4981575" cy="53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4847"/>
            <a:ext cx="5410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Соответствует линейной модели? Вес </a:t>
            </a:r>
            <a:r>
              <a:rPr lang="en-US" dirty="0"/>
              <a:t>vs </a:t>
            </a:r>
            <a:r>
              <a:rPr lang="ru-RU" dirty="0"/>
              <a:t>Возраст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109"/>
            <a:ext cx="4981575" cy="53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64847"/>
            <a:ext cx="5410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8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это? Зачем?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517"/>
            <a:ext cx="10515600" cy="4658580"/>
          </a:xfrm>
        </p:spPr>
        <p:txBody>
          <a:bodyPr>
            <a:normAutofit/>
          </a:bodyPr>
          <a:lstStyle/>
          <a:p>
            <a:r>
              <a:rPr lang="ru-RU" sz="3600" dirty="0"/>
              <a:t>До этого момента мы сравнивали только две выборки (</a:t>
            </a:r>
            <a:r>
              <a:rPr lang="en-US" sz="3600" dirty="0"/>
              <a:t>t-test</a:t>
            </a:r>
            <a:r>
              <a:rPr lang="ru-RU" sz="3600" dirty="0"/>
              <a:t>)</a:t>
            </a:r>
          </a:p>
          <a:p>
            <a:pPr lvl="1"/>
            <a:r>
              <a:rPr lang="ru-RU" sz="3200" dirty="0"/>
              <a:t>Тест Стьюдента для независимых выборок</a:t>
            </a:r>
          </a:p>
          <a:p>
            <a:pPr lvl="1"/>
            <a:r>
              <a:rPr lang="ru-RU" sz="3200" dirty="0"/>
              <a:t>Тест Стьюдента для зависимых выборок (</a:t>
            </a:r>
            <a:r>
              <a:rPr lang="en-US" sz="3200" dirty="0"/>
              <a:t>paired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ru-RU" sz="3600" dirty="0"/>
              <a:t>Что делать если нужно сравнить больше двух выборок</a:t>
            </a:r>
          </a:p>
          <a:p>
            <a:r>
              <a:rPr lang="ru-RU" sz="3600" dirty="0"/>
              <a:t>Что если внутри выборок тоже есть группы</a:t>
            </a:r>
          </a:p>
          <a:p>
            <a:r>
              <a:rPr lang="en-US" sz="3600" dirty="0"/>
              <a:t>ANOVA!</a:t>
            </a:r>
            <a:endParaRPr lang="ru-RU" sz="3600" dirty="0"/>
          </a:p>
          <a:p>
            <a:pPr lvl="1"/>
            <a:endParaRPr lang="ru-RU" sz="3200" dirty="0"/>
          </a:p>
          <a:p>
            <a:pPr lvl="1"/>
            <a:endParaRPr lang="ru-RU" sz="3200" dirty="0"/>
          </a:p>
          <a:p>
            <a:pPr lvl="1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67318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Простая статистическая проверка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Сложно представить? Используйте графику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35" y="1916057"/>
            <a:ext cx="1628775" cy="2381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5" y="2523547"/>
            <a:ext cx="6156776" cy="40062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466" y="1397001"/>
            <a:ext cx="6291822" cy="42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1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отклонений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Несложно заметить, что самая возрастная роженица и ребёнок с самым лёгким весом вносят серьёзные искажения в анализ.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8171"/>
            <a:ext cx="5591175" cy="4762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30019"/>
            <a:ext cx="5286375" cy="1047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2999484"/>
            <a:ext cx="5019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3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Более сложные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Добавим к возрасту склонность к курению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0293"/>
            <a:ext cx="6867525" cy="352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48553"/>
            <a:ext cx="6200775" cy="2867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033" y="2889255"/>
            <a:ext cx="5518710" cy="36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6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Добавим вообще всё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всё в одном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3782"/>
            <a:ext cx="4733925" cy="3905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62402"/>
            <a:ext cx="83915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6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1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6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Добавим вообще всё. Кроме того, что не нужно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Колонка вес ниже 2500 – функция от веса. Уберём её.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6525"/>
            <a:ext cx="6648450" cy="3333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757" y="2911612"/>
            <a:ext cx="5796243" cy="37387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90316"/>
            <a:ext cx="5838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7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Обобщённые линейные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Возможно линейное увеличение веса, не так важно ,как пороговое значение 2500 грамм? Попробуем применить обобщённую линейную модель.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496"/>
            <a:ext cx="5657850" cy="3048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10" y="2314575"/>
            <a:ext cx="74104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05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Обобщённые линейные модели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умолчанию используется </a:t>
            </a:r>
            <a:r>
              <a:rPr lang="ru-RU" dirty="0" err="1"/>
              <a:t>гауссиана</a:t>
            </a:r>
            <a:r>
              <a:rPr lang="ru-RU" dirty="0"/>
              <a:t> (стандартная линейна регрессия). Заменим её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3108"/>
            <a:ext cx="8029575" cy="514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08" y="2230283"/>
            <a:ext cx="7324725" cy="4533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2036"/>
          <a:stretch/>
        </p:blipFill>
        <p:spPr>
          <a:xfrm>
            <a:off x="448235" y="2523547"/>
            <a:ext cx="4805503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7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 - </a:t>
            </a:r>
            <a:r>
              <a:rPr lang="en-US" dirty="0" err="1"/>
              <a:t>ANalysis</a:t>
            </a:r>
            <a:r>
              <a:rPr lang="en-US" dirty="0"/>
              <a:t> Of </a:t>
            </a:r>
            <a:r>
              <a:rPr lang="en-US" dirty="0" err="1"/>
              <a:t>VAriance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sz="3600" dirty="0"/>
              <a:t>ANOVA - </a:t>
            </a:r>
            <a:r>
              <a:rPr lang="ru-RU" sz="3600" dirty="0" err="1"/>
              <a:t>ANalysis</a:t>
            </a:r>
            <a:r>
              <a:rPr lang="ru-RU" sz="3600" dirty="0"/>
              <a:t> </a:t>
            </a:r>
            <a:r>
              <a:rPr lang="ru-RU" sz="3600" dirty="0" err="1"/>
              <a:t>Of</a:t>
            </a:r>
            <a:r>
              <a:rPr lang="ru-RU" sz="3600" dirty="0"/>
              <a:t> </a:t>
            </a:r>
            <a:r>
              <a:rPr lang="ru-RU" sz="3600" dirty="0" err="1"/>
              <a:t>VAriance</a:t>
            </a:r>
            <a:endParaRPr lang="ru-RU" sz="3600" dirty="0"/>
          </a:p>
          <a:p>
            <a:r>
              <a:rPr lang="ru-RU" sz="3600" dirty="0"/>
              <a:t>Анализ межгрупповой разницы - используется в основном для контролируемых тестов (лекарства, упражнения, рекламные баннеры и </a:t>
            </a:r>
            <a:r>
              <a:rPr lang="ru-RU" sz="3600" dirty="0" err="1"/>
              <a:t>т.д</a:t>
            </a:r>
            <a:r>
              <a:rPr lang="ru-RU" sz="3600" dirty="0"/>
              <a:t>)</a:t>
            </a:r>
          </a:p>
          <a:p>
            <a:r>
              <a:rPr lang="ru-RU" sz="3600" dirty="0"/>
              <a:t>Любые управляемые и категорируемые аналитиком данные.</a:t>
            </a:r>
          </a:p>
          <a:p>
            <a:r>
              <a:rPr lang="ru-RU" sz="3600" dirty="0"/>
              <a:t>Анализ не одной, а нескольких выборок</a:t>
            </a:r>
          </a:p>
          <a:p>
            <a:r>
              <a:rPr lang="ru-RU" sz="3600" dirty="0"/>
              <a:t>Анализ на межгрупповые и на внутригрупповые связи</a:t>
            </a:r>
          </a:p>
        </p:txBody>
      </p:sp>
    </p:spTree>
    <p:extLst>
      <p:ext uri="{BB962C8B-B14F-4D97-AF65-F5344CB8AC3E}">
        <p14:creationId xmlns:p14="http://schemas.microsoft.com/office/powerpoint/2010/main" val="1172099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Ну и для чего мы всё это делали?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6777"/>
            <a:ext cx="805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Разделим массив данных и попробуем предсказать значения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6988"/>
            <a:ext cx="6229350" cy="8858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1357401"/>
            <a:ext cx="3695700" cy="4857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1991092"/>
            <a:ext cx="3771900" cy="2952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5950" y="2734301"/>
            <a:ext cx="6383693" cy="38997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098272"/>
            <a:ext cx="4857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13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dirty="0"/>
              <a:t>Ну и для чего мы всё это делали?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3318"/>
            <a:ext cx="4895850" cy="3905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29109"/>
            <a:ext cx="4572000" cy="323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969" y="2291034"/>
            <a:ext cx="7334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1556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D3941921-2873-4DB8-AEE0-57B7C4F30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1818" y="290041"/>
            <a:ext cx="10468363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5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EE1B8F8-6C47-4A28-8A66-8D4D0EBE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t-test, paired t-test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B6616DFF-1D9B-4926-8E61-75F361ADD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081"/>
            <a:ext cx="2819400" cy="2587090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9E48AD-39FB-41AF-AA7E-7BC5192F1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018" y="1632807"/>
            <a:ext cx="6619137" cy="35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6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нами данные, что же дальше?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18759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/>
              <a:t>Визуализация – используя различные графики, нужно исследовать распределения и отношения между наблюдениями</a:t>
            </a:r>
          </a:p>
          <a:p>
            <a:r>
              <a:rPr lang="ru-RU" sz="3600" dirty="0"/>
              <a:t>Проверка идей – сравнение различных наблюдений друг с другом</a:t>
            </a:r>
          </a:p>
          <a:p>
            <a:r>
              <a:rPr lang="ru-RU" sz="3600" dirty="0"/>
              <a:t>Приёмка – то что мы обнаружили соответствует тому, что мы хотели обнаружить?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232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/>
          </a:bodyPr>
          <a:lstStyle/>
          <a:p>
            <a:r>
              <a:rPr lang="ru-RU" sz="5400" dirty="0"/>
              <a:t>Пример</a:t>
            </a:r>
            <a:r>
              <a:rPr lang="en-US" sz="5400" dirty="0"/>
              <a:t>:</a:t>
            </a:r>
            <a:r>
              <a:rPr lang="ru-RU" sz="5400" dirty="0"/>
              <a:t> Диета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E1CF59-6DC9-4B86-918D-C0BA1DFF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69" y="1167074"/>
            <a:ext cx="79057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46548"/>
            <a:ext cx="10515600" cy="1196770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Узнайте, как устроен массив данных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AC9736-7B9E-4E23-BE85-9404AB243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84"/>
          <a:stretch/>
        </p:blipFill>
        <p:spPr>
          <a:xfrm>
            <a:off x="2019488" y="1316569"/>
            <a:ext cx="8291773" cy="30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5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2580"/>
            <a:ext cx="10515600" cy="990645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Добавьте удобства</a:t>
            </a:r>
            <a:r>
              <a:rPr lang="en-US" dirty="0"/>
              <a:t>.</a:t>
            </a:r>
            <a:r>
              <a:rPr lang="ru-RU" dirty="0"/>
              <a:t> Обработайте данные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529275"/>
            <a:ext cx="10515600" cy="274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29275"/>
            <a:ext cx="10515600" cy="2740821"/>
          </a:xfrm>
        </p:spPr>
        <p:txBody>
          <a:bodyPr/>
          <a:lstStyle/>
          <a:p>
            <a:pPr marL="0" indent="0">
              <a:buNone/>
            </a:pPr>
            <a:endParaRPr lang="ru-RU" i="1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56F548-1D9A-4DCC-9FC2-3DEA809F5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55" y="942975"/>
            <a:ext cx="82010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7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6840</TotalTime>
  <Words>472</Words>
  <Application>Microsoft Office PowerPoint</Application>
  <PresentationFormat>Широкоэкранный</PresentationFormat>
  <Paragraphs>89</Paragraphs>
  <Slides>32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Введение в анализ данных</vt:lpstr>
      <vt:lpstr>Что это? Зачем?</vt:lpstr>
      <vt:lpstr>ANOVA - ANalysis Of VAriance</vt:lpstr>
      <vt:lpstr>Презентация PowerPoint</vt:lpstr>
      <vt:lpstr>t-test, paired t-test</vt:lpstr>
      <vt:lpstr>Перед нами данные, что же дальше?</vt:lpstr>
      <vt:lpstr>Пример: Диета.</vt:lpstr>
      <vt:lpstr>Узнайте, как устроен массив данных.</vt:lpstr>
      <vt:lpstr>Добавьте удобства. Обработайте данные</vt:lpstr>
      <vt:lpstr>Данные читаемы?</vt:lpstr>
      <vt:lpstr>Исследуем?</vt:lpstr>
      <vt:lpstr>Исследуем!</vt:lpstr>
      <vt:lpstr>Исследуем!!</vt:lpstr>
      <vt:lpstr>Исследуем!!!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Простая статистическая проверка</vt:lpstr>
      <vt:lpstr>Определение отклонений</vt:lpstr>
      <vt:lpstr>Более сложные модели</vt:lpstr>
      <vt:lpstr>Добавим вообще всё</vt:lpstr>
      <vt:lpstr>Добавим вообще всё. Кроме того, что не нужно</vt:lpstr>
      <vt:lpstr>Добавим вообще всё. Кроме того, что не нужно</vt:lpstr>
      <vt:lpstr>Добавим вообще всё. Кроме того, что не нужно</vt:lpstr>
      <vt:lpstr>Добавим вообще всё. Кроме того, что не нужно</vt:lpstr>
      <vt:lpstr>Обобщённые линейные модели</vt:lpstr>
      <vt:lpstr>Обобщённые линейные модели</vt:lpstr>
      <vt:lpstr>Ну и для чего мы всё это делали?</vt:lpstr>
      <vt:lpstr>Ну и для чего мы всё это делали?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анализ данных</dc:title>
  <dc:creator>Sergey Mirvoda</dc:creator>
  <cp:lastModifiedBy>Sergey Mirvoda</cp:lastModifiedBy>
  <cp:revision>114</cp:revision>
  <dcterms:created xsi:type="dcterms:W3CDTF">2016-09-15T06:03:05Z</dcterms:created>
  <dcterms:modified xsi:type="dcterms:W3CDTF">2017-12-03T16:58:17Z</dcterms:modified>
</cp:coreProperties>
</file>