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66740" autoAdjust="0"/>
  </p:normalViewPr>
  <p:slideViewPr>
    <p:cSldViewPr snapToGrid="0">
      <p:cViewPr varScale="1">
        <p:scale>
          <a:sx n="80" d="100"/>
          <a:sy n="80" d="100"/>
        </p:scale>
        <p:origin x="15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D4D43-98B9-4268-B3CE-195FC1C8881A}" type="datetimeFigureOut">
              <a:rPr lang="ru-RU" smtClean="0"/>
              <a:t>19.09.2016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02D9F-9D3F-4F4B-A10E-2F29CD38BE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986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Архитектура</a:t>
            </a:r>
            <a:r>
              <a:rPr lang="ru-RU" baseline="0" dirty="0"/>
              <a:t> -</a:t>
            </a:r>
            <a:r>
              <a:rPr lang="en-US" baseline="0" dirty="0"/>
              <a:t>&gt; </a:t>
            </a:r>
            <a:r>
              <a:rPr lang="ru-RU" baseline="0" dirty="0"/>
              <a:t>Артефакт, Восстановление артефактов</a:t>
            </a:r>
          </a:p>
          <a:p>
            <a:r>
              <a:rPr lang="ru-RU" dirty="0"/>
              <a:t>Можем определить только как связь с чем то другим</a:t>
            </a:r>
          </a:p>
          <a:p>
            <a:endParaRPr lang="ru-RU" dirty="0"/>
          </a:p>
          <a:p>
            <a:endParaRPr lang="ru-RU" dirty="0"/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соответствии с определением Международной организации по стандартизации (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International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Organization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Standardization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ISO) под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стандартизацией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понимается деятельность,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направленная на достижение оптимальной степени упорядочения в определенной области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посредством установления положений для всеобщего и многократного использования в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отношении реально существующих или потенциальных задач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02D9F-9D3F-4F4B-A10E-2F29CD38BEC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24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Участие в проектах</a:t>
            </a:r>
            <a:br>
              <a:rPr lang="ru-RU" dirty="0"/>
            </a:br>
            <a:r>
              <a:rPr lang="ru-RU" dirty="0"/>
              <a:t>Что такое проект?</a:t>
            </a:r>
          </a:p>
          <a:p>
            <a:r>
              <a:rPr lang="ru-RU" dirty="0"/>
              <a:t>Определение</a:t>
            </a:r>
          </a:p>
          <a:p>
            <a:r>
              <a:rPr lang="en-US" dirty="0"/>
              <a:t>Realize\Implement\Develop</a:t>
            </a:r>
          </a:p>
          <a:p>
            <a:r>
              <a:rPr lang="ru-RU" dirty="0"/>
              <a:t>Инженерия</a:t>
            </a:r>
            <a:r>
              <a:rPr lang="ru-RU" baseline="0" dirty="0"/>
              <a:t> -</a:t>
            </a:r>
            <a:r>
              <a:rPr lang="en-US" baseline="0" dirty="0"/>
              <a:t>&gt; </a:t>
            </a:r>
            <a:r>
              <a:rPr lang="ru-RU" baseline="0" dirty="0"/>
              <a:t>Воплощение идей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02D9F-9D3F-4F4B-A10E-2F29CD38BEC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500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Реализация имеет ошибки.</a:t>
            </a:r>
          </a:p>
          <a:p>
            <a:r>
              <a:rPr lang="ru-RU" baseline="0" dirty="0"/>
              <a:t>Система – компактное описание чего то не имеющего определённых границ</a:t>
            </a:r>
          </a:p>
          <a:p>
            <a:r>
              <a:rPr lang="ru-RU" baseline="0" dirty="0"/>
              <a:t>Подход – перенос из одного мира в другой мир (Процессный подход, Объектный подход, Проектный подход)</a:t>
            </a:r>
          </a:p>
          <a:p>
            <a:endParaRPr lang="ru-RU" baseline="0" dirty="0"/>
          </a:p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02D9F-9D3F-4F4B-A10E-2F29CD38BEC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285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Проблема что существует всегда несколько определений.</a:t>
            </a:r>
          </a:p>
          <a:p>
            <a:r>
              <a:rPr lang="ru-RU" dirty="0"/>
              <a:t>Для того чтобы сформулировать</a:t>
            </a:r>
            <a:r>
              <a:rPr lang="ru-RU" baseline="0" dirty="0"/>
              <a:t> определение нужно узнать область применения.</a:t>
            </a:r>
          </a:p>
          <a:p>
            <a:endParaRPr lang="ru-RU" baseline="0" dirty="0"/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Успешные системы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то, чем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занимается системная инженерия. Слово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“успешные” тут крайне важно и означает, что система должна удовлетворить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нужды заказчиков, пользователей и других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стейкхолдеров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стейкхолдеры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те, кто затрагивается системой, или кто затрагивает систему). Успех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когда системой все довольны.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Слово “системы” используется в очень специальном значении: это “системы”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системного подхода. Для системной инженерии слово “система” примерно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же, что “физическое тело” для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ньютоновской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механики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вы сказали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компьютер “физическое тело”, то это автоматически влечёт за собой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разговор про массу, потенциальную энергию, модуль упругости, температуру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т.д.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вы сказали “система” про компьютер, то это автоматически влечёт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 собой разговор про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стейкхолдеров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их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интересы, требования и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архитектуру, жизненный цикл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т.д.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Междисциплинарный подход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системная инженерия претендует на то, что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она работает со всеми остальными инженерными специальностями (впрочем,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только инженерными). “Подход” обычно означает какие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наработки в одной предметной области, которые можно перенести на другие предметные области.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Междисциплинарность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очень сильное заявление, оно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означает, что системная инженерия может в одну упряжку впрячь коня и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трепетную лань (например, инженеров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механиков,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баллистиков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криогенщиков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психологов, медиков, астрономов, программистов и т.д. в проектах пилотируемой космонавтики).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Слово “воплощение” (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realization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“перевод в реальность”) означает буквально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это: создание материальной (из вещества и полей) успешной системы.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02D9F-9D3F-4F4B-A10E-2F29CD38BEC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830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02D9F-9D3F-4F4B-A10E-2F29CD38BEC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027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5AA9-44F9-4DEC-940D-8DB5A5759582}" type="datetimeFigureOut">
              <a:rPr lang="ru-RU" smtClean="0"/>
              <a:t>19.09.2016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79B0-B9E1-4948-AF78-8A7877A37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52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5AA9-44F9-4DEC-940D-8DB5A5759582}" type="datetimeFigureOut">
              <a:rPr lang="ru-RU" smtClean="0"/>
              <a:t>19.09.2016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79B0-B9E1-4948-AF78-8A7877A37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895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5AA9-44F9-4DEC-940D-8DB5A5759582}" type="datetimeFigureOut">
              <a:rPr lang="ru-RU" smtClean="0"/>
              <a:t>19.09.2016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79B0-B9E1-4948-AF78-8A7877A37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82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5AA9-44F9-4DEC-940D-8DB5A5759582}" type="datetimeFigureOut">
              <a:rPr lang="ru-RU" smtClean="0"/>
              <a:t>19.09.2016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79B0-B9E1-4948-AF78-8A7877A37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768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5AA9-44F9-4DEC-940D-8DB5A5759582}" type="datetimeFigureOut">
              <a:rPr lang="ru-RU" smtClean="0"/>
              <a:t>19.09.2016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79B0-B9E1-4948-AF78-8A7877A37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22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5AA9-44F9-4DEC-940D-8DB5A5759582}" type="datetimeFigureOut">
              <a:rPr lang="ru-RU" smtClean="0"/>
              <a:t>19.09.2016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79B0-B9E1-4948-AF78-8A7877A37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07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5AA9-44F9-4DEC-940D-8DB5A5759582}" type="datetimeFigureOut">
              <a:rPr lang="ru-RU" smtClean="0"/>
              <a:t>19.09.2016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79B0-B9E1-4948-AF78-8A7877A37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38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5AA9-44F9-4DEC-940D-8DB5A5759582}" type="datetimeFigureOut">
              <a:rPr lang="ru-RU" smtClean="0"/>
              <a:t>19.09.2016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79B0-B9E1-4948-AF78-8A7877A37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575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5AA9-44F9-4DEC-940D-8DB5A5759582}" type="datetimeFigureOut">
              <a:rPr lang="ru-RU" smtClean="0"/>
              <a:t>19.09.2016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79B0-B9E1-4948-AF78-8A7877A37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90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5AA9-44F9-4DEC-940D-8DB5A5759582}" type="datetimeFigureOut">
              <a:rPr lang="ru-RU" smtClean="0"/>
              <a:t>19.09.2016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79B0-B9E1-4948-AF78-8A7877A37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77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5AA9-44F9-4DEC-940D-8DB5A5759582}" type="datetimeFigureOut">
              <a:rPr lang="ru-RU" smtClean="0"/>
              <a:t>19.09.2016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79B0-B9E1-4948-AF78-8A7877A37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725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35AA9-44F9-4DEC-940D-8DB5A5759582}" type="datetimeFigureOut">
              <a:rPr lang="ru-RU" smtClean="0"/>
              <a:t>19.09.2016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779B0-B9E1-4948-AF78-8A7877A37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830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Системная инженерия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5670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142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Введение в системную инженерию</a:t>
            </a:r>
          </a:p>
          <a:p>
            <a:pPr lvl="1"/>
            <a:r>
              <a:rPr lang="ru-RU" dirty="0"/>
              <a:t>Наука</a:t>
            </a:r>
          </a:p>
          <a:p>
            <a:pPr lvl="1"/>
            <a:r>
              <a:rPr lang="ru-RU" dirty="0"/>
              <a:t>Процесс</a:t>
            </a:r>
          </a:p>
          <a:p>
            <a:r>
              <a:rPr lang="ru-RU" dirty="0"/>
              <a:t>Системная инженерия</a:t>
            </a:r>
          </a:p>
          <a:p>
            <a:r>
              <a:rPr lang="ru-RU" dirty="0"/>
              <a:t>Термины (артефакт, </a:t>
            </a:r>
            <a:r>
              <a:rPr lang="en-US" dirty="0"/>
              <a:t>work product</a:t>
            </a:r>
            <a:r>
              <a:rPr lang="ru-RU" dirty="0"/>
              <a:t>)</a:t>
            </a:r>
          </a:p>
          <a:p>
            <a:r>
              <a:rPr lang="ru-RU" dirty="0"/>
              <a:t>Стандарты</a:t>
            </a:r>
          </a:p>
          <a:p>
            <a:pPr lvl="1"/>
            <a:r>
              <a:rPr lang="en-US" b="1" dirty="0"/>
              <a:t>NASA</a:t>
            </a:r>
            <a:r>
              <a:rPr lang="en-US" dirty="0"/>
              <a:t> Systems Engineering Handbook</a:t>
            </a:r>
            <a:endParaRPr lang="ru-RU" dirty="0"/>
          </a:p>
          <a:p>
            <a:pPr lvl="1"/>
            <a:r>
              <a:rPr lang="ru-RU" b="1" dirty="0"/>
              <a:t>ГОСТ</a:t>
            </a:r>
            <a:r>
              <a:rPr lang="ru-RU" dirty="0"/>
              <a:t> Р ИСО/МЭК 15288 – 2005 Системная инженерия. Процессы жизненного цикла систем</a:t>
            </a:r>
          </a:p>
          <a:p>
            <a:pPr lvl="1"/>
            <a:r>
              <a:rPr lang="en-US" dirty="0"/>
              <a:t>ISO/IEC 15288:2002</a:t>
            </a:r>
            <a:r>
              <a:rPr lang="ru-RU" dirty="0"/>
              <a:t> </a:t>
            </a:r>
            <a:r>
              <a:rPr lang="en-US" dirty="0"/>
              <a:t>ISO/IEC JTC1/SC</a:t>
            </a:r>
            <a:endParaRPr lang="ru-RU" dirty="0"/>
          </a:p>
          <a:p>
            <a:pPr lvl="1"/>
            <a:r>
              <a:rPr lang="en-US" dirty="0"/>
              <a:t>Guide to the Systems Engineering Body of Knowledge </a:t>
            </a:r>
            <a:r>
              <a:rPr lang="en-US" b="1" dirty="0" err="1"/>
              <a:t>SEBoK</a:t>
            </a:r>
            <a:endParaRPr lang="ru-RU" b="1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138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Кого и Сколько учат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Бакалавры, имеющие опыт работы</a:t>
            </a:r>
          </a:p>
        </p:txBody>
      </p:sp>
    </p:spTree>
    <p:extLst>
      <p:ext uri="{BB962C8B-B14F-4D97-AF65-F5344CB8AC3E}">
        <p14:creationId xmlns:p14="http://schemas.microsoft.com/office/powerpoint/2010/main" val="1422158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34353"/>
            <a:ext cx="10515600" cy="4742610"/>
          </a:xfrm>
        </p:spPr>
        <p:txBody>
          <a:bodyPr/>
          <a:lstStyle/>
          <a:p>
            <a:r>
              <a:rPr lang="ru-RU" dirty="0"/>
              <a:t>Наука – ищет компактное описание Алан Кей</a:t>
            </a:r>
          </a:p>
          <a:p>
            <a:r>
              <a:rPr lang="ru-RU" dirty="0"/>
              <a:t>Инженерия –  область технической деятельности, включающая в себя целый ряд специализированных областей и дисциплин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563720" y="5219140"/>
            <a:ext cx="3469341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Реальность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545791" y="2951069"/>
            <a:ext cx="3424517" cy="69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Мысли</a:t>
            </a:r>
          </a:p>
        </p:txBody>
      </p:sp>
      <p:cxnSp>
        <p:nvCxnSpPr>
          <p:cNvPr id="7" name="Прямая со стрелкой 6"/>
          <p:cNvCxnSpPr>
            <a:stCxn id="4" idx="0"/>
            <a:endCxn id="5" idx="2"/>
          </p:cNvCxnSpPr>
          <p:nvPr/>
        </p:nvCxnSpPr>
        <p:spPr>
          <a:xfrm flipH="1" flipV="1">
            <a:off x="7258050" y="3641351"/>
            <a:ext cx="40341" cy="1577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258049" y="4060913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Исследование (наука)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950943" y="3784787"/>
            <a:ext cx="1541930" cy="977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Воплощение</a:t>
            </a:r>
          </a:p>
        </p:txBody>
      </p:sp>
      <p:cxnSp>
        <p:nvCxnSpPr>
          <p:cNvPr id="11" name="Прямая со стрелкой 10"/>
          <p:cNvCxnSpPr>
            <a:stCxn id="5" idx="1"/>
            <a:endCxn id="9" idx="3"/>
          </p:cNvCxnSpPr>
          <p:nvPr/>
        </p:nvCxnSpPr>
        <p:spPr>
          <a:xfrm flipH="1">
            <a:off x="3492873" y="3296210"/>
            <a:ext cx="2052918" cy="977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55407" y="3986492"/>
            <a:ext cx="1564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Инженерия</a:t>
            </a:r>
          </a:p>
        </p:txBody>
      </p:sp>
      <p:sp>
        <p:nvSpPr>
          <p:cNvPr id="14" name="Выгнутая влево стрелка 13"/>
          <p:cNvSpPr/>
          <p:nvPr/>
        </p:nvSpPr>
        <p:spPr>
          <a:xfrm>
            <a:off x="1569945" y="2951069"/>
            <a:ext cx="614082" cy="298524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право стрелка 14"/>
          <p:cNvSpPr/>
          <p:nvPr/>
        </p:nvSpPr>
        <p:spPr>
          <a:xfrm>
            <a:off x="9721102" y="2951069"/>
            <a:ext cx="526677" cy="291353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270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Системная инженерия —</a:t>
            </a:r>
            <a:r>
              <a:rPr lang="en-US" dirty="0"/>
              <a:t>Systems engineering</a:t>
            </a:r>
            <a:r>
              <a:rPr lang="ru-RU" dirty="0"/>
              <a:t> </a:t>
            </a:r>
            <a:r>
              <a:rPr lang="en-US" dirty="0"/>
              <a:t>is an interdisciplinary approach and means to</a:t>
            </a:r>
            <a:r>
              <a:rPr lang="ru-RU" dirty="0"/>
              <a:t> </a:t>
            </a:r>
            <a:r>
              <a:rPr lang="en-US" dirty="0"/>
              <a:t>enable the realization of successful systems </a:t>
            </a:r>
            <a:r>
              <a:rPr lang="ru-RU" dirty="0"/>
              <a:t>(</a:t>
            </a:r>
            <a:r>
              <a:rPr lang="en-US" dirty="0"/>
              <a:t>Guide to the Systems Engineering Body of Knowledge</a:t>
            </a:r>
            <a:r>
              <a:rPr lang="ru-RU" dirty="0"/>
              <a:t>)</a:t>
            </a:r>
          </a:p>
          <a:p>
            <a:r>
              <a:rPr lang="ru-RU" dirty="0"/>
              <a:t>Системная инженерия – профессия, технология, дисциплина</a:t>
            </a:r>
          </a:p>
          <a:p>
            <a:r>
              <a:rPr lang="en-US" dirty="0"/>
              <a:t>It  focuses  on  holistically  and  concurrently understanding  stakeholder  needs;  exploring  opportunities;  documenting  requirements; and  synthesizing,  verifying,  validating,  and  evolving  solutions  while  considering  the complete problem, from system concept exploration through system disposal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14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Ответственность за всю систему как целое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6213" y="1264902"/>
            <a:ext cx="7279574" cy="540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950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чего нужна системная инженерия: победить сложность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3787" y="1939131"/>
            <a:ext cx="8609363" cy="459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324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International </a:t>
            </a:r>
            <a:r>
              <a:rPr lang="en-US" dirty="0" err="1"/>
              <a:t>Counsil</a:t>
            </a:r>
            <a:r>
              <a:rPr lang="en-US" dirty="0"/>
              <a:t> of Systems Engineering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0841" y="1825625"/>
            <a:ext cx="89703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118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580</Words>
  <Application>Microsoft Office PowerPoint</Application>
  <PresentationFormat>Широкоэкранный</PresentationFormat>
  <Paragraphs>101</Paragraphs>
  <Slides>8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Системная инженерия</vt:lpstr>
      <vt:lpstr>Введение</vt:lpstr>
      <vt:lpstr>Кого и Сколько учат</vt:lpstr>
      <vt:lpstr>Определение</vt:lpstr>
      <vt:lpstr>Определения</vt:lpstr>
      <vt:lpstr>Ответственность за всю систему как целое</vt:lpstr>
      <vt:lpstr>Для чего нужна системная инженерия: победить сложность</vt:lpstr>
      <vt:lpstr>International Counsil of Systems Engineering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Системная инженерия</dc:title>
  <dc:creator>Sergey Mirvoda</dc:creator>
  <cp:lastModifiedBy>Sergey Mirvoda</cp:lastModifiedBy>
  <cp:revision>18</cp:revision>
  <dcterms:created xsi:type="dcterms:W3CDTF">2015-12-04T14:45:02Z</dcterms:created>
  <dcterms:modified xsi:type="dcterms:W3CDTF">2016-09-19T11:43:50Z</dcterms:modified>
</cp:coreProperties>
</file>