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7"/>
  </p:notesMasterIdLst>
  <p:handoutMasterIdLst>
    <p:handoutMasterId r:id="rId28"/>
  </p:handoutMasterIdLst>
  <p:sldIdLst>
    <p:sldId id="258" r:id="rId3"/>
    <p:sldId id="282" r:id="rId4"/>
    <p:sldId id="259" r:id="rId5"/>
    <p:sldId id="261" r:id="rId6"/>
    <p:sldId id="262" r:id="rId7"/>
    <p:sldId id="283" r:id="rId8"/>
    <p:sldId id="284" r:id="rId9"/>
    <p:sldId id="264" r:id="rId10"/>
    <p:sldId id="267" r:id="rId11"/>
    <p:sldId id="268" r:id="rId12"/>
    <p:sldId id="269" r:id="rId13"/>
    <p:sldId id="270" r:id="rId14"/>
    <p:sldId id="271" r:id="rId15"/>
    <p:sldId id="281" r:id="rId16"/>
    <p:sldId id="272" r:id="rId17"/>
    <p:sldId id="287" r:id="rId18"/>
    <p:sldId id="285" r:id="rId19"/>
    <p:sldId id="286" r:id="rId20"/>
    <p:sldId id="273" r:id="rId21"/>
    <p:sldId id="274" r:id="rId22"/>
    <p:sldId id="275" r:id="rId23"/>
    <p:sldId id="276" r:id="rId24"/>
    <p:sldId id="277" r:id="rId25"/>
    <p:sldId id="279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9169BE-2C4D-4221-9309-F777FD95565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4403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 altLang="ru-RU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071F4E-7300-4025-BB48-E37CD67DA3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48B622-DD14-4D18-9FBA-65B9EED37C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720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09216-D9B5-421C-BFEC-214649C38E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556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BFC29-F8AC-4CE8-B77E-88E717AECF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898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3795" name="Freeform 3"/>
            <p:cNvSpPr>
              <a:spLocks/>
            </p:cNvSpPr>
            <p:nvPr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379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33797" name="Freeform 5"/>
              <p:cNvSpPr>
                <a:spLocks/>
              </p:cNvSpPr>
              <p:nvPr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98" name="Freeform 6"/>
              <p:cNvSpPr>
                <a:spLocks/>
              </p:cNvSpPr>
              <p:nvPr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799" name="Freeform 7"/>
              <p:cNvSpPr>
                <a:spLocks/>
              </p:cNvSpPr>
              <p:nvPr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0" name="Freeform 8"/>
              <p:cNvSpPr>
                <a:spLocks/>
              </p:cNvSpPr>
              <p:nvPr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1" name="Freeform 9"/>
              <p:cNvSpPr>
                <a:spLocks/>
              </p:cNvSpPr>
              <p:nvPr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2" name="Freeform 10"/>
              <p:cNvSpPr>
                <a:spLocks/>
              </p:cNvSpPr>
              <p:nvPr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3" name="Freeform 11"/>
              <p:cNvSpPr>
                <a:spLocks/>
              </p:cNvSpPr>
              <p:nvPr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4" name="Freeform 12"/>
              <p:cNvSpPr>
                <a:spLocks/>
              </p:cNvSpPr>
              <p:nvPr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5" name="Freeform 13"/>
              <p:cNvSpPr>
                <a:spLocks/>
              </p:cNvSpPr>
              <p:nvPr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6" name="Freeform 14"/>
              <p:cNvSpPr>
                <a:spLocks/>
              </p:cNvSpPr>
              <p:nvPr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7" name="Freeform 15"/>
              <p:cNvSpPr>
                <a:spLocks/>
              </p:cNvSpPr>
              <p:nvPr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8" name="Freeform 16"/>
              <p:cNvSpPr>
                <a:spLocks/>
              </p:cNvSpPr>
              <p:nvPr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09" name="Freeform 17"/>
              <p:cNvSpPr>
                <a:spLocks/>
              </p:cNvSpPr>
              <p:nvPr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0" name="Freeform 18"/>
              <p:cNvSpPr>
                <a:spLocks/>
              </p:cNvSpPr>
              <p:nvPr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1" name="Freeform 19"/>
              <p:cNvSpPr>
                <a:spLocks/>
              </p:cNvSpPr>
              <p:nvPr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2" name="Freeform 20"/>
              <p:cNvSpPr>
                <a:spLocks/>
              </p:cNvSpPr>
              <p:nvPr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3" name="Freeform 21"/>
              <p:cNvSpPr>
                <a:spLocks/>
              </p:cNvSpPr>
              <p:nvPr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4" name="Freeform 22"/>
              <p:cNvSpPr>
                <a:spLocks/>
              </p:cNvSpPr>
              <p:nvPr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5" name="Freeform 23"/>
              <p:cNvSpPr>
                <a:spLocks/>
              </p:cNvSpPr>
              <p:nvPr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6" name="Freeform 24"/>
              <p:cNvSpPr>
                <a:spLocks/>
              </p:cNvSpPr>
              <p:nvPr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7" name="Freeform 25"/>
              <p:cNvSpPr>
                <a:spLocks/>
              </p:cNvSpPr>
              <p:nvPr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8" name="Freeform 26"/>
              <p:cNvSpPr>
                <a:spLocks/>
              </p:cNvSpPr>
              <p:nvPr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19" name="Freeform 27"/>
              <p:cNvSpPr>
                <a:spLocks/>
              </p:cNvSpPr>
              <p:nvPr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20" name="Freeform 28"/>
              <p:cNvSpPr>
                <a:spLocks/>
              </p:cNvSpPr>
              <p:nvPr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21" name="Freeform 29"/>
              <p:cNvSpPr>
                <a:spLocks/>
              </p:cNvSpPr>
              <p:nvPr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3822" name="Group 30"/>
              <p:cNvGrpSpPr>
                <a:grpSpLocks/>
              </p:cNvGrpSpPr>
              <p:nvPr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33823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4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5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6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7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8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29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0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1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2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3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4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5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6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37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3838" name="Group 46"/>
              <p:cNvGrpSpPr>
                <a:grpSpLocks/>
              </p:cNvGrpSpPr>
              <p:nvPr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33839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0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3841" name="Group 49"/>
              <p:cNvGrpSpPr>
                <a:grpSpLocks/>
              </p:cNvGrpSpPr>
              <p:nvPr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33842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3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4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5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6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7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8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49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3850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3851" name="Freeform 59"/>
              <p:cNvSpPr>
                <a:spLocks/>
              </p:cNvSpPr>
              <p:nvPr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2" name="Freeform 60"/>
              <p:cNvSpPr>
                <a:spLocks/>
              </p:cNvSpPr>
              <p:nvPr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3" name="Freeform 61"/>
              <p:cNvSpPr>
                <a:spLocks/>
              </p:cNvSpPr>
              <p:nvPr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4" name="Freeform 62"/>
              <p:cNvSpPr>
                <a:spLocks/>
              </p:cNvSpPr>
              <p:nvPr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5" name="Freeform 63"/>
              <p:cNvSpPr>
                <a:spLocks/>
              </p:cNvSpPr>
              <p:nvPr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6" name="Freeform 64"/>
              <p:cNvSpPr>
                <a:spLocks/>
              </p:cNvSpPr>
              <p:nvPr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7" name="Freeform 65"/>
              <p:cNvSpPr>
                <a:spLocks/>
              </p:cNvSpPr>
              <p:nvPr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858" name="Freeform 66"/>
              <p:cNvSpPr>
                <a:spLocks/>
              </p:cNvSpPr>
              <p:nvPr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385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920875"/>
            <a:ext cx="8226425" cy="1736725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3386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33861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3862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3863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A21AD5-61F6-4AC6-BE82-799900E7A72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1688F-D19E-4102-896B-C486231ADF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948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0C995-E2D7-4655-867E-79504A2C2F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3657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7012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5025" y="1598613"/>
            <a:ext cx="4037013" cy="44973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DEF5B-64FD-461B-B30D-FCDD16E953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287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45B9-079A-456E-8D94-70258B9FAB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4062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66942-7F29-4A7B-B4F3-8039E44BD70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3317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6FC7ED-C472-4957-B5B1-E99880064B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1521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74D288-830D-42DF-BB35-68437E5F84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050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CB73D-520D-4090-B2B3-B5731C2482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519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FF642-14F5-4CC9-A43E-572011FA4E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43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1589C-5ED1-432E-9BB4-5ED45C99E3A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7417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6225" y="273050"/>
            <a:ext cx="2055813" cy="58229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18212" cy="58229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DE014-BF47-4AA5-94A2-E4B2D4C53BB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645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7895D-9DC7-499A-8E6C-F9B60449BDA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3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18553-AF3B-4684-8C00-A50B32B621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915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73562-C4B6-436A-B408-442F294C20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8990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0BC7D-702D-49D4-94B8-43D8305E1F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588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32D5BB-5FA0-4579-919F-B1AFCBDFE7C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271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4AEC7-30D1-4118-A3A2-65A6D407223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40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ACE84-827C-4457-A815-0CE48726948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9119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DDD06C-BC7A-43B4-8F6D-7A68C636D34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63529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0" y="0"/>
            <a:ext cx="9142413" cy="6856413"/>
            <a:chOff x="0" y="0"/>
            <a:chExt cx="5759" cy="4319"/>
          </a:xfrm>
        </p:grpSpPr>
        <p:sp>
          <p:nvSpPr>
            <p:cNvPr id="32771" name="Freeform 3"/>
            <p:cNvSpPr>
              <a:spLocks/>
            </p:cNvSpPr>
            <p:nvPr userDrawn="1"/>
          </p:nvSpPr>
          <p:spPr bwMode="hidden">
            <a:xfrm>
              <a:off x="0" y="0"/>
              <a:ext cx="5758" cy="1043"/>
            </a:xfrm>
            <a:custGeom>
              <a:avLst/>
              <a:gdLst>
                <a:gd name="T0" fmla="*/ 5740 w 5740"/>
                <a:gd name="T1" fmla="*/ 1043 h 1043"/>
                <a:gd name="T2" fmla="*/ 0 w 5740"/>
                <a:gd name="T3" fmla="*/ 1043 h 1043"/>
                <a:gd name="T4" fmla="*/ 0 w 5740"/>
                <a:gd name="T5" fmla="*/ 0 h 1043"/>
                <a:gd name="T6" fmla="*/ 5740 w 5740"/>
                <a:gd name="T7" fmla="*/ 0 h 1043"/>
                <a:gd name="T8" fmla="*/ 5740 w 5740"/>
                <a:gd name="T9" fmla="*/ 1043 h 1043"/>
                <a:gd name="T10" fmla="*/ 5740 w 5740"/>
                <a:gd name="T11" fmla="*/ 1043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043">
                  <a:moveTo>
                    <a:pt x="5740" y="1043"/>
                  </a:moveTo>
                  <a:lnTo>
                    <a:pt x="0" y="1043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1043"/>
                  </a:lnTo>
                  <a:lnTo>
                    <a:pt x="574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32772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32773" name="Freeform 5"/>
              <p:cNvSpPr>
                <a:spLocks/>
              </p:cNvSpPr>
              <p:nvPr userDrawn="1"/>
            </p:nvSpPr>
            <p:spPr bwMode="hidden">
              <a:xfrm>
                <a:off x="1" y="104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4" name="Freeform 6"/>
              <p:cNvSpPr>
                <a:spLocks/>
              </p:cNvSpPr>
              <p:nvPr userDrawn="1"/>
            </p:nvSpPr>
            <p:spPr bwMode="hidden">
              <a:xfrm>
                <a:off x="0" y="3988"/>
                <a:ext cx="5758" cy="42"/>
              </a:xfrm>
              <a:custGeom>
                <a:avLst/>
                <a:gdLst>
                  <a:gd name="T0" fmla="*/ 0 w 5740"/>
                  <a:gd name="T1" fmla="*/ 42 h 42"/>
                  <a:gd name="T2" fmla="*/ 5740 w 5740"/>
                  <a:gd name="T3" fmla="*/ 42 h 42"/>
                  <a:gd name="T4" fmla="*/ 5740 w 5740"/>
                  <a:gd name="T5" fmla="*/ 0 h 42"/>
                  <a:gd name="T6" fmla="*/ 0 w 5740"/>
                  <a:gd name="T7" fmla="*/ 0 h 42"/>
                  <a:gd name="T8" fmla="*/ 0 w 5740"/>
                  <a:gd name="T9" fmla="*/ 42 h 42"/>
                  <a:gd name="T10" fmla="*/ 0 w 5740"/>
                  <a:gd name="T1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42">
                    <a:moveTo>
                      <a:pt x="0" y="42"/>
                    </a:moveTo>
                    <a:lnTo>
                      <a:pt x="5740" y="42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5" name="Freeform 7"/>
              <p:cNvSpPr>
                <a:spLocks/>
              </p:cNvSpPr>
              <p:nvPr userDrawn="1"/>
            </p:nvSpPr>
            <p:spPr bwMode="hidden">
              <a:xfrm>
                <a:off x="0" y="3665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6" name="Freeform 8"/>
              <p:cNvSpPr>
                <a:spLocks/>
              </p:cNvSpPr>
              <p:nvPr userDrawn="1"/>
            </p:nvSpPr>
            <p:spPr bwMode="hidden">
              <a:xfrm>
                <a:off x="0" y="3364"/>
                <a:ext cx="5758" cy="30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7" name="Freeform 9"/>
              <p:cNvSpPr>
                <a:spLocks/>
              </p:cNvSpPr>
              <p:nvPr userDrawn="1"/>
            </p:nvSpPr>
            <p:spPr bwMode="hidden">
              <a:xfrm>
                <a:off x="0" y="3105"/>
                <a:ext cx="5758" cy="31"/>
              </a:xfrm>
              <a:custGeom>
                <a:avLst/>
                <a:gdLst>
                  <a:gd name="T0" fmla="*/ 0 w 5740"/>
                  <a:gd name="T1" fmla="*/ 30 h 30"/>
                  <a:gd name="T2" fmla="*/ 5740 w 5740"/>
                  <a:gd name="T3" fmla="*/ 30 h 30"/>
                  <a:gd name="T4" fmla="*/ 5740 w 5740"/>
                  <a:gd name="T5" fmla="*/ 0 h 30"/>
                  <a:gd name="T6" fmla="*/ 0 w 5740"/>
                  <a:gd name="T7" fmla="*/ 0 h 30"/>
                  <a:gd name="T8" fmla="*/ 0 w 5740"/>
                  <a:gd name="T9" fmla="*/ 30 h 30"/>
                  <a:gd name="T10" fmla="*/ 0 w 5740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0" y="30"/>
                    </a:moveTo>
                    <a:lnTo>
                      <a:pt x="5740" y="30"/>
                    </a:lnTo>
                    <a:lnTo>
                      <a:pt x="5740" y="0"/>
                    </a:lnTo>
                    <a:lnTo>
                      <a:pt x="0" y="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8" name="Freeform 10"/>
              <p:cNvSpPr>
                <a:spLocks/>
              </p:cNvSpPr>
              <p:nvPr userDrawn="1"/>
            </p:nvSpPr>
            <p:spPr bwMode="hidden">
              <a:xfrm>
                <a:off x="0" y="2859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79" name="Freeform 11"/>
              <p:cNvSpPr>
                <a:spLocks/>
              </p:cNvSpPr>
              <p:nvPr userDrawn="1"/>
            </p:nvSpPr>
            <p:spPr bwMode="hidden">
              <a:xfrm>
                <a:off x="0" y="264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0" name="Freeform 12"/>
              <p:cNvSpPr>
                <a:spLocks/>
              </p:cNvSpPr>
              <p:nvPr userDrawn="1"/>
            </p:nvSpPr>
            <p:spPr bwMode="hidden">
              <a:xfrm>
                <a:off x="0" y="2433"/>
                <a:ext cx="5758" cy="36"/>
              </a:xfrm>
              <a:custGeom>
                <a:avLst/>
                <a:gdLst>
                  <a:gd name="T0" fmla="*/ 5740 w 5740"/>
                  <a:gd name="T1" fmla="*/ 0 h 36"/>
                  <a:gd name="T2" fmla="*/ 0 w 5740"/>
                  <a:gd name="T3" fmla="*/ 0 h 36"/>
                  <a:gd name="T4" fmla="*/ 0 w 5740"/>
                  <a:gd name="T5" fmla="*/ 36 h 36"/>
                  <a:gd name="T6" fmla="*/ 5740 w 5740"/>
                  <a:gd name="T7" fmla="*/ 36 h 36"/>
                  <a:gd name="T8" fmla="*/ 5740 w 5740"/>
                  <a:gd name="T9" fmla="*/ 0 h 36"/>
                  <a:gd name="T10" fmla="*/ 5740 w 5740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6">
                    <a:moveTo>
                      <a:pt x="5740" y="0"/>
                    </a:moveTo>
                    <a:lnTo>
                      <a:pt x="0" y="0"/>
                    </a:lnTo>
                    <a:lnTo>
                      <a:pt x="0" y="36"/>
                    </a:lnTo>
                    <a:lnTo>
                      <a:pt x="5740" y="36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1" name="Freeform 13"/>
              <p:cNvSpPr>
                <a:spLocks/>
              </p:cNvSpPr>
              <p:nvPr userDrawn="1"/>
            </p:nvSpPr>
            <p:spPr bwMode="hidden">
              <a:xfrm>
                <a:off x="0" y="2259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4706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2" name="Freeform 14"/>
              <p:cNvSpPr>
                <a:spLocks/>
              </p:cNvSpPr>
              <p:nvPr userDrawn="1"/>
            </p:nvSpPr>
            <p:spPr bwMode="hidden">
              <a:xfrm>
                <a:off x="0" y="209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3" name="Freeform 15"/>
              <p:cNvSpPr>
                <a:spLocks/>
              </p:cNvSpPr>
              <p:nvPr userDrawn="1"/>
            </p:nvSpPr>
            <p:spPr bwMode="hidden">
              <a:xfrm>
                <a:off x="0" y="192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4" name="Freeform 16"/>
              <p:cNvSpPr>
                <a:spLocks/>
              </p:cNvSpPr>
              <p:nvPr userDrawn="1"/>
            </p:nvSpPr>
            <p:spPr bwMode="hidden">
              <a:xfrm>
                <a:off x="0" y="1645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5" name="Freeform 17"/>
              <p:cNvSpPr>
                <a:spLocks/>
              </p:cNvSpPr>
              <p:nvPr userDrawn="1"/>
            </p:nvSpPr>
            <p:spPr bwMode="hidden">
              <a:xfrm>
                <a:off x="0" y="1778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6" name="Freeform 18"/>
              <p:cNvSpPr>
                <a:spLocks/>
              </p:cNvSpPr>
              <p:nvPr userDrawn="1"/>
            </p:nvSpPr>
            <p:spPr bwMode="hidden">
              <a:xfrm>
                <a:off x="0" y="1520"/>
                <a:ext cx="5758" cy="12"/>
              </a:xfrm>
              <a:custGeom>
                <a:avLst/>
                <a:gdLst>
                  <a:gd name="T0" fmla="*/ 5740 w 5740"/>
                  <a:gd name="T1" fmla="*/ 0 h 12"/>
                  <a:gd name="T2" fmla="*/ 0 w 5740"/>
                  <a:gd name="T3" fmla="*/ 0 h 12"/>
                  <a:gd name="T4" fmla="*/ 0 w 5740"/>
                  <a:gd name="T5" fmla="*/ 12 h 12"/>
                  <a:gd name="T6" fmla="*/ 5740 w 5740"/>
                  <a:gd name="T7" fmla="*/ 12 h 12"/>
                  <a:gd name="T8" fmla="*/ 5740 w 5740"/>
                  <a:gd name="T9" fmla="*/ 0 h 12"/>
                  <a:gd name="T10" fmla="*/ 5740 w 5740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2">
                    <a:moveTo>
                      <a:pt x="5740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5740" y="12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7" name="Freeform 19"/>
              <p:cNvSpPr>
                <a:spLocks/>
              </p:cNvSpPr>
              <p:nvPr userDrawn="1"/>
            </p:nvSpPr>
            <p:spPr bwMode="hidden">
              <a:xfrm>
                <a:off x="0" y="1394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8" name="Freeform 20"/>
              <p:cNvSpPr>
                <a:spLocks/>
              </p:cNvSpPr>
              <p:nvPr userDrawn="1"/>
            </p:nvSpPr>
            <p:spPr bwMode="hidden">
              <a:xfrm>
                <a:off x="0" y="1280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89" name="Freeform 21"/>
              <p:cNvSpPr>
                <a:spLocks/>
              </p:cNvSpPr>
              <p:nvPr userDrawn="1"/>
            </p:nvSpPr>
            <p:spPr bwMode="hidden">
              <a:xfrm>
                <a:off x="0" y="117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0" name="Freeform 22"/>
              <p:cNvSpPr>
                <a:spLocks/>
              </p:cNvSpPr>
              <p:nvPr userDrawn="1"/>
            </p:nvSpPr>
            <p:spPr bwMode="hidden">
              <a:xfrm>
                <a:off x="0" y="24"/>
                <a:ext cx="5758" cy="30"/>
              </a:xfrm>
              <a:custGeom>
                <a:avLst/>
                <a:gdLst>
                  <a:gd name="T0" fmla="*/ 5740 w 5740"/>
                  <a:gd name="T1" fmla="*/ 0 h 30"/>
                  <a:gd name="T2" fmla="*/ 0 w 5740"/>
                  <a:gd name="T3" fmla="*/ 0 h 30"/>
                  <a:gd name="T4" fmla="*/ 0 w 5740"/>
                  <a:gd name="T5" fmla="*/ 30 h 30"/>
                  <a:gd name="T6" fmla="*/ 5740 w 5740"/>
                  <a:gd name="T7" fmla="*/ 30 h 30"/>
                  <a:gd name="T8" fmla="*/ 5740 w 5740"/>
                  <a:gd name="T9" fmla="*/ 0 h 30"/>
                  <a:gd name="T10" fmla="*/ 5740 w 5740"/>
                  <a:gd name="T1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30">
                    <a:moveTo>
                      <a:pt x="5740" y="0"/>
                    </a:moveTo>
                    <a:lnTo>
                      <a:pt x="0" y="0"/>
                    </a:lnTo>
                    <a:lnTo>
                      <a:pt x="0" y="30"/>
                    </a:lnTo>
                    <a:lnTo>
                      <a:pt x="5740" y="30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1" name="Freeform 23"/>
              <p:cNvSpPr>
                <a:spLocks/>
              </p:cNvSpPr>
              <p:nvPr userDrawn="1"/>
            </p:nvSpPr>
            <p:spPr bwMode="hidden">
              <a:xfrm>
                <a:off x="0" y="186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4118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2" name="Freeform 24"/>
              <p:cNvSpPr>
                <a:spLocks/>
              </p:cNvSpPr>
              <p:nvPr userDrawn="1"/>
            </p:nvSpPr>
            <p:spPr bwMode="hidden">
              <a:xfrm>
                <a:off x="0" y="475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7843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3" name="Freeform 25"/>
              <p:cNvSpPr>
                <a:spLocks/>
              </p:cNvSpPr>
              <p:nvPr userDrawn="1"/>
            </p:nvSpPr>
            <p:spPr bwMode="hidden">
              <a:xfrm>
                <a:off x="0" y="337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4" name="Freeform 26"/>
              <p:cNvSpPr>
                <a:spLocks/>
              </p:cNvSpPr>
              <p:nvPr userDrawn="1"/>
            </p:nvSpPr>
            <p:spPr bwMode="hidden">
              <a:xfrm>
                <a:off x="0" y="600"/>
                <a:ext cx="5758" cy="24"/>
              </a:xfrm>
              <a:custGeom>
                <a:avLst/>
                <a:gdLst>
                  <a:gd name="T0" fmla="*/ 5740 w 5740"/>
                  <a:gd name="T1" fmla="*/ 0 h 24"/>
                  <a:gd name="T2" fmla="*/ 0 w 5740"/>
                  <a:gd name="T3" fmla="*/ 0 h 24"/>
                  <a:gd name="T4" fmla="*/ 0 w 5740"/>
                  <a:gd name="T5" fmla="*/ 24 h 24"/>
                  <a:gd name="T6" fmla="*/ 5740 w 5740"/>
                  <a:gd name="T7" fmla="*/ 24 h 24"/>
                  <a:gd name="T8" fmla="*/ 5740 w 5740"/>
                  <a:gd name="T9" fmla="*/ 0 h 24"/>
                  <a:gd name="T10" fmla="*/ 5740 w 5740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24">
                    <a:moveTo>
                      <a:pt x="5740" y="0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740" y="24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7882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5" name="Freeform 27"/>
              <p:cNvSpPr>
                <a:spLocks/>
              </p:cNvSpPr>
              <p:nvPr userDrawn="1"/>
            </p:nvSpPr>
            <p:spPr bwMode="hidden">
              <a:xfrm>
                <a:off x="0" y="727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6" name="Freeform 28"/>
              <p:cNvSpPr>
                <a:spLocks/>
              </p:cNvSpPr>
              <p:nvPr userDrawn="1"/>
            </p:nvSpPr>
            <p:spPr bwMode="hidden">
              <a:xfrm>
                <a:off x="0" y="841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797" name="Freeform 29"/>
              <p:cNvSpPr>
                <a:spLocks/>
              </p:cNvSpPr>
              <p:nvPr userDrawn="1"/>
            </p:nvSpPr>
            <p:spPr bwMode="hidden">
              <a:xfrm>
                <a:off x="0" y="943"/>
                <a:ext cx="5758" cy="18"/>
              </a:xfrm>
              <a:custGeom>
                <a:avLst/>
                <a:gdLst>
                  <a:gd name="T0" fmla="*/ 5740 w 5740"/>
                  <a:gd name="T1" fmla="*/ 0 h 18"/>
                  <a:gd name="T2" fmla="*/ 0 w 5740"/>
                  <a:gd name="T3" fmla="*/ 0 h 18"/>
                  <a:gd name="T4" fmla="*/ 0 w 5740"/>
                  <a:gd name="T5" fmla="*/ 18 h 18"/>
                  <a:gd name="T6" fmla="*/ 5740 w 5740"/>
                  <a:gd name="T7" fmla="*/ 18 h 18"/>
                  <a:gd name="T8" fmla="*/ 5740 w 5740"/>
                  <a:gd name="T9" fmla="*/ 0 h 18"/>
                  <a:gd name="T10" fmla="*/ 5740 w 5740"/>
                  <a:gd name="T11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40" h="18">
                    <a:moveTo>
                      <a:pt x="5740" y="0"/>
                    </a:moveTo>
                    <a:lnTo>
                      <a:pt x="0" y="0"/>
                    </a:lnTo>
                    <a:lnTo>
                      <a:pt x="0" y="18"/>
                    </a:lnTo>
                    <a:lnTo>
                      <a:pt x="5740" y="18"/>
                    </a:lnTo>
                    <a:lnTo>
                      <a:pt x="5740" y="0"/>
                    </a:lnTo>
                    <a:lnTo>
                      <a:pt x="57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81961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32798" name="Group 30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58" cy="1045"/>
                <a:chOff x="0" y="0"/>
                <a:chExt cx="5758" cy="1045"/>
              </a:xfrm>
            </p:grpSpPr>
            <p:sp>
              <p:nvSpPr>
                <p:cNvPr id="32799" name="Freeform 31"/>
                <p:cNvSpPr>
                  <a:spLocks/>
                </p:cNvSpPr>
                <p:nvPr/>
              </p:nvSpPr>
              <p:spPr bwMode="hidden">
                <a:xfrm>
                  <a:off x="2849" y="0"/>
                  <a:ext cx="42" cy="1045"/>
                </a:xfrm>
                <a:custGeom>
                  <a:avLst/>
                  <a:gdLst>
                    <a:gd name="T0" fmla="*/ 18 w 42"/>
                    <a:gd name="T1" fmla="*/ 1043 h 1043"/>
                    <a:gd name="T2" fmla="*/ 42 w 42"/>
                    <a:gd name="T3" fmla="*/ 1043 h 1043"/>
                    <a:gd name="T4" fmla="*/ 42 w 42"/>
                    <a:gd name="T5" fmla="*/ 0 h 1043"/>
                    <a:gd name="T6" fmla="*/ 0 w 42"/>
                    <a:gd name="T7" fmla="*/ 0 h 1043"/>
                    <a:gd name="T8" fmla="*/ 0 w 42"/>
                    <a:gd name="T9" fmla="*/ 1043 h 1043"/>
                    <a:gd name="T10" fmla="*/ 18 w 42"/>
                    <a:gd name="T11" fmla="*/ 1043 h 1043"/>
                    <a:gd name="T12" fmla="*/ 18 w 4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0" name="Freeform 32"/>
                <p:cNvSpPr>
                  <a:spLocks/>
                </p:cNvSpPr>
                <p:nvPr/>
              </p:nvSpPr>
              <p:spPr bwMode="hidden">
                <a:xfrm>
                  <a:off x="2400" y="0"/>
                  <a:ext cx="155" cy="1045"/>
                </a:xfrm>
                <a:custGeom>
                  <a:avLst/>
                  <a:gdLst>
                    <a:gd name="T0" fmla="*/ 131 w 155"/>
                    <a:gd name="T1" fmla="*/ 1043 h 1043"/>
                    <a:gd name="T2" fmla="*/ 155 w 155"/>
                    <a:gd name="T3" fmla="*/ 1043 h 1043"/>
                    <a:gd name="T4" fmla="*/ 42 w 155"/>
                    <a:gd name="T5" fmla="*/ 0 h 1043"/>
                    <a:gd name="T6" fmla="*/ 0 w 155"/>
                    <a:gd name="T7" fmla="*/ 0 h 1043"/>
                    <a:gd name="T8" fmla="*/ 113 w 155"/>
                    <a:gd name="T9" fmla="*/ 1043 h 1043"/>
                    <a:gd name="T10" fmla="*/ 131 w 155"/>
                    <a:gd name="T11" fmla="*/ 1043 h 1043"/>
                    <a:gd name="T12" fmla="*/ 131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31" y="1043"/>
                      </a:moveTo>
                      <a:lnTo>
                        <a:pt x="155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113" y="1043"/>
                      </a:lnTo>
                      <a:lnTo>
                        <a:pt x="131" y="1043"/>
                      </a:lnTo>
                      <a:lnTo>
                        <a:pt x="13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1" name="Freeform 33"/>
                <p:cNvSpPr>
                  <a:spLocks/>
                </p:cNvSpPr>
                <p:nvPr/>
              </p:nvSpPr>
              <p:spPr bwMode="hidden">
                <a:xfrm>
                  <a:off x="1967" y="0"/>
                  <a:ext cx="240" cy="1045"/>
                </a:xfrm>
                <a:custGeom>
                  <a:avLst/>
                  <a:gdLst>
                    <a:gd name="T0" fmla="*/ 221 w 239"/>
                    <a:gd name="T1" fmla="*/ 1043 h 1043"/>
                    <a:gd name="T2" fmla="*/ 239 w 239"/>
                    <a:gd name="T3" fmla="*/ 1043 h 1043"/>
                    <a:gd name="T4" fmla="*/ 36 w 239"/>
                    <a:gd name="T5" fmla="*/ 0 h 1043"/>
                    <a:gd name="T6" fmla="*/ 0 w 239"/>
                    <a:gd name="T7" fmla="*/ 0 h 1043"/>
                    <a:gd name="T8" fmla="*/ 203 w 239"/>
                    <a:gd name="T9" fmla="*/ 1043 h 1043"/>
                    <a:gd name="T10" fmla="*/ 221 w 239"/>
                    <a:gd name="T11" fmla="*/ 1043 h 1043"/>
                    <a:gd name="T12" fmla="*/ 221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221" y="1043"/>
                      </a:moveTo>
                      <a:lnTo>
                        <a:pt x="239" y="1043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203" y="1043"/>
                      </a:lnTo>
                      <a:lnTo>
                        <a:pt x="221" y="1043"/>
                      </a:lnTo>
                      <a:lnTo>
                        <a:pt x="221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2" name="Freeform 34"/>
                <p:cNvSpPr>
                  <a:spLocks/>
                </p:cNvSpPr>
                <p:nvPr/>
              </p:nvSpPr>
              <p:spPr bwMode="hidden">
                <a:xfrm>
                  <a:off x="1554" y="0"/>
                  <a:ext cx="353" cy="1045"/>
                </a:xfrm>
                <a:custGeom>
                  <a:avLst/>
                  <a:gdLst>
                    <a:gd name="T0" fmla="*/ 334 w 352"/>
                    <a:gd name="T1" fmla="*/ 1043 h 1043"/>
                    <a:gd name="T2" fmla="*/ 352 w 352"/>
                    <a:gd name="T3" fmla="*/ 1043 h 1043"/>
                    <a:gd name="T4" fmla="*/ 41 w 352"/>
                    <a:gd name="T5" fmla="*/ 0 h 1043"/>
                    <a:gd name="T6" fmla="*/ 0 w 352"/>
                    <a:gd name="T7" fmla="*/ 0 h 1043"/>
                    <a:gd name="T8" fmla="*/ 311 w 352"/>
                    <a:gd name="T9" fmla="*/ 1043 h 1043"/>
                    <a:gd name="T10" fmla="*/ 334 w 352"/>
                    <a:gd name="T11" fmla="*/ 1043 h 1043"/>
                    <a:gd name="T12" fmla="*/ 334 w 352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2" h="1043">
                      <a:moveTo>
                        <a:pt x="334" y="1043"/>
                      </a:moveTo>
                      <a:lnTo>
                        <a:pt x="352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311" y="1043"/>
                      </a:lnTo>
                      <a:lnTo>
                        <a:pt x="334" y="1043"/>
                      </a:lnTo>
                      <a:lnTo>
                        <a:pt x="33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3" name="Freeform 35"/>
                <p:cNvSpPr>
                  <a:spLocks/>
                </p:cNvSpPr>
                <p:nvPr/>
              </p:nvSpPr>
              <p:spPr bwMode="hidden">
                <a:xfrm>
                  <a:off x="1134" y="0"/>
                  <a:ext cx="450" cy="1045"/>
                </a:xfrm>
                <a:custGeom>
                  <a:avLst/>
                  <a:gdLst>
                    <a:gd name="T0" fmla="*/ 425 w 449"/>
                    <a:gd name="T1" fmla="*/ 1043 h 1043"/>
                    <a:gd name="T2" fmla="*/ 449 w 449"/>
                    <a:gd name="T3" fmla="*/ 1043 h 1043"/>
                    <a:gd name="T4" fmla="*/ 42 w 449"/>
                    <a:gd name="T5" fmla="*/ 0 h 1043"/>
                    <a:gd name="T6" fmla="*/ 0 w 449"/>
                    <a:gd name="T7" fmla="*/ 0 h 1043"/>
                    <a:gd name="T8" fmla="*/ 407 w 449"/>
                    <a:gd name="T9" fmla="*/ 1043 h 1043"/>
                    <a:gd name="T10" fmla="*/ 425 w 449"/>
                    <a:gd name="T11" fmla="*/ 1043 h 1043"/>
                    <a:gd name="T12" fmla="*/ 425 w 44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043">
                      <a:moveTo>
                        <a:pt x="425" y="1043"/>
                      </a:moveTo>
                      <a:lnTo>
                        <a:pt x="449" y="1043"/>
                      </a:lnTo>
                      <a:lnTo>
                        <a:pt x="42" y="0"/>
                      </a:lnTo>
                      <a:lnTo>
                        <a:pt x="0" y="0"/>
                      </a:lnTo>
                      <a:lnTo>
                        <a:pt x="407" y="1043"/>
                      </a:lnTo>
                      <a:lnTo>
                        <a:pt x="425" y="1043"/>
                      </a:lnTo>
                      <a:lnTo>
                        <a:pt x="425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4" name="Freeform 36"/>
                <p:cNvSpPr>
                  <a:spLocks/>
                </p:cNvSpPr>
                <p:nvPr/>
              </p:nvSpPr>
              <p:spPr bwMode="hidden">
                <a:xfrm>
                  <a:off x="714" y="0"/>
                  <a:ext cx="540" cy="1045"/>
                </a:xfrm>
                <a:custGeom>
                  <a:avLst/>
                  <a:gdLst>
                    <a:gd name="T0" fmla="*/ 520 w 538"/>
                    <a:gd name="T1" fmla="*/ 1043 h 1043"/>
                    <a:gd name="T2" fmla="*/ 538 w 538"/>
                    <a:gd name="T3" fmla="*/ 1043 h 1043"/>
                    <a:gd name="T4" fmla="*/ 41 w 538"/>
                    <a:gd name="T5" fmla="*/ 0 h 1043"/>
                    <a:gd name="T6" fmla="*/ 0 w 538"/>
                    <a:gd name="T7" fmla="*/ 0 h 1043"/>
                    <a:gd name="T8" fmla="*/ 496 w 538"/>
                    <a:gd name="T9" fmla="*/ 1043 h 1043"/>
                    <a:gd name="T10" fmla="*/ 520 w 538"/>
                    <a:gd name="T11" fmla="*/ 1043 h 1043"/>
                    <a:gd name="T12" fmla="*/ 520 w 53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8" h="1043">
                      <a:moveTo>
                        <a:pt x="520" y="1043"/>
                      </a:moveTo>
                      <a:lnTo>
                        <a:pt x="538" y="1043"/>
                      </a:lnTo>
                      <a:lnTo>
                        <a:pt x="41" y="0"/>
                      </a:lnTo>
                      <a:lnTo>
                        <a:pt x="0" y="0"/>
                      </a:lnTo>
                      <a:lnTo>
                        <a:pt x="496" y="1043"/>
                      </a:lnTo>
                      <a:lnTo>
                        <a:pt x="520" y="1043"/>
                      </a:lnTo>
                      <a:lnTo>
                        <a:pt x="520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5" name="Freeform 37"/>
                <p:cNvSpPr>
                  <a:spLocks/>
                </p:cNvSpPr>
                <p:nvPr/>
              </p:nvSpPr>
              <p:spPr bwMode="hidden">
                <a:xfrm>
                  <a:off x="306" y="0"/>
                  <a:ext cx="642" cy="1045"/>
                </a:xfrm>
                <a:custGeom>
                  <a:avLst/>
                  <a:gdLst>
                    <a:gd name="T0" fmla="*/ 622 w 640"/>
                    <a:gd name="T1" fmla="*/ 1043 h 1043"/>
                    <a:gd name="T2" fmla="*/ 640 w 640"/>
                    <a:gd name="T3" fmla="*/ 1043 h 1043"/>
                    <a:gd name="T4" fmla="*/ 48 w 640"/>
                    <a:gd name="T5" fmla="*/ 0 h 1043"/>
                    <a:gd name="T6" fmla="*/ 0 w 640"/>
                    <a:gd name="T7" fmla="*/ 0 h 1043"/>
                    <a:gd name="T8" fmla="*/ 598 w 640"/>
                    <a:gd name="T9" fmla="*/ 1043 h 1043"/>
                    <a:gd name="T10" fmla="*/ 622 w 640"/>
                    <a:gd name="T11" fmla="*/ 1043 h 1043"/>
                    <a:gd name="T12" fmla="*/ 622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622" y="1043"/>
                      </a:moveTo>
                      <a:lnTo>
                        <a:pt x="640" y="1043"/>
                      </a:lnTo>
                      <a:lnTo>
                        <a:pt x="48" y="0"/>
                      </a:lnTo>
                      <a:lnTo>
                        <a:pt x="0" y="0"/>
                      </a:lnTo>
                      <a:lnTo>
                        <a:pt x="598" y="1043"/>
                      </a:lnTo>
                      <a:lnTo>
                        <a:pt x="622" y="1043"/>
                      </a:lnTo>
                      <a:lnTo>
                        <a:pt x="622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6" name="Freeform 38"/>
                <p:cNvSpPr>
                  <a:spLocks/>
                </p:cNvSpPr>
                <p:nvPr/>
              </p:nvSpPr>
              <p:spPr bwMode="hidden">
                <a:xfrm>
                  <a:off x="0" y="108"/>
                  <a:ext cx="630" cy="937"/>
                </a:xfrm>
                <a:custGeom>
                  <a:avLst/>
                  <a:gdLst>
                    <a:gd name="T0" fmla="*/ 604 w 628"/>
                    <a:gd name="T1" fmla="*/ 935 h 935"/>
                    <a:gd name="T2" fmla="*/ 628 w 628"/>
                    <a:gd name="T3" fmla="*/ 935 h 935"/>
                    <a:gd name="T4" fmla="*/ 0 w 628"/>
                    <a:gd name="T5" fmla="*/ 0 h 935"/>
                    <a:gd name="T6" fmla="*/ 0 w 628"/>
                    <a:gd name="T7" fmla="*/ 66 h 935"/>
                    <a:gd name="T8" fmla="*/ 580 w 628"/>
                    <a:gd name="T9" fmla="*/ 935 h 935"/>
                    <a:gd name="T10" fmla="*/ 604 w 628"/>
                    <a:gd name="T11" fmla="*/ 935 h 935"/>
                    <a:gd name="T12" fmla="*/ 604 w 628"/>
                    <a:gd name="T13" fmla="*/ 93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8" h="935">
                      <a:moveTo>
                        <a:pt x="604" y="935"/>
                      </a:moveTo>
                      <a:lnTo>
                        <a:pt x="628" y="935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580" y="935"/>
                      </a:lnTo>
                      <a:lnTo>
                        <a:pt x="604" y="935"/>
                      </a:lnTo>
                      <a:lnTo>
                        <a:pt x="604" y="9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7" name="Freeform 39"/>
                <p:cNvSpPr>
                  <a:spLocks/>
                </p:cNvSpPr>
                <p:nvPr/>
              </p:nvSpPr>
              <p:spPr bwMode="hidden">
                <a:xfrm>
                  <a:off x="3191" y="0"/>
                  <a:ext cx="155" cy="1045"/>
                </a:xfrm>
                <a:custGeom>
                  <a:avLst/>
                  <a:gdLst>
                    <a:gd name="T0" fmla="*/ 18 w 155"/>
                    <a:gd name="T1" fmla="*/ 1043 h 1043"/>
                    <a:gd name="T2" fmla="*/ 42 w 155"/>
                    <a:gd name="T3" fmla="*/ 1043 h 1043"/>
                    <a:gd name="T4" fmla="*/ 155 w 155"/>
                    <a:gd name="T5" fmla="*/ 0 h 1043"/>
                    <a:gd name="T6" fmla="*/ 114 w 155"/>
                    <a:gd name="T7" fmla="*/ 0 h 1043"/>
                    <a:gd name="T8" fmla="*/ 0 w 155"/>
                    <a:gd name="T9" fmla="*/ 1043 h 1043"/>
                    <a:gd name="T10" fmla="*/ 18 w 155"/>
                    <a:gd name="T11" fmla="*/ 1043 h 1043"/>
                    <a:gd name="T12" fmla="*/ 18 w 155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5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155" y="0"/>
                      </a:lnTo>
                      <a:lnTo>
                        <a:pt x="114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8" name="Freeform 40"/>
                <p:cNvSpPr>
                  <a:spLocks/>
                </p:cNvSpPr>
                <p:nvPr/>
              </p:nvSpPr>
              <p:spPr bwMode="hidden">
                <a:xfrm>
                  <a:off x="3533" y="0"/>
                  <a:ext cx="240" cy="1045"/>
                </a:xfrm>
                <a:custGeom>
                  <a:avLst/>
                  <a:gdLst>
                    <a:gd name="T0" fmla="*/ 18 w 239"/>
                    <a:gd name="T1" fmla="*/ 1043 h 1043"/>
                    <a:gd name="T2" fmla="*/ 36 w 239"/>
                    <a:gd name="T3" fmla="*/ 1043 h 1043"/>
                    <a:gd name="T4" fmla="*/ 239 w 239"/>
                    <a:gd name="T5" fmla="*/ 0 h 1043"/>
                    <a:gd name="T6" fmla="*/ 203 w 239"/>
                    <a:gd name="T7" fmla="*/ 0 h 1043"/>
                    <a:gd name="T8" fmla="*/ 0 w 239"/>
                    <a:gd name="T9" fmla="*/ 1043 h 1043"/>
                    <a:gd name="T10" fmla="*/ 18 w 239"/>
                    <a:gd name="T11" fmla="*/ 1043 h 1043"/>
                    <a:gd name="T12" fmla="*/ 18 w 2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9" h="1043">
                      <a:moveTo>
                        <a:pt x="18" y="1043"/>
                      </a:moveTo>
                      <a:lnTo>
                        <a:pt x="36" y="1043"/>
                      </a:lnTo>
                      <a:lnTo>
                        <a:pt x="239" y="0"/>
                      </a:lnTo>
                      <a:lnTo>
                        <a:pt x="203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09" name="Freeform 41"/>
                <p:cNvSpPr>
                  <a:spLocks/>
                </p:cNvSpPr>
                <p:nvPr/>
              </p:nvSpPr>
              <p:spPr bwMode="hidden">
                <a:xfrm>
                  <a:off x="3821" y="0"/>
                  <a:ext cx="359" cy="1045"/>
                </a:xfrm>
                <a:custGeom>
                  <a:avLst/>
                  <a:gdLst>
                    <a:gd name="T0" fmla="*/ 24 w 358"/>
                    <a:gd name="T1" fmla="*/ 1043 h 1043"/>
                    <a:gd name="T2" fmla="*/ 42 w 358"/>
                    <a:gd name="T3" fmla="*/ 1043 h 1043"/>
                    <a:gd name="T4" fmla="*/ 358 w 358"/>
                    <a:gd name="T5" fmla="*/ 0 h 1043"/>
                    <a:gd name="T6" fmla="*/ 317 w 358"/>
                    <a:gd name="T7" fmla="*/ 0 h 1043"/>
                    <a:gd name="T8" fmla="*/ 0 w 358"/>
                    <a:gd name="T9" fmla="*/ 1043 h 1043"/>
                    <a:gd name="T10" fmla="*/ 24 w 358"/>
                    <a:gd name="T11" fmla="*/ 1043 h 1043"/>
                    <a:gd name="T12" fmla="*/ 24 w 35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043">
                      <a:moveTo>
                        <a:pt x="24" y="1043"/>
                      </a:moveTo>
                      <a:lnTo>
                        <a:pt x="42" y="1043"/>
                      </a:lnTo>
                      <a:lnTo>
                        <a:pt x="358" y="0"/>
                      </a:lnTo>
                      <a:lnTo>
                        <a:pt x="317" y="0"/>
                      </a:lnTo>
                      <a:lnTo>
                        <a:pt x="0" y="1043"/>
                      </a:lnTo>
                      <a:lnTo>
                        <a:pt x="24" y="1043"/>
                      </a:lnTo>
                      <a:lnTo>
                        <a:pt x="24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0" name="Freeform 42"/>
                <p:cNvSpPr>
                  <a:spLocks/>
                </p:cNvSpPr>
                <p:nvPr/>
              </p:nvSpPr>
              <p:spPr bwMode="hidden">
                <a:xfrm>
                  <a:off x="4139" y="0"/>
                  <a:ext cx="449" cy="1045"/>
                </a:xfrm>
                <a:custGeom>
                  <a:avLst/>
                  <a:gdLst>
                    <a:gd name="T0" fmla="*/ 18 w 448"/>
                    <a:gd name="T1" fmla="*/ 1043 h 1043"/>
                    <a:gd name="T2" fmla="*/ 41 w 448"/>
                    <a:gd name="T3" fmla="*/ 1043 h 1043"/>
                    <a:gd name="T4" fmla="*/ 448 w 448"/>
                    <a:gd name="T5" fmla="*/ 0 h 1043"/>
                    <a:gd name="T6" fmla="*/ 406 w 448"/>
                    <a:gd name="T7" fmla="*/ 0 h 1043"/>
                    <a:gd name="T8" fmla="*/ 0 w 448"/>
                    <a:gd name="T9" fmla="*/ 1043 h 1043"/>
                    <a:gd name="T10" fmla="*/ 18 w 448"/>
                    <a:gd name="T11" fmla="*/ 1043 h 1043"/>
                    <a:gd name="T12" fmla="*/ 18 w 448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1043">
                      <a:moveTo>
                        <a:pt x="18" y="1043"/>
                      </a:moveTo>
                      <a:lnTo>
                        <a:pt x="41" y="1043"/>
                      </a:lnTo>
                      <a:lnTo>
                        <a:pt x="448" y="0"/>
                      </a:lnTo>
                      <a:lnTo>
                        <a:pt x="406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1" name="Freeform 43"/>
                <p:cNvSpPr>
                  <a:spLocks/>
                </p:cNvSpPr>
                <p:nvPr/>
              </p:nvSpPr>
              <p:spPr bwMode="hidden">
                <a:xfrm>
                  <a:off x="4480" y="0"/>
                  <a:ext cx="541" cy="1045"/>
                </a:xfrm>
                <a:custGeom>
                  <a:avLst/>
                  <a:gdLst>
                    <a:gd name="T0" fmla="*/ 18 w 539"/>
                    <a:gd name="T1" fmla="*/ 1043 h 1043"/>
                    <a:gd name="T2" fmla="*/ 42 w 539"/>
                    <a:gd name="T3" fmla="*/ 1043 h 1043"/>
                    <a:gd name="T4" fmla="*/ 539 w 539"/>
                    <a:gd name="T5" fmla="*/ 0 h 1043"/>
                    <a:gd name="T6" fmla="*/ 497 w 539"/>
                    <a:gd name="T7" fmla="*/ 0 h 1043"/>
                    <a:gd name="T8" fmla="*/ 0 w 539"/>
                    <a:gd name="T9" fmla="*/ 1043 h 1043"/>
                    <a:gd name="T10" fmla="*/ 18 w 539"/>
                    <a:gd name="T11" fmla="*/ 1043 h 1043"/>
                    <a:gd name="T12" fmla="*/ 18 w 539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9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539" y="0"/>
                      </a:lnTo>
                      <a:lnTo>
                        <a:pt x="497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2" name="Freeform 44"/>
                <p:cNvSpPr>
                  <a:spLocks/>
                </p:cNvSpPr>
                <p:nvPr/>
              </p:nvSpPr>
              <p:spPr bwMode="hidden">
                <a:xfrm>
                  <a:off x="4768" y="0"/>
                  <a:ext cx="642" cy="1045"/>
                </a:xfrm>
                <a:custGeom>
                  <a:avLst/>
                  <a:gdLst>
                    <a:gd name="T0" fmla="*/ 18 w 640"/>
                    <a:gd name="T1" fmla="*/ 1043 h 1043"/>
                    <a:gd name="T2" fmla="*/ 42 w 640"/>
                    <a:gd name="T3" fmla="*/ 1043 h 1043"/>
                    <a:gd name="T4" fmla="*/ 640 w 640"/>
                    <a:gd name="T5" fmla="*/ 0 h 1043"/>
                    <a:gd name="T6" fmla="*/ 592 w 640"/>
                    <a:gd name="T7" fmla="*/ 0 h 1043"/>
                    <a:gd name="T8" fmla="*/ 0 w 640"/>
                    <a:gd name="T9" fmla="*/ 1043 h 1043"/>
                    <a:gd name="T10" fmla="*/ 18 w 640"/>
                    <a:gd name="T11" fmla="*/ 1043 h 1043"/>
                    <a:gd name="T12" fmla="*/ 18 w 640"/>
                    <a:gd name="T13" fmla="*/ 1043 h 10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1043">
                      <a:moveTo>
                        <a:pt x="18" y="1043"/>
                      </a:moveTo>
                      <a:lnTo>
                        <a:pt x="42" y="1043"/>
                      </a:lnTo>
                      <a:lnTo>
                        <a:pt x="640" y="0"/>
                      </a:lnTo>
                      <a:lnTo>
                        <a:pt x="592" y="0"/>
                      </a:lnTo>
                      <a:lnTo>
                        <a:pt x="0" y="1043"/>
                      </a:lnTo>
                      <a:lnTo>
                        <a:pt x="18" y="1043"/>
                      </a:lnTo>
                      <a:lnTo>
                        <a:pt x="18" y="1043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3" name="Freeform 45"/>
                <p:cNvSpPr>
                  <a:spLocks/>
                </p:cNvSpPr>
                <p:nvPr/>
              </p:nvSpPr>
              <p:spPr bwMode="hidden">
                <a:xfrm>
                  <a:off x="5086" y="48"/>
                  <a:ext cx="672" cy="997"/>
                </a:xfrm>
                <a:custGeom>
                  <a:avLst/>
                  <a:gdLst>
                    <a:gd name="T0" fmla="*/ 24 w 670"/>
                    <a:gd name="T1" fmla="*/ 995 h 995"/>
                    <a:gd name="T2" fmla="*/ 48 w 670"/>
                    <a:gd name="T3" fmla="*/ 995 h 995"/>
                    <a:gd name="T4" fmla="*/ 670 w 670"/>
                    <a:gd name="T5" fmla="*/ 72 h 995"/>
                    <a:gd name="T6" fmla="*/ 670 w 670"/>
                    <a:gd name="T7" fmla="*/ 0 h 995"/>
                    <a:gd name="T8" fmla="*/ 0 w 670"/>
                    <a:gd name="T9" fmla="*/ 995 h 995"/>
                    <a:gd name="T10" fmla="*/ 24 w 670"/>
                    <a:gd name="T11" fmla="*/ 995 h 995"/>
                    <a:gd name="T12" fmla="*/ 24 w 670"/>
                    <a:gd name="T13" fmla="*/ 995 h 9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0" h="995">
                      <a:moveTo>
                        <a:pt x="24" y="995"/>
                      </a:moveTo>
                      <a:lnTo>
                        <a:pt x="48" y="995"/>
                      </a:lnTo>
                      <a:lnTo>
                        <a:pt x="670" y="72"/>
                      </a:lnTo>
                      <a:lnTo>
                        <a:pt x="670" y="0"/>
                      </a:lnTo>
                      <a:lnTo>
                        <a:pt x="0" y="995"/>
                      </a:lnTo>
                      <a:lnTo>
                        <a:pt x="24" y="995"/>
                      </a:lnTo>
                      <a:lnTo>
                        <a:pt x="24" y="99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814" name="Group 46"/>
              <p:cNvGrpSpPr>
                <a:grpSpLocks/>
              </p:cNvGrpSpPr>
              <p:nvPr userDrawn="1"/>
            </p:nvGrpSpPr>
            <p:grpSpPr bwMode="auto">
              <a:xfrm>
                <a:off x="0" y="558"/>
                <a:ext cx="5758" cy="487"/>
                <a:chOff x="0" y="558"/>
                <a:chExt cx="5758" cy="487"/>
              </a:xfrm>
            </p:grpSpPr>
            <p:sp>
              <p:nvSpPr>
                <p:cNvPr id="32815" name="Freeform 47"/>
                <p:cNvSpPr>
                  <a:spLocks/>
                </p:cNvSpPr>
                <p:nvPr/>
              </p:nvSpPr>
              <p:spPr bwMode="hidden">
                <a:xfrm>
                  <a:off x="0" y="618"/>
                  <a:ext cx="306" cy="427"/>
                </a:xfrm>
                <a:custGeom>
                  <a:avLst/>
                  <a:gdLst>
                    <a:gd name="T0" fmla="*/ 281 w 305"/>
                    <a:gd name="T1" fmla="*/ 426 h 426"/>
                    <a:gd name="T2" fmla="*/ 305 w 305"/>
                    <a:gd name="T3" fmla="*/ 426 h 426"/>
                    <a:gd name="T4" fmla="*/ 0 w 305"/>
                    <a:gd name="T5" fmla="*/ 0 h 426"/>
                    <a:gd name="T6" fmla="*/ 0 w 305"/>
                    <a:gd name="T7" fmla="*/ 66 h 426"/>
                    <a:gd name="T8" fmla="*/ 251 w 305"/>
                    <a:gd name="T9" fmla="*/ 426 h 426"/>
                    <a:gd name="T10" fmla="*/ 281 w 305"/>
                    <a:gd name="T11" fmla="*/ 426 h 426"/>
                    <a:gd name="T12" fmla="*/ 281 w 305"/>
                    <a:gd name="T13" fmla="*/ 426 h 4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5" h="426">
                      <a:moveTo>
                        <a:pt x="281" y="426"/>
                      </a:moveTo>
                      <a:lnTo>
                        <a:pt x="305" y="426"/>
                      </a:lnTo>
                      <a:lnTo>
                        <a:pt x="0" y="0"/>
                      </a:lnTo>
                      <a:lnTo>
                        <a:pt x="0" y="66"/>
                      </a:lnTo>
                      <a:lnTo>
                        <a:pt x="251" y="426"/>
                      </a:lnTo>
                      <a:lnTo>
                        <a:pt x="281" y="426"/>
                      </a:lnTo>
                      <a:lnTo>
                        <a:pt x="281" y="4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6" name="Freeform 48"/>
                <p:cNvSpPr>
                  <a:spLocks/>
                </p:cNvSpPr>
                <p:nvPr/>
              </p:nvSpPr>
              <p:spPr bwMode="hidden">
                <a:xfrm>
                  <a:off x="5410" y="558"/>
                  <a:ext cx="348" cy="487"/>
                </a:xfrm>
                <a:custGeom>
                  <a:avLst/>
                  <a:gdLst>
                    <a:gd name="T0" fmla="*/ 24 w 347"/>
                    <a:gd name="T1" fmla="*/ 486 h 486"/>
                    <a:gd name="T2" fmla="*/ 48 w 347"/>
                    <a:gd name="T3" fmla="*/ 486 h 486"/>
                    <a:gd name="T4" fmla="*/ 347 w 347"/>
                    <a:gd name="T5" fmla="*/ 72 h 486"/>
                    <a:gd name="T6" fmla="*/ 347 w 347"/>
                    <a:gd name="T7" fmla="*/ 0 h 486"/>
                    <a:gd name="T8" fmla="*/ 0 w 347"/>
                    <a:gd name="T9" fmla="*/ 486 h 486"/>
                    <a:gd name="T10" fmla="*/ 24 w 347"/>
                    <a:gd name="T11" fmla="*/ 486 h 486"/>
                    <a:gd name="T12" fmla="*/ 24 w 347"/>
                    <a:gd name="T13" fmla="*/ 486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7" h="486">
                      <a:moveTo>
                        <a:pt x="24" y="486"/>
                      </a:moveTo>
                      <a:lnTo>
                        <a:pt x="48" y="486"/>
                      </a:lnTo>
                      <a:lnTo>
                        <a:pt x="347" y="72"/>
                      </a:lnTo>
                      <a:lnTo>
                        <a:pt x="347" y="0"/>
                      </a:lnTo>
                      <a:lnTo>
                        <a:pt x="0" y="486"/>
                      </a:lnTo>
                      <a:lnTo>
                        <a:pt x="24" y="486"/>
                      </a:lnTo>
                      <a:lnTo>
                        <a:pt x="24" y="4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32817" name="Group 49"/>
              <p:cNvGrpSpPr>
                <a:grpSpLocks/>
              </p:cNvGrpSpPr>
              <p:nvPr userDrawn="1"/>
            </p:nvGrpSpPr>
            <p:grpSpPr bwMode="auto">
              <a:xfrm>
                <a:off x="264" y="1039"/>
                <a:ext cx="5200" cy="3280"/>
                <a:chOff x="264" y="1039"/>
                <a:chExt cx="5200" cy="3280"/>
              </a:xfrm>
            </p:grpSpPr>
            <p:sp>
              <p:nvSpPr>
                <p:cNvPr id="32818" name="Freeform 50"/>
                <p:cNvSpPr>
                  <a:spLocks/>
                </p:cNvSpPr>
                <p:nvPr/>
              </p:nvSpPr>
              <p:spPr bwMode="hidden">
                <a:xfrm>
                  <a:off x="2849" y="1039"/>
                  <a:ext cx="42" cy="3280"/>
                </a:xfrm>
                <a:custGeom>
                  <a:avLst/>
                  <a:gdLst>
                    <a:gd name="T0" fmla="*/ 18 w 42"/>
                    <a:gd name="T1" fmla="*/ 0 h 3273"/>
                    <a:gd name="T2" fmla="*/ 0 w 42"/>
                    <a:gd name="T3" fmla="*/ 0 h 3273"/>
                    <a:gd name="T4" fmla="*/ 0 w 42"/>
                    <a:gd name="T5" fmla="*/ 3273 h 3273"/>
                    <a:gd name="T6" fmla="*/ 42 w 42"/>
                    <a:gd name="T7" fmla="*/ 3273 h 3273"/>
                    <a:gd name="T8" fmla="*/ 42 w 42"/>
                    <a:gd name="T9" fmla="*/ 0 h 3273"/>
                    <a:gd name="T10" fmla="*/ 18 w 42"/>
                    <a:gd name="T11" fmla="*/ 0 h 3273"/>
                    <a:gd name="T12" fmla="*/ 18 w 42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19" name="Freeform 51"/>
                <p:cNvSpPr>
                  <a:spLocks/>
                </p:cNvSpPr>
                <p:nvPr/>
              </p:nvSpPr>
              <p:spPr bwMode="hidden">
                <a:xfrm>
                  <a:off x="2154" y="1039"/>
                  <a:ext cx="401" cy="3280"/>
                </a:xfrm>
                <a:custGeom>
                  <a:avLst/>
                  <a:gdLst>
                    <a:gd name="T0" fmla="*/ 376 w 400"/>
                    <a:gd name="T1" fmla="*/ 0 h 3273"/>
                    <a:gd name="T2" fmla="*/ 358 w 400"/>
                    <a:gd name="T3" fmla="*/ 0 h 3273"/>
                    <a:gd name="T4" fmla="*/ 0 w 400"/>
                    <a:gd name="T5" fmla="*/ 3273 h 3273"/>
                    <a:gd name="T6" fmla="*/ 41 w 400"/>
                    <a:gd name="T7" fmla="*/ 3273 h 3273"/>
                    <a:gd name="T8" fmla="*/ 400 w 400"/>
                    <a:gd name="T9" fmla="*/ 0 h 3273"/>
                    <a:gd name="T10" fmla="*/ 376 w 400"/>
                    <a:gd name="T11" fmla="*/ 0 h 3273"/>
                    <a:gd name="T12" fmla="*/ 376 w 400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3273">
                      <a:moveTo>
                        <a:pt x="376" y="0"/>
                      </a:moveTo>
                      <a:lnTo>
                        <a:pt x="358" y="0"/>
                      </a:lnTo>
                      <a:lnTo>
                        <a:pt x="0" y="3273"/>
                      </a:lnTo>
                      <a:lnTo>
                        <a:pt x="41" y="3273"/>
                      </a:lnTo>
                      <a:lnTo>
                        <a:pt x="400" y="0"/>
                      </a:lnTo>
                      <a:lnTo>
                        <a:pt x="376" y="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0" name="Freeform 52"/>
                <p:cNvSpPr>
                  <a:spLocks/>
                </p:cNvSpPr>
                <p:nvPr/>
              </p:nvSpPr>
              <p:spPr bwMode="hidden">
                <a:xfrm>
                  <a:off x="1530" y="1039"/>
                  <a:ext cx="677" cy="3280"/>
                </a:xfrm>
                <a:custGeom>
                  <a:avLst/>
                  <a:gdLst>
                    <a:gd name="T0" fmla="*/ 657 w 675"/>
                    <a:gd name="T1" fmla="*/ 0 h 3273"/>
                    <a:gd name="T2" fmla="*/ 639 w 675"/>
                    <a:gd name="T3" fmla="*/ 0 h 3273"/>
                    <a:gd name="T4" fmla="*/ 0 w 675"/>
                    <a:gd name="T5" fmla="*/ 3273 h 3273"/>
                    <a:gd name="T6" fmla="*/ 42 w 675"/>
                    <a:gd name="T7" fmla="*/ 3273 h 3273"/>
                    <a:gd name="T8" fmla="*/ 675 w 675"/>
                    <a:gd name="T9" fmla="*/ 0 h 3273"/>
                    <a:gd name="T10" fmla="*/ 657 w 675"/>
                    <a:gd name="T11" fmla="*/ 0 h 3273"/>
                    <a:gd name="T12" fmla="*/ 657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657" y="0"/>
                      </a:moveTo>
                      <a:lnTo>
                        <a:pt x="639" y="0"/>
                      </a:lnTo>
                      <a:lnTo>
                        <a:pt x="0" y="3273"/>
                      </a:lnTo>
                      <a:lnTo>
                        <a:pt x="42" y="3273"/>
                      </a:lnTo>
                      <a:lnTo>
                        <a:pt x="675" y="0"/>
                      </a:lnTo>
                      <a:lnTo>
                        <a:pt x="657" y="0"/>
                      </a:lnTo>
                      <a:lnTo>
                        <a:pt x="65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1" name="Freeform 53"/>
                <p:cNvSpPr>
                  <a:spLocks/>
                </p:cNvSpPr>
                <p:nvPr/>
              </p:nvSpPr>
              <p:spPr bwMode="hidden">
                <a:xfrm>
                  <a:off x="876" y="1039"/>
                  <a:ext cx="1031" cy="3280"/>
                </a:xfrm>
                <a:custGeom>
                  <a:avLst/>
                  <a:gdLst>
                    <a:gd name="T0" fmla="*/ 1013 w 1031"/>
                    <a:gd name="T1" fmla="*/ 0 h 3280"/>
                    <a:gd name="T2" fmla="*/ 990 w 1031"/>
                    <a:gd name="T3" fmla="*/ 0 h 3280"/>
                    <a:gd name="T4" fmla="*/ 0 w 1031"/>
                    <a:gd name="T5" fmla="*/ 3280 h 3280"/>
                    <a:gd name="T6" fmla="*/ 42 w 1031"/>
                    <a:gd name="T7" fmla="*/ 3280 h 3280"/>
                    <a:gd name="T8" fmla="*/ 1031 w 1031"/>
                    <a:gd name="T9" fmla="*/ 4 h 3280"/>
                    <a:gd name="T10" fmla="*/ 1013 w 1031"/>
                    <a:gd name="T11" fmla="*/ 0 h 3280"/>
                    <a:gd name="T12" fmla="*/ 1013 w 1031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1" h="3280">
                      <a:moveTo>
                        <a:pt x="1013" y="0"/>
                      </a:moveTo>
                      <a:lnTo>
                        <a:pt x="990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031" y="4"/>
                      </a:lnTo>
                      <a:lnTo>
                        <a:pt x="1013" y="0"/>
                      </a:lnTo>
                      <a:lnTo>
                        <a:pt x="101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2" name="Freeform 54"/>
                <p:cNvSpPr>
                  <a:spLocks/>
                </p:cNvSpPr>
                <p:nvPr/>
              </p:nvSpPr>
              <p:spPr bwMode="hidden">
                <a:xfrm>
                  <a:off x="264" y="1039"/>
                  <a:ext cx="1319" cy="3280"/>
                </a:xfrm>
                <a:custGeom>
                  <a:avLst/>
                  <a:gdLst>
                    <a:gd name="T0" fmla="*/ 1296 w 1319"/>
                    <a:gd name="T1" fmla="*/ 0 h 3280"/>
                    <a:gd name="T2" fmla="*/ 1278 w 1319"/>
                    <a:gd name="T3" fmla="*/ 0 h 3280"/>
                    <a:gd name="T4" fmla="*/ 0 w 1319"/>
                    <a:gd name="T5" fmla="*/ 3280 h 3280"/>
                    <a:gd name="T6" fmla="*/ 42 w 1319"/>
                    <a:gd name="T7" fmla="*/ 3280 h 3280"/>
                    <a:gd name="T8" fmla="*/ 1319 w 1319"/>
                    <a:gd name="T9" fmla="*/ 5 h 3280"/>
                    <a:gd name="T10" fmla="*/ 1296 w 1319"/>
                    <a:gd name="T11" fmla="*/ 0 h 3280"/>
                    <a:gd name="T12" fmla="*/ 1296 w 1319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19" h="3280">
                      <a:moveTo>
                        <a:pt x="1296" y="0"/>
                      </a:moveTo>
                      <a:lnTo>
                        <a:pt x="1278" y="0"/>
                      </a:lnTo>
                      <a:lnTo>
                        <a:pt x="0" y="3280"/>
                      </a:lnTo>
                      <a:lnTo>
                        <a:pt x="42" y="3280"/>
                      </a:lnTo>
                      <a:lnTo>
                        <a:pt x="1319" y="5"/>
                      </a:lnTo>
                      <a:lnTo>
                        <a:pt x="1296" y="0"/>
                      </a:lnTo>
                      <a:lnTo>
                        <a:pt x="1296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3" name="Freeform 55"/>
                <p:cNvSpPr>
                  <a:spLocks/>
                </p:cNvSpPr>
                <p:nvPr/>
              </p:nvSpPr>
              <p:spPr bwMode="hidden">
                <a:xfrm>
                  <a:off x="3191" y="1039"/>
                  <a:ext cx="402" cy="3280"/>
                </a:xfrm>
                <a:custGeom>
                  <a:avLst/>
                  <a:gdLst>
                    <a:gd name="T0" fmla="*/ 18 w 401"/>
                    <a:gd name="T1" fmla="*/ 0 h 3273"/>
                    <a:gd name="T2" fmla="*/ 0 w 401"/>
                    <a:gd name="T3" fmla="*/ 0 h 3273"/>
                    <a:gd name="T4" fmla="*/ 359 w 401"/>
                    <a:gd name="T5" fmla="*/ 3273 h 3273"/>
                    <a:gd name="T6" fmla="*/ 401 w 401"/>
                    <a:gd name="T7" fmla="*/ 3273 h 3273"/>
                    <a:gd name="T8" fmla="*/ 42 w 401"/>
                    <a:gd name="T9" fmla="*/ 0 h 3273"/>
                    <a:gd name="T10" fmla="*/ 18 w 401"/>
                    <a:gd name="T11" fmla="*/ 0 h 3273"/>
                    <a:gd name="T12" fmla="*/ 18 w 401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359" y="3273"/>
                      </a:lnTo>
                      <a:lnTo>
                        <a:pt x="401" y="3273"/>
                      </a:lnTo>
                      <a:lnTo>
                        <a:pt x="42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4" name="Freeform 56"/>
                <p:cNvSpPr>
                  <a:spLocks/>
                </p:cNvSpPr>
                <p:nvPr/>
              </p:nvSpPr>
              <p:spPr bwMode="hidden">
                <a:xfrm>
                  <a:off x="3533" y="1039"/>
                  <a:ext cx="677" cy="3280"/>
                </a:xfrm>
                <a:custGeom>
                  <a:avLst/>
                  <a:gdLst>
                    <a:gd name="T0" fmla="*/ 18 w 675"/>
                    <a:gd name="T1" fmla="*/ 0 h 3273"/>
                    <a:gd name="T2" fmla="*/ 0 w 675"/>
                    <a:gd name="T3" fmla="*/ 0 h 3273"/>
                    <a:gd name="T4" fmla="*/ 640 w 675"/>
                    <a:gd name="T5" fmla="*/ 3273 h 3273"/>
                    <a:gd name="T6" fmla="*/ 675 w 675"/>
                    <a:gd name="T7" fmla="*/ 3273 h 3273"/>
                    <a:gd name="T8" fmla="*/ 36 w 675"/>
                    <a:gd name="T9" fmla="*/ 0 h 3273"/>
                    <a:gd name="T10" fmla="*/ 18 w 675"/>
                    <a:gd name="T11" fmla="*/ 0 h 3273"/>
                    <a:gd name="T12" fmla="*/ 18 w 675"/>
                    <a:gd name="T13" fmla="*/ 0 h 3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5" h="3273">
                      <a:moveTo>
                        <a:pt x="18" y="0"/>
                      </a:moveTo>
                      <a:lnTo>
                        <a:pt x="0" y="0"/>
                      </a:lnTo>
                      <a:lnTo>
                        <a:pt x="640" y="3273"/>
                      </a:lnTo>
                      <a:lnTo>
                        <a:pt x="675" y="3273"/>
                      </a:lnTo>
                      <a:lnTo>
                        <a:pt x="36" y="0"/>
                      </a:lnTo>
                      <a:lnTo>
                        <a:pt x="18" y="0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5" name="Freeform 57"/>
                <p:cNvSpPr>
                  <a:spLocks/>
                </p:cNvSpPr>
                <p:nvPr/>
              </p:nvSpPr>
              <p:spPr bwMode="hidden">
                <a:xfrm>
                  <a:off x="3822" y="1039"/>
                  <a:ext cx="1036" cy="3280"/>
                </a:xfrm>
                <a:custGeom>
                  <a:avLst/>
                  <a:gdLst>
                    <a:gd name="T0" fmla="*/ 23 w 1036"/>
                    <a:gd name="T1" fmla="*/ 0 h 3280"/>
                    <a:gd name="T2" fmla="*/ 0 w 1036"/>
                    <a:gd name="T3" fmla="*/ 5 h 3280"/>
                    <a:gd name="T4" fmla="*/ 994 w 1036"/>
                    <a:gd name="T5" fmla="*/ 3280 h 3280"/>
                    <a:gd name="T6" fmla="*/ 1036 w 1036"/>
                    <a:gd name="T7" fmla="*/ 3280 h 3280"/>
                    <a:gd name="T8" fmla="*/ 41 w 1036"/>
                    <a:gd name="T9" fmla="*/ 0 h 3280"/>
                    <a:gd name="T10" fmla="*/ 23 w 1036"/>
                    <a:gd name="T11" fmla="*/ 0 h 3280"/>
                    <a:gd name="T12" fmla="*/ 23 w 1036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36" h="3280">
                      <a:moveTo>
                        <a:pt x="23" y="0"/>
                      </a:moveTo>
                      <a:lnTo>
                        <a:pt x="0" y="5"/>
                      </a:lnTo>
                      <a:lnTo>
                        <a:pt x="994" y="3280"/>
                      </a:lnTo>
                      <a:lnTo>
                        <a:pt x="1036" y="3280"/>
                      </a:lnTo>
                      <a:lnTo>
                        <a:pt x="41" y="0"/>
                      </a:lnTo>
                      <a:lnTo>
                        <a:pt x="23" y="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2826" name="Freeform 58"/>
                <p:cNvSpPr>
                  <a:spLocks/>
                </p:cNvSpPr>
                <p:nvPr/>
              </p:nvSpPr>
              <p:spPr bwMode="hidden">
                <a:xfrm>
                  <a:off x="4137" y="1039"/>
                  <a:ext cx="1327" cy="3280"/>
                </a:xfrm>
                <a:custGeom>
                  <a:avLst/>
                  <a:gdLst>
                    <a:gd name="T0" fmla="*/ 20 w 1327"/>
                    <a:gd name="T1" fmla="*/ 0 h 3280"/>
                    <a:gd name="T2" fmla="*/ 0 w 1327"/>
                    <a:gd name="T3" fmla="*/ 7 h 3280"/>
                    <a:gd name="T4" fmla="*/ 1285 w 1327"/>
                    <a:gd name="T5" fmla="*/ 3280 h 3280"/>
                    <a:gd name="T6" fmla="*/ 1327 w 1327"/>
                    <a:gd name="T7" fmla="*/ 3280 h 3280"/>
                    <a:gd name="T8" fmla="*/ 43 w 1327"/>
                    <a:gd name="T9" fmla="*/ 0 h 3280"/>
                    <a:gd name="T10" fmla="*/ 20 w 1327"/>
                    <a:gd name="T11" fmla="*/ 0 h 3280"/>
                    <a:gd name="T12" fmla="*/ 20 w 1327"/>
                    <a:gd name="T13" fmla="*/ 0 h 32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27" h="3280">
                      <a:moveTo>
                        <a:pt x="20" y="0"/>
                      </a:moveTo>
                      <a:lnTo>
                        <a:pt x="0" y="7"/>
                      </a:lnTo>
                      <a:lnTo>
                        <a:pt x="1285" y="3280"/>
                      </a:lnTo>
                      <a:lnTo>
                        <a:pt x="1327" y="3280"/>
                      </a:lnTo>
                      <a:lnTo>
                        <a:pt x="43" y="0"/>
                      </a:lnTo>
                      <a:lnTo>
                        <a:pt x="20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2">
                        <a:gamma/>
                        <a:shade val="69804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32827" name="Freeform 59"/>
              <p:cNvSpPr>
                <a:spLocks/>
              </p:cNvSpPr>
              <p:nvPr userDrawn="1"/>
            </p:nvSpPr>
            <p:spPr bwMode="hidden">
              <a:xfrm>
                <a:off x="0" y="1039"/>
                <a:ext cx="1254" cy="2632"/>
              </a:xfrm>
              <a:custGeom>
                <a:avLst/>
                <a:gdLst>
                  <a:gd name="T0" fmla="*/ 1236 w 1254"/>
                  <a:gd name="T1" fmla="*/ 0 h 2632"/>
                  <a:gd name="T2" fmla="*/ 1212 w 1254"/>
                  <a:gd name="T3" fmla="*/ 0 h 2632"/>
                  <a:gd name="T4" fmla="*/ 0 w 1254"/>
                  <a:gd name="T5" fmla="*/ 2542 h 2632"/>
                  <a:gd name="T6" fmla="*/ 0 w 1254"/>
                  <a:gd name="T7" fmla="*/ 2632 h 2632"/>
                  <a:gd name="T8" fmla="*/ 1254 w 1254"/>
                  <a:gd name="T9" fmla="*/ 7 h 2632"/>
                  <a:gd name="T10" fmla="*/ 1236 w 1254"/>
                  <a:gd name="T11" fmla="*/ 0 h 2632"/>
                  <a:gd name="T12" fmla="*/ 1236 w 1254"/>
                  <a:gd name="T13" fmla="*/ 0 h 2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54" h="2632">
                    <a:moveTo>
                      <a:pt x="1236" y="0"/>
                    </a:moveTo>
                    <a:lnTo>
                      <a:pt x="1212" y="0"/>
                    </a:lnTo>
                    <a:lnTo>
                      <a:pt x="0" y="2542"/>
                    </a:lnTo>
                    <a:lnTo>
                      <a:pt x="0" y="2632"/>
                    </a:lnTo>
                    <a:lnTo>
                      <a:pt x="1254" y="7"/>
                    </a:lnTo>
                    <a:lnTo>
                      <a:pt x="1236" y="0"/>
                    </a:lnTo>
                    <a:lnTo>
                      <a:pt x="123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28" name="Freeform 60"/>
              <p:cNvSpPr>
                <a:spLocks/>
              </p:cNvSpPr>
              <p:nvPr userDrawn="1"/>
            </p:nvSpPr>
            <p:spPr bwMode="hidden">
              <a:xfrm>
                <a:off x="0" y="1039"/>
                <a:ext cx="948" cy="1676"/>
              </a:xfrm>
              <a:custGeom>
                <a:avLst/>
                <a:gdLst>
                  <a:gd name="T0" fmla="*/ 930 w 948"/>
                  <a:gd name="T1" fmla="*/ 0 h 1676"/>
                  <a:gd name="T2" fmla="*/ 906 w 948"/>
                  <a:gd name="T3" fmla="*/ 0 h 1676"/>
                  <a:gd name="T4" fmla="*/ 0 w 948"/>
                  <a:gd name="T5" fmla="*/ 1593 h 1676"/>
                  <a:gd name="T6" fmla="*/ 0 w 948"/>
                  <a:gd name="T7" fmla="*/ 1676 h 1676"/>
                  <a:gd name="T8" fmla="*/ 948 w 948"/>
                  <a:gd name="T9" fmla="*/ 5 h 1676"/>
                  <a:gd name="T10" fmla="*/ 930 w 948"/>
                  <a:gd name="T11" fmla="*/ 0 h 1676"/>
                  <a:gd name="T12" fmla="*/ 930 w 948"/>
                  <a:gd name="T13" fmla="*/ 0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8" h="1676">
                    <a:moveTo>
                      <a:pt x="930" y="0"/>
                    </a:moveTo>
                    <a:lnTo>
                      <a:pt x="906" y="0"/>
                    </a:lnTo>
                    <a:lnTo>
                      <a:pt x="0" y="1593"/>
                    </a:lnTo>
                    <a:lnTo>
                      <a:pt x="0" y="1676"/>
                    </a:lnTo>
                    <a:lnTo>
                      <a:pt x="948" y="5"/>
                    </a:lnTo>
                    <a:lnTo>
                      <a:pt x="930" y="0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29" name="Freeform 61"/>
              <p:cNvSpPr>
                <a:spLocks/>
              </p:cNvSpPr>
              <p:nvPr userDrawn="1"/>
            </p:nvSpPr>
            <p:spPr bwMode="hidden">
              <a:xfrm>
                <a:off x="0" y="1039"/>
                <a:ext cx="629" cy="937"/>
              </a:xfrm>
              <a:custGeom>
                <a:avLst/>
                <a:gdLst>
                  <a:gd name="T0" fmla="*/ 606 w 629"/>
                  <a:gd name="T1" fmla="*/ 0 h 937"/>
                  <a:gd name="T2" fmla="*/ 582 w 629"/>
                  <a:gd name="T3" fmla="*/ 0 h 937"/>
                  <a:gd name="T4" fmla="*/ 0 w 629"/>
                  <a:gd name="T5" fmla="*/ 871 h 937"/>
                  <a:gd name="T6" fmla="*/ 0 w 629"/>
                  <a:gd name="T7" fmla="*/ 937 h 937"/>
                  <a:gd name="T8" fmla="*/ 629 w 629"/>
                  <a:gd name="T9" fmla="*/ 4 h 937"/>
                  <a:gd name="T10" fmla="*/ 606 w 629"/>
                  <a:gd name="T11" fmla="*/ 0 h 937"/>
                  <a:gd name="T12" fmla="*/ 606 w 629"/>
                  <a:gd name="T13" fmla="*/ 0 h 9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9" h="937">
                    <a:moveTo>
                      <a:pt x="606" y="0"/>
                    </a:moveTo>
                    <a:lnTo>
                      <a:pt x="582" y="0"/>
                    </a:lnTo>
                    <a:lnTo>
                      <a:pt x="0" y="871"/>
                    </a:lnTo>
                    <a:lnTo>
                      <a:pt x="0" y="937"/>
                    </a:lnTo>
                    <a:lnTo>
                      <a:pt x="629" y="4"/>
                    </a:lnTo>
                    <a:lnTo>
                      <a:pt x="606" y="0"/>
                    </a:lnTo>
                    <a:lnTo>
                      <a:pt x="6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0" name="Freeform 62"/>
              <p:cNvSpPr>
                <a:spLocks/>
              </p:cNvSpPr>
              <p:nvPr userDrawn="1"/>
            </p:nvSpPr>
            <p:spPr bwMode="hidden">
              <a:xfrm>
                <a:off x="0" y="1039"/>
                <a:ext cx="305" cy="427"/>
              </a:xfrm>
              <a:custGeom>
                <a:avLst/>
                <a:gdLst>
                  <a:gd name="T0" fmla="*/ 282 w 305"/>
                  <a:gd name="T1" fmla="*/ 0 h 427"/>
                  <a:gd name="T2" fmla="*/ 252 w 305"/>
                  <a:gd name="T3" fmla="*/ 0 h 427"/>
                  <a:gd name="T4" fmla="*/ 0 w 305"/>
                  <a:gd name="T5" fmla="*/ 361 h 427"/>
                  <a:gd name="T6" fmla="*/ 0 w 305"/>
                  <a:gd name="T7" fmla="*/ 427 h 427"/>
                  <a:gd name="T8" fmla="*/ 305 w 305"/>
                  <a:gd name="T9" fmla="*/ 5 h 427"/>
                  <a:gd name="T10" fmla="*/ 282 w 305"/>
                  <a:gd name="T11" fmla="*/ 0 h 427"/>
                  <a:gd name="T12" fmla="*/ 282 w 305"/>
                  <a:gd name="T13" fmla="*/ 0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5" h="427">
                    <a:moveTo>
                      <a:pt x="282" y="0"/>
                    </a:moveTo>
                    <a:lnTo>
                      <a:pt x="252" y="0"/>
                    </a:lnTo>
                    <a:lnTo>
                      <a:pt x="0" y="361"/>
                    </a:lnTo>
                    <a:lnTo>
                      <a:pt x="0" y="427"/>
                    </a:lnTo>
                    <a:lnTo>
                      <a:pt x="305" y="5"/>
                    </a:lnTo>
                    <a:lnTo>
                      <a:pt x="282" y="0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1" name="Freeform 63"/>
              <p:cNvSpPr>
                <a:spLocks/>
              </p:cNvSpPr>
              <p:nvPr userDrawn="1"/>
            </p:nvSpPr>
            <p:spPr bwMode="hidden">
              <a:xfrm>
                <a:off x="4481" y="1039"/>
                <a:ext cx="1277" cy="2686"/>
              </a:xfrm>
              <a:custGeom>
                <a:avLst/>
                <a:gdLst>
                  <a:gd name="T0" fmla="*/ 41 w 1277"/>
                  <a:gd name="T1" fmla="*/ 0 h 2686"/>
                  <a:gd name="T2" fmla="*/ 17 w 1277"/>
                  <a:gd name="T3" fmla="*/ 0 h 2686"/>
                  <a:gd name="T4" fmla="*/ 0 w 1277"/>
                  <a:gd name="T5" fmla="*/ 4 h 2686"/>
                  <a:gd name="T6" fmla="*/ 1277 w 1277"/>
                  <a:gd name="T7" fmla="*/ 2686 h 2686"/>
                  <a:gd name="T8" fmla="*/ 1277 w 1277"/>
                  <a:gd name="T9" fmla="*/ 2596 h 2686"/>
                  <a:gd name="T10" fmla="*/ 41 w 1277"/>
                  <a:gd name="T11" fmla="*/ 0 h 2686"/>
                  <a:gd name="T12" fmla="*/ 41 w 1277"/>
                  <a:gd name="T13" fmla="*/ 0 h 2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7" h="2686">
                    <a:moveTo>
                      <a:pt x="41" y="0"/>
                    </a:moveTo>
                    <a:lnTo>
                      <a:pt x="17" y="0"/>
                    </a:lnTo>
                    <a:lnTo>
                      <a:pt x="0" y="4"/>
                    </a:lnTo>
                    <a:lnTo>
                      <a:pt x="1277" y="2686"/>
                    </a:lnTo>
                    <a:lnTo>
                      <a:pt x="1277" y="2596"/>
                    </a:lnTo>
                    <a:lnTo>
                      <a:pt x="41" y="0"/>
                    </a:lnTo>
                    <a:lnTo>
                      <a:pt x="4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69804"/>
                      <a:invGamma/>
                    </a:schemeClr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2" name="Freeform 64"/>
              <p:cNvSpPr>
                <a:spLocks/>
              </p:cNvSpPr>
              <p:nvPr userDrawn="1"/>
            </p:nvSpPr>
            <p:spPr bwMode="hidden">
              <a:xfrm>
                <a:off x="4770" y="1039"/>
                <a:ext cx="988" cy="1730"/>
              </a:xfrm>
              <a:custGeom>
                <a:avLst/>
                <a:gdLst>
                  <a:gd name="T0" fmla="*/ 16 w 988"/>
                  <a:gd name="T1" fmla="*/ 0 h 1730"/>
                  <a:gd name="T2" fmla="*/ 0 w 988"/>
                  <a:gd name="T3" fmla="*/ 7 h 1730"/>
                  <a:gd name="T4" fmla="*/ 988 w 988"/>
                  <a:gd name="T5" fmla="*/ 1730 h 1730"/>
                  <a:gd name="T6" fmla="*/ 988 w 988"/>
                  <a:gd name="T7" fmla="*/ 1653 h 1730"/>
                  <a:gd name="T8" fmla="*/ 40 w 988"/>
                  <a:gd name="T9" fmla="*/ 0 h 1730"/>
                  <a:gd name="T10" fmla="*/ 16 w 988"/>
                  <a:gd name="T11" fmla="*/ 0 h 1730"/>
                  <a:gd name="T12" fmla="*/ 16 w 988"/>
                  <a:gd name="T13" fmla="*/ 0 h 1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8" h="1730">
                    <a:moveTo>
                      <a:pt x="16" y="0"/>
                    </a:moveTo>
                    <a:lnTo>
                      <a:pt x="0" y="7"/>
                    </a:lnTo>
                    <a:lnTo>
                      <a:pt x="988" y="1730"/>
                    </a:lnTo>
                    <a:lnTo>
                      <a:pt x="988" y="1653"/>
                    </a:lnTo>
                    <a:lnTo>
                      <a:pt x="4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3" name="Freeform 65"/>
              <p:cNvSpPr>
                <a:spLocks/>
              </p:cNvSpPr>
              <p:nvPr userDrawn="1"/>
            </p:nvSpPr>
            <p:spPr bwMode="hidden">
              <a:xfrm>
                <a:off x="5088" y="1039"/>
                <a:ext cx="670" cy="997"/>
              </a:xfrm>
              <a:custGeom>
                <a:avLst/>
                <a:gdLst>
                  <a:gd name="T0" fmla="*/ 22 w 670"/>
                  <a:gd name="T1" fmla="*/ 0 h 997"/>
                  <a:gd name="T2" fmla="*/ 0 w 670"/>
                  <a:gd name="T3" fmla="*/ 4 h 997"/>
                  <a:gd name="T4" fmla="*/ 670 w 670"/>
                  <a:gd name="T5" fmla="*/ 997 h 997"/>
                  <a:gd name="T6" fmla="*/ 670 w 670"/>
                  <a:gd name="T7" fmla="*/ 925 h 997"/>
                  <a:gd name="T8" fmla="*/ 46 w 670"/>
                  <a:gd name="T9" fmla="*/ 0 h 997"/>
                  <a:gd name="T10" fmla="*/ 22 w 670"/>
                  <a:gd name="T11" fmla="*/ 0 h 997"/>
                  <a:gd name="T12" fmla="*/ 22 w 670"/>
                  <a:gd name="T13" fmla="*/ 0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0" h="997">
                    <a:moveTo>
                      <a:pt x="22" y="0"/>
                    </a:moveTo>
                    <a:lnTo>
                      <a:pt x="0" y="4"/>
                    </a:lnTo>
                    <a:lnTo>
                      <a:pt x="670" y="997"/>
                    </a:lnTo>
                    <a:lnTo>
                      <a:pt x="670" y="92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834" name="Freeform 66"/>
              <p:cNvSpPr>
                <a:spLocks/>
              </p:cNvSpPr>
              <p:nvPr userDrawn="1"/>
            </p:nvSpPr>
            <p:spPr bwMode="hidden">
              <a:xfrm>
                <a:off x="5412" y="1039"/>
                <a:ext cx="346" cy="487"/>
              </a:xfrm>
              <a:custGeom>
                <a:avLst/>
                <a:gdLst>
                  <a:gd name="T0" fmla="*/ 22 w 346"/>
                  <a:gd name="T1" fmla="*/ 0 h 487"/>
                  <a:gd name="T2" fmla="*/ 0 w 346"/>
                  <a:gd name="T3" fmla="*/ 7 h 487"/>
                  <a:gd name="T4" fmla="*/ 346 w 346"/>
                  <a:gd name="T5" fmla="*/ 487 h 487"/>
                  <a:gd name="T6" fmla="*/ 346 w 346"/>
                  <a:gd name="T7" fmla="*/ 415 h 487"/>
                  <a:gd name="T8" fmla="*/ 46 w 346"/>
                  <a:gd name="T9" fmla="*/ 0 h 487"/>
                  <a:gd name="T10" fmla="*/ 22 w 346"/>
                  <a:gd name="T11" fmla="*/ 0 h 487"/>
                  <a:gd name="T12" fmla="*/ 22 w 346"/>
                  <a:gd name="T13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6" h="487">
                    <a:moveTo>
                      <a:pt x="22" y="0"/>
                    </a:moveTo>
                    <a:lnTo>
                      <a:pt x="0" y="7"/>
                    </a:lnTo>
                    <a:lnTo>
                      <a:pt x="346" y="487"/>
                    </a:lnTo>
                    <a:lnTo>
                      <a:pt x="346" y="415"/>
                    </a:lnTo>
                    <a:lnTo>
                      <a:pt x="46" y="0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283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264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32836" name="Rectangle 6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5613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 altLang="ru-RU"/>
          </a:p>
        </p:txBody>
      </p:sp>
      <p:sp>
        <p:nvSpPr>
          <p:cNvPr id="32837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ru-RU" altLang="ru-RU"/>
          </a:p>
        </p:txBody>
      </p:sp>
      <p:sp>
        <p:nvSpPr>
          <p:cNvPr id="32838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045F981-254D-4D51-A1D9-9D70BA3C8DDD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32839" name="Rectangle 7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26425" cy="449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4%D1%80%D0%B5%D0%B2%D0%BD%D0%B5%D0%B3%D1%80%D0%B5%D1%87%D0%B5%D1%81%D0%BA%D0%B8%D0%B9_%D1%8F%D0%B7%D1%8B%D0%B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77231-8BDB-46C2-B6AD-F531DE219675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PDCA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89138"/>
            <a:ext cx="8229600" cy="3052762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/>
              <a:t>Цикл Шухарта-Деминга (Цикл PDCA) – известная модель непрерывного улучшения процессов, </a:t>
            </a:r>
          </a:p>
          <a:p>
            <a:pPr>
              <a:buFontTx/>
              <a:buNone/>
            </a:pPr>
            <a:r>
              <a:rPr lang="ru-RU" altLang="ru-RU"/>
              <a:t> Планируй (Plan), делай (Do), проверяй (Check), воздействуй (Act).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8D879-C11F-4134-8776-7D0F2AFF6BEA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1. Подготовка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ru-RU" altLang="ru-RU" sz="2000"/>
              <a:t>Диагностика проблем организации.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Определение основных БП.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Определение целей проекта.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Выбор методики.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Подготовка программного и аппаратного обеспечения.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Формирование рабочих групп.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Методическая подготовка.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Информирование персонала о задачах проекта.</a:t>
            </a:r>
          </a:p>
          <a:p>
            <a:pPr marL="457200" indent="-457200">
              <a:lnSpc>
                <a:spcPct val="80000"/>
              </a:lnSpc>
            </a:pPr>
            <a:r>
              <a:rPr lang="ru-RU" altLang="ru-RU" sz="2000"/>
              <a:t>Детальное планирование работ.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ru-RU" altLang="ru-RU" sz="2000"/>
              <a:t>Результаты: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ru-RU" altLang="ru-RU" sz="2000"/>
              <a:t>Формирование команды, зараженной философией процессного подхода к управлению, четко представляющей цели проекта и алгоритм их достижения.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ru-RU" altLang="ru-RU" sz="2000"/>
              <a:t> Утвержденная методика моделирования БП.</a:t>
            </a:r>
          </a:p>
          <a:p>
            <a:pPr marL="457200" indent="-457200">
              <a:lnSpc>
                <a:spcPct val="80000"/>
              </a:lnSpc>
            </a:pPr>
            <a:endParaRPr lang="ru-RU" altLang="ru-RU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FB03-0A4C-4D96-9BED-B16AE30783C0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2. Моделирование и анализ БП «как есть»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400"/>
              <a:t>Создание модели оргструктуры.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Создание вспомогательных моделей  (деревья функций, документов, материальных ресурсов и т.д.).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Разработка моделей БП верхнего уровня.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Проверка адекватности моделей БП верхнего уровня.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Декомпозиция БП.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Проверка адекватности детальных БП.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Создание моделей документов, данных и т.д.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Проведение анализа моделей.</a:t>
            </a:r>
          </a:p>
          <a:p>
            <a:pPr>
              <a:lnSpc>
                <a:spcPct val="80000"/>
              </a:lnSpc>
            </a:pPr>
            <a:r>
              <a:rPr lang="ru-RU" altLang="ru-RU" sz="2400"/>
              <a:t>Формирование отчетов.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Результат: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400"/>
              <a:t>Построенные модели БП и данные анализа этих моделей.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F0715-B208-4BFC-98D4-447527E1BC01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65175"/>
            <a:ext cx="8229600" cy="1143000"/>
          </a:xfrm>
        </p:spPr>
        <p:txBody>
          <a:bodyPr/>
          <a:lstStyle/>
          <a:p>
            <a:pPr marL="838200" indent="-838200"/>
            <a:r>
              <a:rPr lang="ru-RU" altLang="ru-RU" sz="2400"/>
              <a:t>3. Моделирование БП </a:t>
            </a:r>
            <a:br>
              <a:rPr lang="ru-RU" altLang="ru-RU" sz="2400"/>
            </a:br>
            <a:r>
              <a:rPr lang="ru-RU" altLang="ru-RU" sz="2400"/>
              <a:t>«как должно быть» +</a:t>
            </a:r>
            <a:br>
              <a:rPr lang="ru-RU" altLang="ru-RU" sz="2400"/>
            </a:br>
            <a:r>
              <a:rPr lang="ru-RU" altLang="ru-RU" sz="2400"/>
              <a:t>4. Подготовка и внедрение изменений в процессах, построение процессной системы управления организацией. </a:t>
            </a:r>
            <a:br>
              <a:rPr lang="ru-RU" altLang="ru-RU" sz="2400"/>
            </a:br>
            <a:endParaRPr lang="ru-RU" altLang="ru-RU" sz="240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2050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/>
              <a:t>Регламентация БП, создание других необходимых документов.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Поэтапное внедрение улучшений БП («как должно быть»).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Контроль, выполнение плана.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Контроль качества создаваемых (реорганизуемых) БП.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Корректировка БП на основе практического опыта.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Изменение оргструктуры, должностных обязанностей исполнителей.</a:t>
            </a:r>
          </a:p>
          <a:p>
            <a:pPr>
              <a:lnSpc>
                <a:spcPct val="80000"/>
              </a:lnSpc>
            </a:pPr>
            <a:r>
              <a:rPr lang="ru-RU" altLang="ru-RU" sz="2000"/>
              <a:t>Разработка новой документации.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Результат: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2000"/>
              <a:t>Новые более эффективные БП, комплект документации, регламентирующей БП, оргструктура, соответствующая новым БП.</a:t>
            </a:r>
          </a:p>
          <a:p>
            <a:pPr>
              <a:lnSpc>
                <a:spcPct val="80000"/>
              </a:lnSpc>
            </a:pPr>
            <a:endParaRPr lang="ru-RU" altLang="ru-RU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115E-DBC5-4E41-8081-DDC449D813B0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Необходимые условия для внедрения процессного подхода к управлению в организации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29600" cy="4525963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Заинтересованность и участие руководства верхнего уровня.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Изучение участниками философии процессного подхода.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Освоение основных положений МС ИСО 9000:2000.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Понять принципы регламентации и управления БП.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Изучить основные методологии описания БП.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Освоить практические методики ведения проектов БП.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ru-RU" altLang="ru-RU" sz="2400"/>
              <a:t>Видеть реальные возможности применения цикла методики </a:t>
            </a:r>
            <a:r>
              <a:rPr lang="en-US" altLang="ru-RU" sz="2400"/>
              <a:t>PDCA</a:t>
            </a:r>
            <a:r>
              <a:rPr lang="ru-RU" altLang="ru-RU" sz="2400"/>
              <a:t> повышения эффективности и результативности БП и работы компании в целом.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FABA6476-65E2-4387-AA35-BCE93BFEE364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68413"/>
            <a:ext cx="9036050" cy="1920875"/>
          </a:xfrm>
        </p:spPr>
        <p:txBody>
          <a:bodyPr/>
          <a:lstStyle/>
          <a:p>
            <a:r>
              <a:rPr lang="ru-RU" altLang="ru-RU"/>
              <a:t>Организация как система</a:t>
            </a:r>
            <a:endParaRPr lang="ru-RU" altLang="ru-RU" sz="32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ru-RU"/>
          </a:p>
          <a:p>
            <a:r>
              <a:rPr lang="ru-RU" altLang="ru-RU"/>
              <a:t>(лекция </a:t>
            </a:r>
            <a:r>
              <a:rPr lang="en-US" altLang="ru-RU"/>
              <a:t>4</a:t>
            </a:r>
            <a:r>
              <a:rPr lang="ru-RU" altLang="ru-RU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54BE-4A1D-404E-9414-9056249CD3B6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Понятие системы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ru-RU" altLang="ru-RU" sz="1800" b="1" i="1"/>
          </a:p>
          <a:p>
            <a:pPr>
              <a:lnSpc>
                <a:spcPct val="80000"/>
              </a:lnSpc>
            </a:pPr>
            <a:r>
              <a:rPr lang="ru-RU" altLang="ru-RU" sz="1800"/>
              <a:t>1. </a:t>
            </a:r>
            <a:r>
              <a:rPr lang="ru-RU" altLang="ru-RU" sz="1800" b="1"/>
              <a:t>Система</a:t>
            </a:r>
            <a:r>
              <a:rPr lang="ru-RU" altLang="ru-RU" sz="1800"/>
              <a:t> – это совокупность взаимосвязанных и взаимодействующих элементов (ИСО 9000): 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2. </a:t>
            </a:r>
            <a:r>
              <a:rPr lang="ru-RU" altLang="ru-RU" sz="1800" b="1"/>
              <a:t>Система</a:t>
            </a:r>
            <a:r>
              <a:rPr lang="ru-RU" altLang="ru-RU" sz="1800"/>
              <a:t> — это конечное множество функциональных элементов и отношений между ними, выделенное из среды в соответствии с определенной целью в рамках определенного временного интервала (В.Н. Сагатовский)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3. </a:t>
            </a:r>
            <a:r>
              <a:rPr lang="ru-RU" altLang="ru-RU" sz="1800" b="1"/>
              <a:t>Система</a:t>
            </a:r>
            <a:r>
              <a:rPr lang="ru-RU" altLang="ru-RU" sz="1800"/>
              <a:t> есть отражение в сознании субъекта (исследователя, наблюдателя) свойств объектов и их отношений в решении задачи исследования, познания (Ю.И. Черняк)  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4. (Рассел Л . Акофф) 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800"/>
              <a:t>	</a:t>
            </a:r>
            <a:r>
              <a:rPr lang="ru-RU" altLang="ru-RU" sz="1800" b="1"/>
              <a:t>Система</a:t>
            </a:r>
            <a:r>
              <a:rPr lang="ru-RU" altLang="ru-RU" sz="1800"/>
              <a:t> – это состоящее из двух элементов или более множество, которое удовлетворяет следующим трем условиям: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ru-RU" altLang="ru-RU" sz="1800"/>
              <a:t>Поведение каждого элемента воздействует на поведение целого.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ru-RU" altLang="ru-RU" sz="1800"/>
              <a:t>Поведение элементов и их воздействия на целое взаимозависимы. </a:t>
            </a:r>
          </a:p>
          <a:p>
            <a:pPr>
              <a:lnSpc>
                <a:spcPct val="80000"/>
              </a:lnSpc>
              <a:buFontTx/>
              <a:buAutoNum type="arabicPeriod"/>
            </a:pPr>
            <a:r>
              <a:rPr lang="ru-RU" altLang="ru-RU" sz="1800"/>
              <a:t>Какие бы подгруппы элементов ни образовались, каждый элемент воздействует на поведение целого, и ни один из них не воздействует на них самостоятельно.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78BA-C095-4546-B922-08B8CD13491B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Система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/>
              <a:t>Систе́ма</a:t>
            </a:r>
            <a:r>
              <a:rPr lang="ru-RU" altLang="ru-RU"/>
              <a:t> (от </a:t>
            </a:r>
            <a:r>
              <a:rPr lang="ru-RU" altLang="ru-RU">
                <a:hlinkClick r:id="rId2" tooltip="Древнегреческий язык"/>
              </a:rPr>
              <a:t>др.-греч.</a:t>
            </a:r>
            <a:r>
              <a:rPr lang="ru-RU" altLang="ru-RU"/>
              <a:t> σύστημα — «сочетание») 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14C1-D589-47B4-A273-ACF0924EAE10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Понятие системы (П.К. Анохин)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«Системой можно назвать только такой комплекс избирательно вовлеченных компонентов, у которых взаимодействие и взаимоотношение приобретают характер взаимосодействия компонентов на получение фокусированного полезного результата»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4C2B9-8D53-4D46-834B-2ED47AF69652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Признаки системы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множество составляющих ее элементов,</a:t>
            </a:r>
          </a:p>
          <a:p>
            <a:r>
              <a:rPr lang="ru-RU" altLang="ru-RU" sz="2800"/>
              <a:t> единство главной цели для всех элементов,</a:t>
            </a:r>
          </a:p>
          <a:p>
            <a:r>
              <a:rPr lang="ru-RU" altLang="ru-RU" sz="2800"/>
              <a:t> наличие связей между ними, </a:t>
            </a:r>
          </a:p>
          <a:p>
            <a:r>
              <a:rPr lang="ru-RU" altLang="ru-RU" sz="2800"/>
              <a:t>целостность и единство элементов,</a:t>
            </a:r>
          </a:p>
          <a:p>
            <a:r>
              <a:rPr lang="ru-RU" altLang="ru-RU" sz="2800"/>
              <a:t> наличие структуры и иерархичности,</a:t>
            </a:r>
          </a:p>
          <a:p>
            <a:r>
              <a:rPr lang="ru-RU" altLang="ru-RU" sz="2800"/>
              <a:t> относительная самостоятельность,</a:t>
            </a:r>
          </a:p>
          <a:p>
            <a:r>
              <a:rPr lang="ru-RU" altLang="ru-RU" sz="2800"/>
              <a:t> наличие управления этими элементами.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C6E4F-4E94-41BA-80AD-0E2E5ED279D3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Свойства системы,</a:t>
            </a:r>
            <a:br>
              <a:rPr lang="ru-RU" altLang="ru-RU" sz="4000"/>
            </a:br>
            <a:r>
              <a:rPr lang="ru-RU" altLang="ru-RU" sz="4000"/>
              <a:t> </a:t>
            </a:r>
            <a:r>
              <a:rPr lang="ru-RU" altLang="ru-RU" sz="3200"/>
              <a:t>связанные с целями и функциями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8529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ru-RU" altLang="ru-RU" sz="1800" b="1"/>
          </a:p>
          <a:p>
            <a:pPr>
              <a:lnSpc>
                <a:spcPct val="80000"/>
              </a:lnSpc>
            </a:pPr>
            <a:r>
              <a:rPr lang="ru-RU" altLang="ru-RU" sz="2800" b="1"/>
              <a:t>Синергичность </a:t>
            </a:r>
            <a:r>
              <a:rPr lang="ru-RU" altLang="ru-RU" sz="2800"/>
              <a:t>(греч. synergia – сотрудничество, содружество) — однонаправленность (или целенаправленность) действий компонентов усиливает эффективность функционирования системы. </a:t>
            </a:r>
          </a:p>
          <a:p>
            <a:pPr>
              <a:lnSpc>
                <a:spcPct val="80000"/>
              </a:lnSpc>
            </a:pPr>
            <a:r>
              <a:rPr lang="ru-RU" altLang="ru-RU" sz="2800" b="1"/>
              <a:t>Эмерджентность</a:t>
            </a:r>
            <a:r>
              <a:rPr lang="ru-RU" altLang="ru-RU" sz="2800"/>
              <a:t> (англ. emergence — возникновение, появление нового) наличие у системы особых свойств, не присущих ее подсистемам; несводимость свойств системы к сумме свойств её компонентов.</a:t>
            </a:r>
          </a:p>
          <a:p>
            <a:pPr>
              <a:lnSpc>
                <a:spcPct val="80000"/>
              </a:lnSpc>
            </a:pPr>
            <a:r>
              <a:rPr lang="ru-RU" altLang="ru-RU" sz="2800" b="1"/>
              <a:t>Альтернативность</a:t>
            </a:r>
            <a:r>
              <a:rPr lang="ru-RU" altLang="ru-RU" sz="2800"/>
              <a:t> путей функционирования и развития.</a:t>
            </a:r>
          </a:p>
          <a:p>
            <a:pPr>
              <a:lnSpc>
                <a:spcPct val="80000"/>
              </a:lnSpc>
            </a:pPr>
            <a:endParaRPr lang="ru-RU" altLang="ru-RU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62841-0006-4B46-A01E-A939E0235E1A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PDCA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У. Шухарт впервые описал концепцию PDCA в 1939 г. в своей книге "Статистические методы с точки зрения управления качеством". </a:t>
            </a:r>
          </a:p>
          <a:p>
            <a:r>
              <a:rPr lang="ru-RU" altLang="ru-RU" sz="2800"/>
              <a:t>Э. Деминг пропагандировал использование цикла PDCA в качестве основного способа достижения непрерывного улучшения процессов. Он также ввел модификацию цикла PDCA - цикл PDSA ("study" - изучать).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7AFF9-7BC4-4294-A736-079AF9753776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Свойства системы,</a:t>
            </a:r>
            <a:br>
              <a:rPr lang="ru-RU" altLang="ru-RU" sz="4000"/>
            </a:br>
            <a:r>
              <a:rPr lang="ru-RU" altLang="ru-RU" sz="4000"/>
              <a:t> </a:t>
            </a:r>
            <a:r>
              <a:rPr lang="ru-RU" altLang="ru-RU" sz="3200"/>
              <a:t>связанные со структурой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8529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ru-RU" altLang="ru-RU" sz="2800" b="1"/>
          </a:p>
          <a:p>
            <a:pPr>
              <a:lnSpc>
                <a:spcPct val="80000"/>
              </a:lnSpc>
            </a:pPr>
            <a:r>
              <a:rPr lang="ru-RU" altLang="ru-RU" sz="2800" b="1"/>
              <a:t>Целостность</a:t>
            </a:r>
            <a:r>
              <a:rPr lang="ru-RU" altLang="ru-RU" sz="2800"/>
              <a:t> —зависимость каждого элемента, его свойств и отношений в системе от его места, функции и т.д. внутри целого. </a:t>
            </a:r>
          </a:p>
          <a:p>
            <a:pPr>
              <a:lnSpc>
                <a:spcPct val="80000"/>
              </a:lnSpc>
            </a:pPr>
            <a:r>
              <a:rPr lang="ru-RU" altLang="ru-RU" sz="2800" b="1"/>
              <a:t>Структурность</a:t>
            </a:r>
            <a:r>
              <a:rPr lang="ru-RU" altLang="ru-RU" sz="2800"/>
              <a:t> — возможна декомпозиция системы на компоненты, установление связей между ними; обусловленность поведения системы не столько поведением ее отдельных элементов, сколько свойствами ее структуры. </a:t>
            </a:r>
          </a:p>
          <a:p>
            <a:pPr>
              <a:lnSpc>
                <a:spcPct val="80000"/>
              </a:lnSpc>
            </a:pPr>
            <a:r>
              <a:rPr lang="ru-RU" altLang="ru-RU" sz="2800" b="1"/>
              <a:t>Иерархичность</a:t>
            </a:r>
            <a:r>
              <a:rPr lang="ru-RU" altLang="ru-RU" sz="2800"/>
              <a:t> — каждый компонент системы может рассматриваться как система; сама система также может рассматриваться как элемент некоторой надсистемы (суперсистемы). </a:t>
            </a:r>
          </a:p>
          <a:p>
            <a:pPr>
              <a:lnSpc>
                <a:spcPct val="80000"/>
              </a:lnSpc>
            </a:pPr>
            <a:endParaRPr lang="ru-RU" altLang="ru-RU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48BF-54EB-4295-803D-8A04AF82B181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2400" b="1"/>
              <a:t>Свойства системы, </a:t>
            </a:r>
            <a:br>
              <a:rPr lang="ru-RU" altLang="ru-RU" sz="2400" b="1"/>
            </a:br>
            <a:r>
              <a:rPr lang="ru-RU" altLang="ru-RU" sz="2400" b="1"/>
              <a:t>связанные с ресурсами и особенностями взаимодействия со средой</a:t>
            </a:r>
            <a:br>
              <a:rPr lang="ru-RU" altLang="ru-RU" sz="2400" b="1"/>
            </a:br>
            <a:endParaRPr lang="ru-RU" altLang="ru-RU" sz="2400" b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b="1"/>
              <a:t>Взаимодействие и взаимозависимость</a:t>
            </a:r>
            <a:r>
              <a:rPr lang="ru-RU" altLang="ru-RU" sz="2400"/>
              <a:t> системы и внешней среды- система формирует и проявляет свои свойства в процессе взаимодействия со средой, являясь при этом ведущим активным компонентом взаимодействия. 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Адаптивность</a:t>
            </a:r>
            <a:r>
              <a:rPr lang="ru-RU" altLang="ru-RU" sz="2400"/>
              <a:t> — стремление к состоянию устойчивого равновесия, которое предполагает адаптацию параметров системы к изменяющимся параметрам внешней среды (однако «неустойчивость» не во всех случаях является дисфункциональной для системы, она может выступать и в качестве условия динамического развития). </a:t>
            </a:r>
          </a:p>
          <a:p>
            <a:pPr>
              <a:lnSpc>
                <a:spcPct val="90000"/>
              </a:lnSpc>
            </a:pPr>
            <a:endParaRPr lang="ru-RU" altLang="ru-RU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38015-CB78-4966-836E-EFEF18F2698A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Тектология Богданова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b="1"/>
              <a:t>Тектология</a:t>
            </a:r>
            <a:r>
              <a:rPr lang="ru-RU" altLang="ru-RU"/>
              <a:t> или «всеобщая организационная наука» — новая научная дисциплина, разработанная учёным-экономистом А. А. Богдановым в 20-х годах XX века, проект был опубликован в одноимённом труде. Осталась непонятой и непризнанной современниками.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5DBD2-C662-404A-AFA4-63BB00F817C5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Тектология Богданова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/>
              <a:t>Оригинальное предложение Богданова заключается в объединении всех человеческих, биологических и физических наук, рассматривая их как системы взаимоотношений, и поиска организационных принципов, лежащих в основе всех типов систем.</a:t>
            </a:r>
          </a:p>
          <a:p>
            <a:pPr>
              <a:lnSpc>
                <a:spcPct val="90000"/>
              </a:lnSpc>
            </a:pPr>
            <a:r>
              <a:rPr lang="ru-RU" altLang="ru-RU" sz="2800"/>
              <a:t>В будущем обществе наука, идеология и производство станут единым целым, и тогда и человечество, разделенное на группы и классы, станет самим собой. 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C2CB1-066F-436B-9BAA-98DCD60DF75B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Системный подход к организации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ru-RU" altLang="ru-RU" sz="1800"/>
              <a:t>1. Системный подход к организации – выявление, понимание и административное управление системой взаимосвязанных процессов с целью достижения заданной стратегической цели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2. Системный подход реализует представление организации в виде иерархической системы взаимосвязанных моделей, позволяющих изучать его целостные свойства, структуру .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3. Системный подход к организации позволяет : 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Определить систему путем выявления или разработки процессов, влияющих на достижение заданной стратегической цели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Структурировать систему так, чтобы достичь заданную стратегическую цель наиболее эффективным способом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Обеспечить понимание взаимосвязей между процессами системы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Проводить непрерывное совершенствование системы посредством измерения и оценки</a:t>
            </a:r>
          </a:p>
          <a:p>
            <a:pPr>
              <a:lnSpc>
                <a:spcPct val="80000"/>
              </a:lnSpc>
            </a:pPr>
            <a:r>
              <a:rPr lang="ru-RU" altLang="ru-RU" sz="1800"/>
              <a:t>Обеспечить лучшее понимание распределения ролей и ответственности при достижении общих стратегических целей, уменьшая тем самым межфункциональные барьеры и улучшая коллективную работу</a:t>
            </a:r>
          </a:p>
          <a:p>
            <a:pPr>
              <a:lnSpc>
                <a:spcPct val="80000"/>
              </a:lnSpc>
            </a:pPr>
            <a:endParaRPr lang="ru-RU" altLang="ru-RU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1B48-578E-436D-A38C-46C39090FE96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PDCA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b="1"/>
              <a:t>Планирование</a:t>
            </a:r>
            <a:r>
              <a:rPr lang="ru-RU" altLang="ru-RU" sz="2400"/>
              <a:t> – установление целей и процессов, необходимых для достижения целей; планирование работ по достижению целей процесса; планирование выделения и распределения необходимых ресурсов.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Выполнение</a:t>
            </a:r>
            <a:r>
              <a:rPr lang="ru-RU" altLang="ru-RU" sz="2400"/>
              <a:t> - осуществление запланированных мероприятий. 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Проверка</a:t>
            </a:r>
            <a:r>
              <a:rPr lang="ru-RU" altLang="ru-RU" sz="2400"/>
              <a:t> – сбор информации и контроль результата; выявление и анализ отклонений. </a:t>
            </a:r>
          </a:p>
          <a:p>
            <a:pPr>
              <a:lnSpc>
                <a:spcPct val="90000"/>
              </a:lnSpc>
            </a:pPr>
            <a:r>
              <a:rPr lang="ru-RU" altLang="ru-RU" sz="2400" b="1"/>
              <a:t>Воздействие</a:t>
            </a:r>
            <a:r>
              <a:rPr lang="ru-RU" altLang="ru-RU" sz="2400"/>
              <a:t> - принятие мер по устранению причин отклонений от запланированного результата; изменения в планировании и распределении ресурсов.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817C-7C44-4624-9D18-3DB26DCFB16F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</a:t>
            </a:r>
            <a:r>
              <a:rPr lang="en-US" altLang="ru-RU"/>
              <a:t>PDCA</a:t>
            </a:r>
            <a:endParaRPr lang="ru-RU" altLang="ru-RU"/>
          </a:p>
        </p:txBody>
      </p:sp>
      <p:pic>
        <p:nvPicPr>
          <p:cNvPr id="7171" name="Picture 3" descr="2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70"/>
          <a:stretch>
            <a:fillRect/>
          </a:stretch>
        </p:blipFill>
        <p:spPr bwMode="auto">
          <a:xfrm>
            <a:off x="1692275" y="1628775"/>
            <a:ext cx="5184775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B844-F18E-43C4-9F65-DE9E4B3F82B4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Цикл </a:t>
            </a:r>
            <a:r>
              <a:rPr lang="en-US" altLang="ru-RU"/>
              <a:t>PDCA</a:t>
            </a:r>
            <a:endParaRPr lang="ru-RU" altLang="ru-RU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3" t="24733" r="32475" b="48726"/>
          <a:stretch>
            <a:fillRect/>
          </a:stretch>
        </p:blipFill>
        <p:spPr bwMode="auto">
          <a:xfrm>
            <a:off x="179388" y="1341438"/>
            <a:ext cx="8785225" cy="490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7BC8-5267-489B-B51D-D0C5FAA61A36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Схема процесса с учетом цикла </a:t>
            </a:r>
            <a:r>
              <a:rPr lang="en-US" altLang="ru-RU" sz="4000"/>
              <a:t>PDCA</a:t>
            </a:r>
            <a:endParaRPr lang="ru-RU" altLang="ru-RU" sz="4000"/>
          </a:p>
        </p:txBody>
      </p:sp>
      <p:pic>
        <p:nvPicPr>
          <p:cNvPr id="36867" name="Picture 3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0" t="17349" r="36609" b="59431"/>
          <a:stretch>
            <a:fillRect/>
          </a:stretch>
        </p:blipFill>
        <p:spPr>
          <a:xfrm>
            <a:off x="395288" y="1484313"/>
            <a:ext cx="8027987" cy="50641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1881-D8DE-4CCA-9ED7-E1955B7A9704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Пример</a:t>
            </a: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2525"/>
            <a:ext cx="8569325" cy="58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15DDD-4BB9-4619-9458-D6F53FD485A8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Требования к описанию процессов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1600"/>
              <a:t>Система управления складывается из двух уровней. Управленческие решения принимают: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  	1) генеральный директор – «первое лицо»,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600"/>
              <a:t>	2) владелец процесса. </a:t>
            </a:r>
            <a:r>
              <a:rPr lang="ru-RU" altLang="ru-RU" sz="1400"/>
              <a:t>(МС ИСО 9000:2000).</a:t>
            </a:r>
            <a:endParaRPr lang="ru-RU" altLang="ru-RU" sz="1600"/>
          </a:p>
          <a:p>
            <a:pPr>
              <a:lnSpc>
                <a:spcPct val="80000"/>
              </a:lnSpc>
            </a:pPr>
            <a:r>
              <a:rPr lang="ru-RU" altLang="ru-RU" sz="1600"/>
              <a:t>Система управления основана на обязательных регламентированных обратных связях, описанных в цикле </a:t>
            </a:r>
            <a:r>
              <a:rPr lang="en-US" altLang="ru-RU" sz="1600"/>
              <a:t>PDCA</a:t>
            </a:r>
            <a:r>
              <a:rPr lang="ru-RU" altLang="ru-RU" sz="1600"/>
              <a:t>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Все этапы цикла </a:t>
            </a:r>
            <a:r>
              <a:rPr lang="en-US" altLang="ru-RU" sz="1600"/>
              <a:t>PDCA</a:t>
            </a:r>
            <a:r>
              <a:rPr lang="ru-RU" altLang="ru-RU" sz="1600"/>
              <a:t> выполняются по регламентам.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При проведении анализа используются 4 основных потока информации: показатели процесса, показатели продукта, показатели удовлетворенности клиента, результаты аудитов процессов.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Стандарт требует установить эти показатели, методики сбора, обработки информации, границы показателей для нормального хода процесса, критерии для принятия корректирующих действий.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Необходимо назначить ответственных - владельцев процессов, которые управляют процессами, отвечают за их результативность и обладают необходимыми ресурсами и полномочиями. Их взаимодействие должно быть определено и формализовано.</a:t>
            </a:r>
          </a:p>
          <a:p>
            <a:pPr>
              <a:lnSpc>
                <a:spcPct val="80000"/>
              </a:lnSpc>
            </a:pPr>
            <a:r>
              <a:rPr lang="ru-RU" altLang="ru-RU" sz="1600"/>
              <a:t>Принцип </a:t>
            </a:r>
            <a:r>
              <a:rPr lang="en-US" altLang="ru-RU" sz="1600"/>
              <a:t>PDCA</a:t>
            </a:r>
            <a:r>
              <a:rPr lang="ru-RU" altLang="ru-RU" sz="1600"/>
              <a:t> распространяется и на нижние уровни управления (принятия решения) с учетом целесообразности.      </a:t>
            </a:r>
            <a:endParaRPr lang="ru-RU" altLang="ru-RU" sz="1400"/>
          </a:p>
          <a:p>
            <a:pPr>
              <a:lnSpc>
                <a:spcPct val="80000"/>
              </a:lnSpc>
              <a:buFontTx/>
              <a:buNone/>
            </a:pPr>
            <a:r>
              <a:rPr lang="ru-RU" altLang="ru-RU" sz="140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altLang="ru-RU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36F8-69E7-4851-AE64-DB8C195B4117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/>
              <a:t>Типовой проект моделирования и реорганизации БП организации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altLang="ru-RU"/>
              <a:t>Подготовительный.</a:t>
            </a:r>
          </a:p>
          <a:p>
            <a:pPr marL="609600" indent="-609600">
              <a:buFontTx/>
              <a:buAutoNum type="arabicPeriod"/>
            </a:pPr>
            <a:r>
              <a:rPr lang="ru-RU" altLang="ru-RU"/>
              <a:t>Моделирование и анализ БП «как есть».</a:t>
            </a:r>
          </a:p>
          <a:p>
            <a:pPr marL="609600" indent="-609600">
              <a:buFontTx/>
              <a:buAutoNum type="arabicPeriod"/>
            </a:pPr>
            <a:r>
              <a:rPr lang="ru-RU" altLang="ru-RU"/>
              <a:t>Моделирование БП «как должно быть».</a:t>
            </a:r>
          </a:p>
          <a:p>
            <a:pPr marL="609600" indent="-609600">
              <a:buFontTx/>
              <a:buAutoNum type="arabicPeriod"/>
            </a:pPr>
            <a:r>
              <a:rPr lang="ru-RU" altLang="ru-RU"/>
              <a:t>Подготовка и внедрение изменений в процессах, построение процессной системы управления организацией.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етка с тенью">
  <a:themeElements>
    <a:clrScheme name="Сетка с тенью 4">
      <a:dk1>
        <a:srgbClr val="6B6B99"/>
      </a:dk1>
      <a:lt1>
        <a:srgbClr val="EAEAEA"/>
      </a:lt1>
      <a:dk2>
        <a:srgbClr val="666699"/>
      </a:dk2>
      <a:lt2>
        <a:srgbClr val="CCECFF"/>
      </a:lt2>
      <a:accent1>
        <a:srgbClr val="00CC66"/>
      </a:accent1>
      <a:accent2>
        <a:srgbClr val="54547A"/>
      </a:accent2>
      <a:accent3>
        <a:srgbClr val="B8B8CA"/>
      </a:accent3>
      <a:accent4>
        <a:srgbClr val="C8C8C8"/>
      </a:accent4>
      <a:accent5>
        <a:srgbClr val="AAE2B8"/>
      </a:accent5>
      <a:accent6>
        <a:srgbClr val="4B4B6E"/>
      </a:accent6>
      <a:hlink>
        <a:srgbClr val="65B2FF"/>
      </a:hlink>
      <a:folHlink>
        <a:srgbClr val="9900FF"/>
      </a:folHlink>
    </a:clrScheme>
    <a:fontScheme name="Сетка с тень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Сетка с тенью 1">
        <a:dk1>
          <a:srgbClr val="7E0000"/>
        </a:dk1>
        <a:lt1>
          <a:srgbClr val="FFFFFF"/>
        </a:lt1>
        <a:dk2>
          <a:srgbClr val="800000"/>
        </a:dk2>
        <a:lt2>
          <a:srgbClr val="FCF0B2"/>
        </a:lt2>
        <a:accent1>
          <a:srgbClr val="C5543D"/>
        </a:accent1>
        <a:accent2>
          <a:srgbClr val="660000"/>
        </a:accent2>
        <a:accent3>
          <a:srgbClr val="C0AAAA"/>
        </a:accent3>
        <a:accent4>
          <a:srgbClr val="DADADA"/>
        </a:accent4>
        <a:accent5>
          <a:srgbClr val="DFB3AF"/>
        </a:accent5>
        <a:accent6>
          <a:srgbClr val="5C0000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2">
        <a:dk1>
          <a:srgbClr val="000066"/>
        </a:dk1>
        <a:lt1>
          <a:srgbClr val="FFFFFF"/>
        </a:lt1>
        <a:dk2>
          <a:srgbClr val="000066"/>
        </a:dk2>
        <a:lt2>
          <a:srgbClr val="B2B8C8"/>
        </a:lt2>
        <a:accent1>
          <a:srgbClr val="008080"/>
        </a:accent1>
        <a:accent2>
          <a:srgbClr val="00004E"/>
        </a:accent2>
        <a:accent3>
          <a:srgbClr val="AAAAB8"/>
        </a:accent3>
        <a:accent4>
          <a:srgbClr val="DADADA"/>
        </a:accent4>
        <a:accent5>
          <a:srgbClr val="AAC0C0"/>
        </a:accent5>
        <a:accent6>
          <a:srgbClr val="000046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3">
        <a:dk1>
          <a:srgbClr val="010199"/>
        </a:dk1>
        <a:lt1>
          <a:srgbClr val="FFFFFF"/>
        </a:lt1>
        <a:dk2>
          <a:srgbClr val="000099"/>
        </a:dk2>
        <a:lt2>
          <a:srgbClr val="CCFFFF"/>
        </a:lt2>
        <a:accent1>
          <a:srgbClr val="00C600"/>
        </a:accent1>
        <a:accent2>
          <a:srgbClr val="01017D"/>
        </a:accent2>
        <a:accent3>
          <a:srgbClr val="AAAACA"/>
        </a:accent3>
        <a:accent4>
          <a:srgbClr val="DADADA"/>
        </a:accent4>
        <a:accent5>
          <a:srgbClr val="AADFAA"/>
        </a:accent5>
        <a:accent6>
          <a:srgbClr val="010171"/>
        </a:accent6>
        <a:hlink>
          <a:srgbClr val="FFE701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4">
        <a:dk1>
          <a:srgbClr val="6B6B99"/>
        </a:dk1>
        <a:lt1>
          <a:srgbClr val="EAEAEA"/>
        </a:lt1>
        <a:dk2>
          <a:srgbClr val="666699"/>
        </a:dk2>
        <a:lt2>
          <a:srgbClr val="CCECFF"/>
        </a:lt2>
        <a:accent1>
          <a:srgbClr val="00CC66"/>
        </a:accent1>
        <a:accent2>
          <a:srgbClr val="54547A"/>
        </a:accent2>
        <a:accent3>
          <a:srgbClr val="B8B8CA"/>
        </a:accent3>
        <a:accent4>
          <a:srgbClr val="C8C8C8"/>
        </a:accent4>
        <a:accent5>
          <a:srgbClr val="AAE2B8"/>
        </a:accent5>
        <a:accent6>
          <a:srgbClr val="4B4B6E"/>
        </a:accent6>
        <a:hlink>
          <a:srgbClr val="65B2FF"/>
        </a:hlink>
        <a:folHlink>
          <a:srgbClr val="99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5">
        <a:dk1>
          <a:srgbClr val="00827F"/>
        </a:dk1>
        <a:lt1>
          <a:srgbClr val="FFFFFF"/>
        </a:lt1>
        <a:dk2>
          <a:srgbClr val="008080"/>
        </a:dk2>
        <a:lt2>
          <a:srgbClr val="FFFFCC"/>
        </a:lt2>
        <a:accent1>
          <a:srgbClr val="6D6FC7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BABBE0"/>
        </a:accent5>
        <a:accent6>
          <a:srgbClr val="005A58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6">
        <a:dk1>
          <a:srgbClr val="4D4D4D"/>
        </a:dk1>
        <a:lt1>
          <a:srgbClr val="FFFFFF"/>
        </a:lt1>
        <a:dk2>
          <a:srgbClr val="525252"/>
        </a:dk2>
        <a:lt2>
          <a:srgbClr val="C0C0C0"/>
        </a:lt2>
        <a:accent1>
          <a:srgbClr val="527C3A"/>
        </a:accent1>
        <a:accent2>
          <a:srgbClr val="444444"/>
        </a:accent2>
        <a:accent3>
          <a:srgbClr val="B3B3B3"/>
        </a:accent3>
        <a:accent4>
          <a:srgbClr val="DADADA"/>
        </a:accent4>
        <a:accent5>
          <a:srgbClr val="B3BFAE"/>
        </a:accent5>
        <a:accent6>
          <a:srgbClr val="3D3D3D"/>
        </a:accent6>
        <a:hlink>
          <a:srgbClr val="FAC458"/>
        </a:hlink>
        <a:folHlink>
          <a:srgbClr val="C7780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7">
        <a:dk1>
          <a:srgbClr val="516032"/>
        </a:dk1>
        <a:lt1>
          <a:srgbClr val="FFFFFF"/>
        </a:lt1>
        <a:dk2>
          <a:srgbClr val="546434"/>
        </a:dk2>
        <a:lt2>
          <a:srgbClr val="B2B68A"/>
        </a:lt2>
        <a:accent1>
          <a:srgbClr val="7D8C70"/>
        </a:accent1>
        <a:accent2>
          <a:srgbClr val="414E28"/>
        </a:accent2>
        <a:accent3>
          <a:srgbClr val="B3B8AE"/>
        </a:accent3>
        <a:accent4>
          <a:srgbClr val="DADADA"/>
        </a:accent4>
        <a:accent5>
          <a:srgbClr val="BFC5BB"/>
        </a:accent5>
        <a:accent6>
          <a:srgbClr val="3A4623"/>
        </a:accent6>
        <a:hlink>
          <a:srgbClr val="80C579"/>
        </a:hlink>
        <a:folHlink>
          <a:srgbClr val="7FADA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8">
        <a:dk1>
          <a:srgbClr val="D1CC00"/>
        </a:dk1>
        <a:lt1>
          <a:srgbClr val="FFFFFF"/>
        </a:lt1>
        <a:dk2>
          <a:srgbClr val="CCCC00"/>
        </a:dk2>
        <a:lt2>
          <a:srgbClr val="F3F5B1"/>
        </a:lt2>
        <a:accent1>
          <a:srgbClr val="808000"/>
        </a:accent1>
        <a:accent2>
          <a:srgbClr val="AEAA00"/>
        </a:accent2>
        <a:accent3>
          <a:srgbClr val="E2E2AA"/>
        </a:accent3>
        <a:accent4>
          <a:srgbClr val="DADADA"/>
        </a:accent4>
        <a:accent5>
          <a:srgbClr val="C0C0AA"/>
        </a:accent5>
        <a:accent6>
          <a:srgbClr val="9D9A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ка с тенью 9">
        <a:dk1>
          <a:srgbClr val="000000"/>
        </a:dk1>
        <a:lt1>
          <a:srgbClr val="F8F8F8"/>
        </a:lt1>
        <a:dk2>
          <a:srgbClr val="336600"/>
        </a:dk2>
        <a:lt2>
          <a:srgbClr val="FBFBFB"/>
        </a:lt2>
        <a:accent1>
          <a:srgbClr val="009900"/>
        </a:accent1>
        <a:accent2>
          <a:srgbClr val="C6C6C6"/>
        </a:accent2>
        <a:accent3>
          <a:srgbClr val="FBFBFB"/>
        </a:accent3>
        <a:accent4>
          <a:srgbClr val="000000"/>
        </a:accent4>
        <a:accent5>
          <a:srgbClr val="AACAAA"/>
        </a:accent5>
        <a:accent6>
          <a:srgbClr val="B3B3B3"/>
        </a:accent6>
        <a:hlink>
          <a:srgbClr val="00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979</Words>
  <Application>Microsoft Office PowerPoint</Application>
  <PresentationFormat>Экран (4:3)</PresentationFormat>
  <Paragraphs>150</Paragraphs>
  <Slides>24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Wingdings</vt:lpstr>
      <vt:lpstr>Оформление по умолчанию</vt:lpstr>
      <vt:lpstr>Сетка с тенью</vt:lpstr>
      <vt:lpstr>Цикл PDCA</vt:lpstr>
      <vt:lpstr>Цикл PDCA</vt:lpstr>
      <vt:lpstr>Цикл PDCA</vt:lpstr>
      <vt:lpstr>Цикл PDCA</vt:lpstr>
      <vt:lpstr>Цикл PDCA</vt:lpstr>
      <vt:lpstr>Схема процесса с учетом цикла PDCA</vt:lpstr>
      <vt:lpstr>Пример</vt:lpstr>
      <vt:lpstr>Требования к описанию процессов</vt:lpstr>
      <vt:lpstr>Типовой проект моделирования и реорганизации БП организации</vt:lpstr>
      <vt:lpstr>1. Подготовка</vt:lpstr>
      <vt:lpstr>2. Моделирование и анализ БП «как есть» </vt:lpstr>
      <vt:lpstr>3. Моделирование БП  «как должно быть» + 4. Подготовка и внедрение изменений в процессах, построение процессной системы управления организацией.  </vt:lpstr>
      <vt:lpstr>Необходимые условия для внедрения процессного подхода к управлению в организации</vt:lpstr>
      <vt:lpstr>Организация как система</vt:lpstr>
      <vt:lpstr>Понятие системы</vt:lpstr>
      <vt:lpstr>Система</vt:lpstr>
      <vt:lpstr>Понятие системы (П.К. Анохин) </vt:lpstr>
      <vt:lpstr>Признаки системы</vt:lpstr>
      <vt:lpstr>Свойства системы,  связанные с целями и функциями</vt:lpstr>
      <vt:lpstr>Свойства системы,  связанные со структурой</vt:lpstr>
      <vt:lpstr>Свойства системы,  связанные с ресурсами и особенностями взаимодействия со средой </vt:lpstr>
      <vt:lpstr>Тектология Богданова </vt:lpstr>
      <vt:lpstr>Тектология Богданова</vt:lpstr>
      <vt:lpstr>Системный подход к организации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 PDCA. Внедрение процессного подхода</dc:title>
  <dc:creator>User</dc:creator>
  <cp:lastModifiedBy>Sergey Mirvoda</cp:lastModifiedBy>
  <cp:revision>26</cp:revision>
  <dcterms:created xsi:type="dcterms:W3CDTF">2011-02-20T06:16:35Z</dcterms:created>
  <dcterms:modified xsi:type="dcterms:W3CDTF">2016-12-12T11:38:55Z</dcterms:modified>
</cp:coreProperties>
</file>