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1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3" autoAdjust="0"/>
    <p:restoredTop sz="66740" autoAdjust="0"/>
  </p:normalViewPr>
  <p:slideViewPr>
    <p:cSldViewPr snapToGrid="0">
      <p:cViewPr varScale="1">
        <p:scale>
          <a:sx n="80" d="100"/>
          <a:sy n="80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20449A-DF49-45A7-AADD-7A63368790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7C43FB7-4964-407C-88EB-1F73F727D952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AAAEFA7C-7DA7-407F-A3E5-4BF1F9EB25F4}" type="parTrans" cxnId="{6429C063-F722-4A79-BBB1-E20FBB3B0BF8}">
      <dgm:prSet/>
      <dgm:spPr/>
      <dgm:t>
        <a:bodyPr/>
        <a:lstStyle/>
        <a:p>
          <a:endParaRPr lang="ru-RU"/>
        </a:p>
      </dgm:t>
    </dgm:pt>
    <dgm:pt modelId="{537E4211-FDC6-40A7-97D0-C3726C576B94}" type="sibTrans" cxnId="{6429C063-F722-4A79-BBB1-E20FBB3B0BF8}">
      <dgm:prSet/>
      <dgm:spPr/>
      <dgm:t>
        <a:bodyPr/>
        <a:lstStyle/>
        <a:p>
          <a:endParaRPr lang="ru-RU"/>
        </a:p>
      </dgm:t>
    </dgm:pt>
    <dgm:pt modelId="{3C6F3D03-4721-4875-82EB-54E793815109}">
      <dgm:prSet phldrT="[Текст]"/>
      <dgm:spPr/>
      <dgm:t>
        <a:bodyPr/>
        <a:lstStyle/>
        <a:p>
          <a:r>
            <a:rPr lang="ru-RU" dirty="0"/>
            <a:t>ЭКСП</a:t>
          </a:r>
        </a:p>
      </dgm:t>
    </dgm:pt>
    <dgm:pt modelId="{0AEE4D93-C520-4C3E-A13D-D6B347DE7C50}" type="parTrans" cxnId="{B93D6FCE-AB55-4E5C-8FA3-D06B3F1B8684}">
      <dgm:prSet/>
      <dgm:spPr/>
      <dgm:t>
        <a:bodyPr/>
        <a:lstStyle/>
        <a:p>
          <a:endParaRPr lang="ru-RU"/>
        </a:p>
      </dgm:t>
    </dgm:pt>
    <dgm:pt modelId="{8BC99637-A89C-493B-AE07-C83EE96A1B45}" type="sibTrans" cxnId="{B93D6FCE-AB55-4E5C-8FA3-D06B3F1B8684}">
      <dgm:prSet/>
      <dgm:spPr/>
      <dgm:t>
        <a:bodyPr/>
        <a:lstStyle/>
        <a:p>
          <a:endParaRPr lang="ru-RU"/>
        </a:p>
      </dgm:t>
    </dgm:pt>
    <dgm:pt modelId="{438034DD-FE13-49F6-AA5B-1B7FBE7B9861}">
      <dgm:prSet phldrT="[Текст]"/>
      <dgm:spPr/>
      <dgm:t>
        <a:bodyPr/>
        <a:lstStyle/>
        <a:p>
          <a:r>
            <a:rPr lang="ru-RU" dirty="0"/>
            <a:t>С</a:t>
          </a:r>
        </a:p>
      </dgm:t>
    </dgm:pt>
    <dgm:pt modelId="{5F3B05B1-30CD-43AB-80EC-7BB8DFB8ADBF}" type="parTrans" cxnId="{0465ECFC-C2A6-4966-B2BD-496FC829D00D}">
      <dgm:prSet/>
      <dgm:spPr/>
      <dgm:t>
        <a:bodyPr/>
        <a:lstStyle/>
        <a:p>
          <a:endParaRPr lang="ru-RU"/>
        </a:p>
      </dgm:t>
    </dgm:pt>
    <dgm:pt modelId="{95BE37FC-C5B8-43F6-9E85-97767E6C3C13}" type="sibTrans" cxnId="{0465ECFC-C2A6-4966-B2BD-496FC829D00D}">
      <dgm:prSet/>
      <dgm:spPr/>
      <dgm:t>
        <a:bodyPr/>
        <a:lstStyle/>
        <a:p>
          <a:endParaRPr lang="ru-RU"/>
        </a:p>
      </dgm:t>
    </dgm:pt>
    <dgm:pt modelId="{34982353-F84D-45D5-8A9E-BDBD2E73358A}" type="pres">
      <dgm:prSet presAssocID="{5920449A-DF49-45A7-AADD-7A6336879055}" presName="Name0" presStyleCnt="0">
        <dgm:presLayoutVars>
          <dgm:dir/>
          <dgm:resizeHandles val="exact"/>
        </dgm:presLayoutVars>
      </dgm:prSet>
      <dgm:spPr/>
    </dgm:pt>
    <dgm:pt modelId="{1AEE6953-7825-4E84-AFFB-E86DB6910B7A}" type="pres">
      <dgm:prSet presAssocID="{57C43FB7-4964-407C-88EB-1F73F727D952}" presName="node" presStyleLbl="node1" presStyleIdx="0" presStyleCnt="3">
        <dgm:presLayoutVars>
          <dgm:bulletEnabled val="1"/>
        </dgm:presLayoutVars>
      </dgm:prSet>
      <dgm:spPr/>
    </dgm:pt>
    <dgm:pt modelId="{484782CD-2FBA-42EB-ADED-05E0AF625C64}" type="pres">
      <dgm:prSet presAssocID="{537E4211-FDC6-40A7-97D0-C3726C576B94}" presName="sibTrans" presStyleLbl="sibTrans2D1" presStyleIdx="0" presStyleCnt="2"/>
      <dgm:spPr/>
    </dgm:pt>
    <dgm:pt modelId="{8C0AEE78-0B88-4233-A241-6C226FCD9403}" type="pres">
      <dgm:prSet presAssocID="{537E4211-FDC6-40A7-97D0-C3726C576B94}" presName="connectorText" presStyleLbl="sibTrans2D1" presStyleIdx="0" presStyleCnt="2"/>
      <dgm:spPr/>
    </dgm:pt>
    <dgm:pt modelId="{89FD456E-7300-45DF-B5E1-DF643EC0AC42}" type="pres">
      <dgm:prSet presAssocID="{3C6F3D03-4721-4875-82EB-54E793815109}" presName="node" presStyleLbl="node1" presStyleIdx="1" presStyleCnt="3">
        <dgm:presLayoutVars>
          <dgm:bulletEnabled val="1"/>
        </dgm:presLayoutVars>
      </dgm:prSet>
      <dgm:spPr/>
    </dgm:pt>
    <dgm:pt modelId="{9407B8BF-5835-40DB-ADE1-9D7405BBB533}" type="pres">
      <dgm:prSet presAssocID="{8BC99637-A89C-493B-AE07-C83EE96A1B45}" presName="sibTrans" presStyleLbl="sibTrans2D1" presStyleIdx="1" presStyleCnt="2"/>
      <dgm:spPr/>
    </dgm:pt>
    <dgm:pt modelId="{3BFACBD7-1EA7-4B1C-B70C-8DAAB198A32F}" type="pres">
      <dgm:prSet presAssocID="{8BC99637-A89C-493B-AE07-C83EE96A1B45}" presName="connectorText" presStyleLbl="sibTrans2D1" presStyleIdx="1" presStyleCnt="2"/>
      <dgm:spPr/>
    </dgm:pt>
    <dgm:pt modelId="{A164E5A7-5712-4968-AA30-AE93079863EA}" type="pres">
      <dgm:prSet presAssocID="{438034DD-FE13-49F6-AA5B-1B7FBE7B9861}" presName="node" presStyleLbl="node1" presStyleIdx="2" presStyleCnt="3">
        <dgm:presLayoutVars>
          <dgm:bulletEnabled val="1"/>
        </dgm:presLayoutVars>
      </dgm:prSet>
      <dgm:spPr/>
    </dgm:pt>
  </dgm:ptLst>
  <dgm:cxnLst>
    <dgm:cxn modelId="{3F674439-8BE1-42F6-AE5C-87384645D570}" type="presOf" srcId="{3C6F3D03-4721-4875-82EB-54E793815109}" destId="{89FD456E-7300-45DF-B5E1-DF643EC0AC42}" srcOrd="0" destOrd="0" presId="urn:microsoft.com/office/officeart/2005/8/layout/process1"/>
    <dgm:cxn modelId="{FDB519C5-EF05-40A5-B07F-0536D0D79239}" type="presOf" srcId="{438034DD-FE13-49F6-AA5B-1B7FBE7B9861}" destId="{A164E5A7-5712-4968-AA30-AE93079863EA}" srcOrd="0" destOrd="0" presId="urn:microsoft.com/office/officeart/2005/8/layout/process1"/>
    <dgm:cxn modelId="{2D2801A8-C524-412C-83F8-478C975F9891}" type="presOf" srcId="{537E4211-FDC6-40A7-97D0-C3726C576B94}" destId="{8C0AEE78-0B88-4233-A241-6C226FCD9403}" srcOrd="1" destOrd="0" presId="urn:microsoft.com/office/officeart/2005/8/layout/process1"/>
    <dgm:cxn modelId="{6D807029-6F58-454F-8CED-58EBAC508335}" type="presOf" srcId="{537E4211-FDC6-40A7-97D0-C3726C576B94}" destId="{484782CD-2FBA-42EB-ADED-05E0AF625C64}" srcOrd="0" destOrd="0" presId="urn:microsoft.com/office/officeart/2005/8/layout/process1"/>
    <dgm:cxn modelId="{A2D442A6-CB26-4770-9842-57F804D0D760}" type="presOf" srcId="{8BC99637-A89C-493B-AE07-C83EE96A1B45}" destId="{9407B8BF-5835-40DB-ADE1-9D7405BBB533}" srcOrd="0" destOrd="0" presId="urn:microsoft.com/office/officeart/2005/8/layout/process1"/>
    <dgm:cxn modelId="{0EB97C43-88A6-4998-B799-C50CA3FF38F9}" type="presOf" srcId="{57C43FB7-4964-407C-88EB-1F73F727D952}" destId="{1AEE6953-7825-4E84-AFFB-E86DB6910B7A}" srcOrd="0" destOrd="0" presId="urn:microsoft.com/office/officeart/2005/8/layout/process1"/>
    <dgm:cxn modelId="{0465ECFC-C2A6-4966-B2BD-496FC829D00D}" srcId="{5920449A-DF49-45A7-AADD-7A6336879055}" destId="{438034DD-FE13-49F6-AA5B-1B7FBE7B9861}" srcOrd="2" destOrd="0" parTransId="{5F3B05B1-30CD-43AB-80EC-7BB8DFB8ADBF}" sibTransId="{95BE37FC-C5B8-43F6-9E85-97767E6C3C13}"/>
    <dgm:cxn modelId="{6429C063-F722-4A79-BBB1-E20FBB3B0BF8}" srcId="{5920449A-DF49-45A7-AADD-7A6336879055}" destId="{57C43FB7-4964-407C-88EB-1F73F727D952}" srcOrd="0" destOrd="0" parTransId="{AAAEFA7C-7DA7-407F-A3E5-4BF1F9EB25F4}" sibTransId="{537E4211-FDC6-40A7-97D0-C3726C576B94}"/>
    <dgm:cxn modelId="{8FE5F05A-3586-476A-975B-B74838E8C15A}" type="presOf" srcId="{5920449A-DF49-45A7-AADD-7A6336879055}" destId="{34982353-F84D-45D5-8A9E-BDBD2E73358A}" srcOrd="0" destOrd="0" presId="urn:microsoft.com/office/officeart/2005/8/layout/process1"/>
    <dgm:cxn modelId="{971467F9-D009-415F-BD90-728B612A4F02}" type="presOf" srcId="{8BC99637-A89C-493B-AE07-C83EE96A1B45}" destId="{3BFACBD7-1EA7-4B1C-B70C-8DAAB198A32F}" srcOrd="1" destOrd="0" presId="urn:microsoft.com/office/officeart/2005/8/layout/process1"/>
    <dgm:cxn modelId="{B93D6FCE-AB55-4E5C-8FA3-D06B3F1B8684}" srcId="{5920449A-DF49-45A7-AADD-7A6336879055}" destId="{3C6F3D03-4721-4875-82EB-54E793815109}" srcOrd="1" destOrd="0" parTransId="{0AEE4D93-C520-4C3E-A13D-D6B347DE7C50}" sibTransId="{8BC99637-A89C-493B-AE07-C83EE96A1B45}"/>
    <dgm:cxn modelId="{D70A92A4-D2ED-4EA5-8AFC-90B43B829E20}" type="presParOf" srcId="{34982353-F84D-45D5-8A9E-BDBD2E73358A}" destId="{1AEE6953-7825-4E84-AFFB-E86DB6910B7A}" srcOrd="0" destOrd="0" presId="urn:microsoft.com/office/officeart/2005/8/layout/process1"/>
    <dgm:cxn modelId="{BE8A9BD2-D1CA-4FAA-BA95-19DEF325C77E}" type="presParOf" srcId="{34982353-F84D-45D5-8A9E-BDBD2E73358A}" destId="{484782CD-2FBA-42EB-ADED-05E0AF625C64}" srcOrd="1" destOrd="0" presId="urn:microsoft.com/office/officeart/2005/8/layout/process1"/>
    <dgm:cxn modelId="{8B3F3EB4-143B-4A52-8BC2-B0206906305F}" type="presParOf" srcId="{484782CD-2FBA-42EB-ADED-05E0AF625C64}" destId="{8C0AEE78-0B88-4233-A241-6C226FCD9403}" srcOrd="0" destOrd="0" presId="urn:microsoft.com/office/officeart/2005/8/layout/process1"/>
    <dgm:cxn modelId="{707B6D69-9D71-493E-A0F9-8B956BD342AA}" type="presParOf" srcId="{34982353-F84D-45D5-8A9E-BDBD2E73358A}" destId="{89FD456E-7300-45DF-B5E1-DF643EC0AC42}" srcOrd="2" destOrd="0" presId="urn:microsoft.com/office/officeart/2005/8/layout/process1"/>
    <dgm:cxn modelId="{306E4578-2555-4027-88BA-352B2223CEC7}" type="presParOf" srcId="{34982353-F84D-45D5-8A9E-BDBD2E73358A}" destId="{9407B8BF-5835-40DB-ADE1-9D7405BBB533}" srcOrd="3" destOrd="0" presId="urn:microsoft.com/office/officeart/2005/8/layout/process1"/>
    <dgm:cxn modelId="{2189953C-6C20-4EAD-BBCD-302CDB4DB37E}" type="presParOf" srcId="{9407B8BF-5835-40DB-ADE1-9D7405BBB533}" destId="{3BFACBD7-1EA7-4B1C-B70C-8DAAB198A32F}" srcOrd="0" destOrd="0" presId="urn:microsoft.com/office/officeart/2005/8/layout/process1"/>
    <dgm:cxn modelId="{E219C816-6A03-451B-8CD7-E70FB3BED722}" type="presParOf" srcId="{34982353-F84D-45D5-8A9E-BDBD2E73358A}" destId="{A164E5A7-5712-4968-AA30-AE93079863E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E6953-7825-4E84-AFFB-E86DB6910B7A}">
      <dsp:nvSpPr>
        <dsp:cNvPr id="0" name=""/>
        <dsp:cNvSpPr/>
      </dsp:nvSpPr>
      <dsp:spPr>
        <a:xfrm>
          <a:off x="9242" y="675436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Р</a:t>
          </a:r>
        </a:p>
      </dsp:txBody>
      <dsp:txXfrm>
        <a:off x="57787" y="723981"/>
        <a:ext cx="2665308" cy="1560349"/>
      </dsp:txXfrm>
    </dsp:sp>
    <dsp:sp modelId="{484782CD-2FBA-42EB-ADED-05E0AF625C64}">
      <dsp:nvSpPr>
        <dsp:cNvPr id="0" name=""/>
        <dsp:cNvSpPr/>
      </dsp:nvSpPr>
      <dsp:spPr>
        <a:xfrm>
          <a:off x="3047880" y="1161618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900" kern="1200"/>
        </a:p>
      </dsp:txBody>
      <dsp:txXfrm>
        <a:off x="3047880" y="1298633"/>
        <a:ext cx="409940" cy="411044"/>
      </dsp:txXfrm>
    </dsp:sp>
    <dsp:sp modelId="{89FD456E-7300-45DF-B5E1-DF643EC0AC42}">
      <dsp:nvSpPr>
        <dsp:cNvPr id="0" name=""/>
        <dsp:cNvSpPr/>
      </dsp:nvSpPr>
      <dsp:spPr>
        <a:xfrm>
          <a:off x="3876600" y="675436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ЭКСП</a:t>
          </a:r>
        </a:p>
      </dsp:txBody>
      <dsp:txXfrm>
        <a:off x="3925145" y="723981"/>
        <a:ext cx="2665308" cy="1560349"/>
      </dsp:txXfrm>
    </dsp:sp>
    <dsp:sp modelId="{9407B8BF-5835-40DB-ADE1-9D7405BBB533}">
      <dsp:nvSpPr>
        <dsp:cNvPr id="0" name=""/>
        <dsp:cNvSpPr/>
      </dsp:nvSpPr>
      <dsp:spPr>
        <a:xfrm>
          <a:off x="6915239" y="1161618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900" kern="1200"/>
        </a:p>
      </dsp:txBody>
      <dsp:txXfrm>
        <a:off x="6915239" y="1298633"/>
        <a:ext cx="409940" cy="411044"/>
      </dsp:txXfrm>
    </dsp:sp>
    <dsp:sp modelId="{A164E5A7-5712-4968-AA30-AE93079863EA}">
      <dsp:nvSpPr>
        <dsp:cNvPr id="0" name=""/>
        <dsp:cNvSpPr/>
      </dsp:nvSpPr>
      <dsp:spPr>
        <a:xfrm>
          <a:off x="7743958" y="675436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С</a:t>
          </a:r>
        </a:p>
      </dsp:txBody>
      <dsp:txXfrm>
        <a:off x="7792503" y="723981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4D43-98B9-4268-B3CE-195FC1C8881A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02D9F-9D3F-4F4B-A10E-2F29CD38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98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7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5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65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70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8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3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2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0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2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0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9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2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76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2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8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7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77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72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5AA9-44F9-4DEC-940D-8DB5A5759582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83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Системная инженерия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Жизненный цикл</a:t>
            </a:r>
          </a:p>
          <a:p>
            <a:endParaRPr lang="ru-RU" dirty="0"/>
          </a:p>
          <a:p>
            <a:r>
              <a:rPr lang="ru-RU" i="1" dirty="0"/>
              <a:t>Соединяем куски!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5000" y="93515"/>
            <a:ext cx="647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NewRoman,Italic"/>
              </a:rPr>
              <a:t>«Управление и руководство являются двумя различными и</a:t>
            </a:r>
          </a:p>
          <a:p>
            <a:r>
              <a:rPr lang="ru-RU" i="1" dirty="0">
                <a:latin typeface="TimesNewRoman,Italic"/>
              </a:rPr>
              <a:t>дополняющими друг друга системами действий. Каждая имеет свое собственное назначение и присущие ей действия. Обе необходимы для</a:t>
            </a:r>
          </a:p>
          <a:p>
            <a:r>
              <a:rPr lang="ru-RU" i="1" dirty="0">
                <a:latin typeface="TimesNewRoman,Italic"/>
              </a:rPr>
              <a:t>достижения успеха в сложной и изменчивой деловой среде».</a:t>
            </a:r>
          </a:p>
          <a:p>
            <a:r>
              <a:rPr lang="ru-RU" i="1" dirty="0">
                <a:latin typeface="TimesNewRoman,Italic"/>
              </a:rPr>
              <a:t>Джон </a:t>
            </a:r>
            <a:r>
              <a:rPr lang="ru-RU" i="1" dirty="0" err="1">
                <a:latin typeface="TimesNewRoman,Italic"/>
              </a:rPr>
              <a:t>Коттер</a:t>
            </a:r>
            <a:r>
              <a:rPr lang="ru-RU" i="1" dirty="0">
                <a:latin typeface="TimesNewRoman,Italic"/>
              </a:rPr>
              <a:t> [</a:t>
            </a:r>
            <a:r>
              <a:rPr lang="en-US" i="1" dirty="0">
                <a:latin typeface="TimesNewRoman,Italic"/>
              </a:rPr>
              <a:t>Kotter, 1990]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67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620"/>
          </a:xfrm>
        </p:spPr>
        <p:txBody>
          <a:bodyPr>
            <a:normAutofit/>
          </a:bodyPr>
          <a:lstStyle/>
          <a:p>
            <a:r>
              <a:rPr lang="en-US" dirty="0"/>
              <a:t>PDSA – </a:t>
            </a:r>
            <a:r>
              <a:rPr lang="ru-RU" dirty="0" err="1"/>
              <a:t>Деминг</a:t>
            </a:r>
            <a:r>
              <a:rPr lang="en-US" dirty="0"/>
              <a:t>, </a:t>
            </a:r>
            <a:r>
              <a:rPr lang="ru-RU" dirty="0"/>
              <a:t>5</a:t>
            </a:r>
            <a:r>
              <a:rPr lang="en-US" dirty="0"/>
              <a:t>W2H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2821" y="1416550"/>
            <a:ext cx="6894095" cy="5032376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err="1"/>
              <a:t>Who</a:t>
            </a:r>
            <a:r>
              <a:rPr lang="ru-RU" b="1" dirty="0"/>
              <a:t> </a:t>
            </a:r>
            <a:r>
              <a:rPr lang="ru-RU" dirty="0"/>
              <a:t>Кто жалуется? Для кого конкретно это является проблемой? Идентифицируйте этих людей (конкретно имя, контактные данные). ИЛИ кто занимается внедрением изменений? Улучшений? Возможно есть кто-нибудь более подходящий?</a:t>
            </a:r>
          </a:p>
          <a:p>
            <a:r>
              <a:rPr lang="ru-RU" b="1" dirty="0" err="1"/>
              <a:t>What</a:t>
            </a:r>
            <a:r>
              <a:rPr lang="ru-RU" dirty="0"/>
              <a:t> Опишите максимально точно в чем проблема. ИЛИ понимаем ли мы, </a:t>
            </a:r>
            <a:r>
              <a:rPr lang="ru-RU" b="1" dirty="0"/>
              <a:t>что именно</a:t>
            </a:r>
            <a:r>
              <a:rPr lang="ru-RU" dirty="0"/>
              <a:t> мы хотим изменить?</a:t>
            </a:r>
          </a:p>
          <a:p>
            <a:r>
              <a:rPr lang="ru-RU" b="1" dirty="0" err="1"/>
              <a:t>When</a:t>
            </a:r>
            <a:r>
              <a:rPr lang="ru-RU" dirty="0"/>
              <a:t> Когда проблема была обнаружена (время, время года)? ИЛИ когда мы планируем внедрить изменение, улучшение?</a:t>
            </a:r>
          </a:p>
          <a:p>
            <a:r>
              <a:rPr lang="ru-RU" b="1" dirty="0" err="1"/>
              <a:t>Where</a:t>
            </a:r>
            <a:r>
              <a:rPr lang="ru-RU" dirty="0"/>
              <a:t> Где проблема обнаружена? ИЛИ где мы планируем внедрить улучшение?</a:t>
            </a:r>
          </a:p>
          <a:p>
            <a:r>
              <a:rPr lang="ru-RU" b="1" dirty="0" err="1"/>
              <a:t>Why</a:t>
            </a:r>
            <a:r>
              <a:rPr lang="ru-RU" dirty="0"/>
              <a:t> Почему это является проблемой для конкретного человека, службы, организации? ИЛИ зачем вообще нам это нужно?</a:t>
            </a:r>
          </a:p>
          <a:p>
            <a:r>
              <a:rPr lang="ru-RU" b="1" dirty="0" err="1"/>
              <a:t>How</a:t>
            </a:r>
            <a:r>
              <a:rPr lang="ru-RU" dirty="0"/>
              <a:t> При каких обстоятельствах была обнаружена проблема? ИЛИ какой наш следующий шаг? Как мы будем внедрять изменение?</a:t>
            </a:r>
          </a:p>
          <a:p>
            <a:r>
              <a:rPr lang="ru-RU" b="1" dirty="0" err="1"/>
              <a:t>How</a:t>
            </a:r>
            <a:r>
              <a:rPr lang="ru-RU" b="1" dirty="0"/>
              <a:t> </a:t>
            </a:r>
            <a:r>
              <a:rPr lang="ru-RU" b="1" dirty="0" err="1"/>
              <a:t>many</a:t>
            </a:r>
            <a:r>
              <a:rPr lang="ru-RU" dirty="0"/>
              <a:t> Сколько брака? Каков масштаб проблемы? Числовой показатель проблемы? ИЛИ как мы можем измерить успех или неудачу при внедрении изменений на экспериментальном участке?</a:t>
            </a:r>
          </a:p>
        </p:txBody>
      </p:sp>
      <p:pic>
        <p:nvPicPr>
          <p:cNvPr id="2050" name="Picture 2" descr="http://www.deming.ru/TeorUpr/PDSA/Pic29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49" y="1204746"/>
            <a:ext cx="4692873" cy="509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9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620"/>
          </a:xfrm>
        </p:spPr>
        <p:txBody>
          <a:bodyPr/>
          <a:lstStyle/>
          <a:p>
            <a:r>
              <a:rPr lang="ru-RU" dirty="0"/>
              <a:t>Совмещаем Деятельность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0995" y="1204746"/>
            <a:ext cx="4192825" cy="5651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390" y="6352674"/>
            <a:ext cx="806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Дискретный </a:t>
            </a:r>
            <a:r>
              <a:rPr lang="en-US" dirty="0"/>
              <a:t>vs </a:t>
            </a:r>
            <a:r>
              <a:rPr lang="ru-RU" dirty="0"/>
              <a:t>Непрерывный</a:t>
            </a:r>
          </a:p>
        </p:txBody>
      </p:sp>
    </p:spTree>
    <p:extLst>
      <p:ext uri="{BB962C8B-B14F-4D97-AF65-F5344CB8AC3E}">
        <p14:creationId xmlns:p14="http://schemas.microsoft.com/office/powerpoint/2010/main" val="49851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ru-RU" dirty="0"/>
              <a:t>Не жизненный и не цикл!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6906"/>
            <a:ext cx="10515600" cy="4611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rgbClr val="FF0000"/>
                </a:solidFill>
              </a:rPr>
              <a:t>   От рождения и до смерти системы (от замысла и до …)</a:t>
            </a:r>
            <a:endParaRPr lang="en-US" i="1" dirty="0"/>
          </a:p>
          <a:p>
            <a:r>
              <a:rPr lang="ru-RU" dirty="0"/>
              <a:t>Вывод из эксплуатации, уничтожение</a:t>
            </a:r>
            <a:r>
              <a:rPr lang="en-US" dirty="0"/>
              <a:t>,</a:t>
            </a:r>
            <a:r>
              <a:rPr lang="en-US" dirty="0"/>
              <a:t> Greenfield status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en-US" dirty="0"/>
              <a:t>,</a:t>
            </a:r>
            <a:r>
              <a:rPr lang="en-US" b="1" dirty="0"/>
              <a:t> </a:t>
            </a:r>
          </a:p>
          <a:p>
            <a:r>
              <a:rPr lang="ru-RU" dirty="0"/>
              <a:t>Включает всё, а не часть ,часть может включаться в проект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5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ru-RU" dirty="0"/>
              <a:t>Как отображается? Стадии (Фазы) !=Этапы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781349"/>
              </p:ext>
            </p:extLst>
          </p:nvPr>
        </p:nvGraphicFramePr>
        <p:xfrm>
          <a:off x="838200" y="1106489"/>
          <a:ext cx="10515600" cy="30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8463" y="3898232"/>
            <a:ext cx="943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ISO/IEC 24744</a:t>
            </a:r>
            <a:r>
              <a:rPr lang="en-US" dirty="0"/>
              <a:t> </a:t>
            </a:r>
            <a:r>
              <a:rPr lang="en-US" i="1" dirty="0"/>
              <a:t>Software Engineering — Metamodel for Development Methodologies</a:t>
            </a:r>
          </a:p>
          <a:p>
            <a:endParaRPr lang="en-US" i="1" dirty="0"/>
          </a:p>
          <a:p>
            <a:r>
              <a:rPr lang="en-US" dirty="0"/>
              <a:t>Phase – stage with duration for which the objective is the transition between cognitive frameworks.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2939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ru-RU" dirty="0"/>
              <a:t>Модели жизненных циклов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Т-модель</a:t>
            </a:r>
          </a:p>
          <a:p>
            <a:r>
              <a:rPr lang="en-US" dirty="0"/>
              <a:t>V-</a:t>
            </a:r>
            <a:r>
              <a:rPr lang="ru-RU" dirty="0"/>
              <a:t>модель</a:t>
            </a:r>
          </a:p>
          <a:p>
            <a:r>
              <a:rPr lang="ru-RU" dirty="0"/>
              <a:t>Спиральная модель</a:t>
            </a:r>
          </a:p>
          <a:p>
            <a:endParaRPr lang="ru-RU" dirty="0"/>
          </a:p>
          <a:p>
            <a:r>
              <a:rPr lang="ru-RU" dirty="0"/>
              <a:t>Итеративность (разработка, реализация)</a:t>
            </a:r>
          </a:p>
          <a:p>
            <a:r>
              <a:rPr lang="ru-RU" dirty="0"/>
              <a:t>Итеративное внедрение (приобретение)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76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ru-RU" dirty="0"/>
              <a:t>Модели жизненных циклов. Т- модель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104" y="1248109"/>
            <a:ext cx="6554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ru-RU" dirty="0"/>
              <a:t>Модели жизненных циклов. </a:t>
            </a:r>
            <a:r>
              <a:rPr lang="en-US" dirty="0"/>
              <a:t>V </a:t>
            </a:r>
            <a:r>
              <a:rPr lang="ru-RU" dirty="0"/>
              <a:t>-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24074"/>
            <a:ext cx="10515600" cy="64243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Picture 2" descr="http://qa-helper.com/wp-content/uploads/2015/08/v_mode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68" y="952701"/>
            <a:ext cx="8025064" cy="48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2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05" y="365126"/>
            <a:ext cx="10932695" cy="74178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 жизненных циклов. Спиральная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24074"/>
            <a:ext cx="10515600" cy="64243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upload.wikimedia.org/wikipedia/commons/thumb/e/ec/Spiral_model_%28Boehm%2C_1988%29.svg/640px-Spiral_model_%28Boehm%2C_1988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06906"/>
            <a:ext cx="5807242" cy="48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8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Верификация и </a:t>
            </a:r>
            <a:r>
              <a:rPr lang="ru-RU" dirty="0" err="1"/>
              <a:t>Валидация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883" y="1284203"/>
            <a:ext cx="7453938" cy="54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Деятельность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2821" y="1416551"/>
            <a:ext cx="118791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Observe</a:t>
            </a:r>
            <a:r>
              <a:rPr lang="ru-RU" dirty="0"/>
              <a:t>, </a:t>
            </a:r>
            <a:r>
              <a:rPr lang="en-US" dirty="0"/>
              <a:t>Orient</a:t>
            </a:r>
            <a:r>
              <a:rPr lang="ru-RU" dirty="0"/>
              <a:t>, </a:t>
            </a:r>
            <a:r>
              <a:rPr lang="en-US" dirty="0"/>
              <a:t>Decide</a:t>
            </a:r>
            <a:r>
              <a:rPr lang="ru-RU" dirty="0"/>
              <a:t>, </a:t>
            </a:r>
            <a:r>
              <a:rPr lang="en-US" dirty="0"/>
              <a:t>Act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OODA, [</a:t>
            </a:r>
            <a:r>
              <a:rPr lang="ru-RU" dirty="0" err="1"/>
              <a:t>Бойд</a:t>
            </a:r>
            <a:r>
              <a:rPr lang="en-US" dirty="0"/>
              <a:t>, 1987]</a:t>
            </a:r>
            <a:r>
              <a:rPr lang="ru-RU" dirty="0"/>
              <a:t>) </a:t>
            </a:r>
          </a:p>
          <a:p>
            <a:pPr lvl="1"/>
            <a:r>
              <a:rPr lang="ru-RU" b="1" dirty="0"/>
              <a:t>Наблюдение</a:t>
            </a:r>
          </a:p>
          <a:p>
            <a:pPr lvl="1"/>
            <a:r>
              <a:rPr lang="ru-RU" b="1" dirty="0"/>
              <a:t>Ориентировка</a:t>
            </a:r>
          </a:p>
          <a:p>
            <a:pPr lvl="1"/>
            <a:r>
              <a:rPr lang="ru-RU" b="1" dirty="0"/>
              <a:t>Решение</a:t>
            </a:r>
          </a:p>
          <a:p>
            <a:pPr lvl="1"/>
            <a:r>
              <a:rPr lang="ru-RU" b="1" dirty="0"/>
              <a:t>Действие</a:t>
            </a:r>
            <a:endParaRPr lang="ru-RU" dirty="0"/>
          </a:p>
          <a:p>
            <a:r>
              <a:rPr lang="en-US" dirty="0"/>
              <a:t>Plan, Do, Check, Act </a:t>
            </a:r>
            <a:br>
              <a:rPr lang="en-US" dirty="0"/>
            </a:br>
            <a:r>
              <a:rPr lang="en-US" dirty="0"/>
              <a:t>(PD</a:t>
            </a:r>
            <a:r>
              <a:rPr lang="ru-RU" dirty="0"/>
              <a:t>С</a:t>
            </a:r>
            <a:r>
              <a:rPr lang="en-US" dirty="0"/>
              <a:t>A [</a:t>
            </a:r>
            <a:r>
              <a:rPr lang="ru-RU" dirty="0" err="1"/>
              <a:t>Шухарт</a:t>
            </a:r>
            <a:r>
              <a:rPr lang="ru-RU" dirty="0"/>
              <a:t> ,</a:t>
            </a:r>
            <a:r>
              <a:rPr lang="en-US" dirty="0"/>
              <a:t>1939])</a:t>
            </a:r>
            <a:endParaRPr lang="ru-RU" dirty="0"/>
          </a:p>
          <a:p>
            <a:pPr lvl="1"/>
            <a:r>
              <a:rPr lang="ru-RU" b="1" dirty="0"/>
              <a:t>Планируй</a:t>
            </a:r>
          </a:p>
          <a:p>
            <a:pPr lvl="1"/>
            <a:r>
              <a:rPr lang="ru-RU" b="1" dirty="0"/>
              <a:t>Делай</a:t>
            </a:r>
          </a:p>
          <a:p>
            <a:pPr lvl="1"/>
            <a:r>
              <a:rPr lang="ru-RU" b="1" dirty="0"/>
              <a:t>Проверяй</a:t>
            </a:r>
          </a:p>
          <a:p>
            <a:pPr lvl="1"/>
            <a:r>
              <a:rPr lang="ru-RU" b="1" dirty="0"/>
              <a:t>Действуй</a:t>
            </a:r>
          </a:p>
          <a:p>
            <a:pPr lvl="1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99" y="2526297"/>
            <a:ext cx="7429612" cy="2949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484" y="5979695"/>
            <a:ext cx="806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Дискретный </a:t>
            </a:r>
            <a:r>
              <a:rPr lang="en-US" dirty="0"/>
              <a:t>vs </a:t>
            </a:r>
            <a:r>
              <a:rPr lang="ru-RU" dirty="0"/>
              <a:t>Непрерывный</a:t>
            </a:r>
          </a:p>
        </p:txBody>
      </p:sp>
    </p:spTree>
    <p:extLst>
      <p:ext uri="{BB962C8B-B14F-4D97-AF65-F5344CB8AC3E}">
        <p14:creationId xmlns:p14="http://schemas.microsoft.com/office/powerpoint/2010/main" val="1058505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360</Words>
  <Application>Microsoft Office PowerPoint</Application>
  <PresentationFormat>Широкоэкранный</PresentationFormat>
  <Paragraphs>62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TimesNewRoman,Italic</vt:lpstr>
      <vt:lpstr>Тема Office</vt:lpstr>
      <vt:lpstr>Системная инженерия</vt:lpstr>
      <vt:lpstr>Не жизненный и не цикл!</vt:lpstr>
      <vt:lpstr>Как отображается? Стадии (Фазы) !=Этапы</vt:lpstr>
      <vt:lpstr>Модели жизненных циклов</vt:lpstr>
      <vt:lpstr>Модели жизненных циклов. Т- модель</vt:lpstr>
      <vt:lpstr>Модели жизненных циклов. V - модель</vt:lpstr>
      <vt:lpstr>Модели жизненных циклов. Спиральная модель</vt:lpstr>
      <vt:lpstr>Верификация и Валидация</vt:lpstr>
      <vt:lpstr>Деятельность</vt:lpstr>
      <vt:lpstr>PDSA – Деминг, 5W2H</vt:lpstr>
      <vt:lpstr>Совмещаем Деятельность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Системная инженерия</dc:title>
  <dc:creator>Sergey Mirvoda</dc:creator>
  <cp:lastModifiedBy>Sergey Mirvoda</cp:lastModifiedBy>
  <cp:revision>35</cp:revision>
  <dcterms:created xsi:type="dcterms:W3CDTF">2015-12-04T14:45:02Z</dcterms:created>
  <dcterms:modified xsi:type="dcterms:W3CDTF">2016-12-12T11:38:51Z</dcterms:modified>
</cp:coreProperties>
</file>