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8" r:id="rId3"/>
    <p:sldId id="279" r:id="rId4"/>
    <p:sldId id="295" r:id="rId5"/>
    <p:sldId id="269" r:id="rId6"/>
    <p:sldId id="296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2755" autoAdjust="0"/>
  </p:normalViewPr>
  <p:slideViewPr>
    <p:cSldViewPr snapToGrid="0">
      <p:cViewPr varScale="1">
        <p:scale>
          <a:sx n="99" d="100"/>
          <a:sy n="99" d="100"/>
        </p:scale>
        <p:origin x="76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87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ru-RU" smtClean="0"/>
              <a:t>21.11.2016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ru-RU" smtClean="0"/>
              <a:t>21.11.2016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 42010 Systems and software engineering — Architecture description</a:t>
            </a:r>
            <a:br>
              <a:rPr lang="ru-RU" dirty="0"/>
            </a:br>
            <a:r>
              <a:rPr lang="en-US" dirty="0"/>
              <a:t>http://cabibbo.dia.uniroma3.it/asw/altrui/iso-iec-ieee-42010-2011.pdf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5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5000"/>
              </a:lnSpc>
              <a:spcBef>
                <a:spcPts val="0"/>
              </a:spcBef>
              <a:buNone/>
            </a:pPr>
            <a:r>
              <a:rPr lang="ru-RU" dirty="0">
                <a:latin typeface="Calibri"/>
              </a:rPr>
              <a:t>Системная инженерия</a:t>
            </a:r>
            <a:endParaRPr lang="ru-RU" sz="8000" b="0" i="0" baseline="0" dirty="0">
              <a:solidFill>
                <a:schemeClr val="bg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7937634" cy="1097280"/>
          </a:xfrm>
        </p:spPr>
        <p:txBody>
          <a:bodyPr/>
          <a:lstStyle/>
          <a:p>
            <a:r>
              <a:rPr lang="ru-RU" b="1" dirty="0"/>
              <a:t>Система: определение, описания и реализации</a:t>
            </a:r>
            <a:endParaRPr lang="ru-RU" sz="2800" b="0" i="0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Определение (</a:t>
            </a:r>
            <a:r>
              <a:rPr lang="en-US" dirty="0"/>
              <a:t>definition</a:t>
            </a:r>
            <a:r>
              <a:rPr lang="ru-RU" dirty="0"/>
              <a:t>)</a:t>
            </a:r>
            <a:endParaRPr lang="ru-RU" sz="4400" b="0" i="0" baseline="0" dirty="0">
              <a:solidFill>
                <a:srgbClr val="1BDCFF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того, чтобы систему воплотить (</a:t>
            </a:r>
            <a:r>
              <a:rPr lang="en-US" dirty="0"/>
              <a:t>realize</a:t>
            </a:r>
            <a:r>
              <a:rPr lang="ru-RU" dirty="0"/>
              <a:t>), её нужно определить (</a:t>
            </a:r>
            <a:r>
              <a:rPr lang="ru-RU" dirty="0" err="1"/>
              <a:t>define</a:t>
            </a:r>
            <a:r>
              <a:rPr lang="ru-RU" dirty="0"/>
              <a:t>). Определение выражается артефактами, которые совместно называются описанием (</a:t>
            </a:r>
            <a:r>
              <a:rPr lang="ru-RU" dirty="0" err="1"/>
              <a:t>description</a:t>
            </a:r>
            <a:r>
              <a:rPr lang="ru-RU" dirty="0"/>
              <a:t>) системы. </a:t>
            </a:r>
          </a:p>
          <a:p>
            <a:r>
              <a:rPr lang="ru-RU" dirty="0"/>
              <a:t>Требования</a:t>
            </a:r>
          </a:p>
          <a:p>
            <a:r>
              <a:rPr lang="ru-RU" dirty="0"/>
              <a:t>Архитектура (структура системы) (эскизный проект, )</a:t>
            </a:r>
          </a:p>
          <a:p>
            <a:r>
              <a:rPr lang="ru-RU" dirty="0"/>
              <a:t>Рабочая документация</a:t>
            </a:r>
          </a:p>
          <a:p>
            <a:endParaRPr lang="ru-RU" dirty="0"/>
          </a:p>
          <a:p>
            <a:endParaRPr lang="ru-RU" sz="16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4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Архитектура</a:t>
            </a:r>
            <a:endParaRPr lang="ru-RU" sz="4400" b="0" i="0" baseline="0" dirty="0">
              <a:solidFill>
                <a:srgbClr val="1BDCFF"/>
              </a:solidFill>
              <a:latin typeface="Calibri"/>
              <a:ea typeface="+mj-ea"/>
              <a:cs typeface="+mj-cs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239" y="1676400"/>
            <a:ext cx="7419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67777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описание</a:t>
            </a:r>
            <a:endParaRPr lang="ru-RU" sz="4400" b="0" i="0" baseline="0" dirty="0">
              <a:solidFill>
                <a:srgbClr val="1BDCFF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ДИСЦИПЛИНА</a:t>
            </a:r>
            <a:r>
              <a:rPr lang="ru-RU" dirty="0"/>
              <a:t>, помогающая увидеть целое.</a:t>
            </a:r>
          </a:p>
          <a:p>
            <a:r>
              <a:rPr lang="ru-RU" b="1" dirty="0"/>
              <a:t>РАМОЧНАЯ СТРУКТУРА, </a:t>
            </a:r>
            <a:r>
              <a:rPr lang="ru-RU" dirty="0"/>
              <a:t>помогающая увидеть взаимосвязи и характер изменений, а не зафиксированное статическое представление.</a:t>
            </a:r>
          </a:p>
          <a:p>
            <a:r>
              <a:rPr lang="ru-RU" b="1" dirty="0"/>
              <a:t>НАБОР ОБЩИХ ПРИНЦИПОВ</a:t>
            </a:r>
            <a:endParaRPr lang="ru-RU" dirty="0"/>
          </a:p>
          <a:p>
            <a:r>
              <a:rPr lang="ru-RU" b="1" dirty="0"/>
              <a:t>КОНКРЕТНЫЙ НАБОР ИНСТРУМЕНТОВ И МЕТОДИК</a:t>
            </a:r>
            <a:endParaRPr lang="ru-RU" dirty="0"/>
          </a:p>
          <a:p>
            <a:pPr>
              <a:buClr>
                <a:srgbClr val="404040"/>
              </a:buClr>
              <a:buFont typeface="Arial"/>
              <a:buChar char="▪"/>
            </a:pPr>
            <a:endParaRPr lang="ru-RU" dirty="0"/>
          </a:p>
          <a:p>
            <a:pPr>
              <a:buClr>
                <a:srgbClr val="404040"/>
              </a:buClr>
              <a:buFont typeface="Arial"/>
              <a:buChar char="▪"/>
            </a:pPr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67777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Методы описания</a:t>
            </a:r>
            <a:endParaRPr lang="ru-RU" sz="4400" b="0" i="0" baseline="0" dirty="0">
              <a:solidFill>
                <a:srgbClr val="1BDCFF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058779"/>
            <a:ext cx="9372600" cy="5411741"/>
          </a:xfrm>
        </p:spPr>
        <p:txBody>
          <a:bodyPr>
            <a:normAutofit/>
          </a:bodyPr>
          <a:lstStyle/>
          <a:p>
            <a:r>
              <a:rPr lang="ru-RU" b="1" dirty="0"/>
              <a:t>Поставляются наукой</a:t>
            </a:r>
          </a:p>
          <a:p>
            <a:r>
              <a:rPr lang="ru-RU" b="1" dirty="0"/>
              <a:t>Включают в себя</a:t>
            </a:r>
            <a:r>
              <a:rPr lang="en-US" b="1" dirty="0"/>
              <a:t>:</a:t>
            </a:r>
          </a:p>
          <a:p>
            <a:pPr lvl="1"/>
            <a:r>
              <a:rPr lang="ru-RU" b="1" dirty="0"/>
              <a:t>некоторую теорию </a:t>
            </a:r>
            <a:r>
              <a:rPr lang="ru-RU" dirty="0"/>
              <a:t>(дисциплину — позволяет определять систему в наборе терминов)</a:t>
            </a:r>
            <a:endParaRPr lang="en-US" dirty="0"/>
          </a:p>
          <a:p>
            <a:pPr lvl="1"/>
            <a:r>
              <a:rPr lang="ru-RU" b="1" dirty="0"/>
              <a:t>инструменты</a:t>
            </a:r>
            <a:r>
              <a:rPr lang="ru-RU" dirty="0"/>
              <a:t> (чаще всего программные средства) </a:t>
            </a:r>
            <a:endParaRPr lang="en-US" dirty="0"/>
          </a:p>
          <a:p>
            <a:pPr lvl="1"/>
            <a:r>
              <a:rPr lang="ru-RU" b="1" dirty="0"/>
              <a:t>форматы рабочих продуктов описаний </a:t>
            </a:r>
            <a:r>
              <a:rPr lang="ru-RU" dirty="0"/>
              <a:t>(модели данных для баз данных, реквизиты документов, системы обозначений для диаграмм) </a:t>
            </a:r>
          </a:p>
          <a:p>
            <a:r>
              <a:rPr lang="ru-RU" b="1" dirty="0"/>
              <a:t>Библиотечные</a:t>
            </a:r>
            <a:r>
              <a:rPr lang="ru-RU" dirty="0"/>
              <a:t> (</a:t>
            </a:r>
            <a:r>
              <a:rPr lang="ru-RU" dirty="0" err="1"/>
              <a:t>library</a:t>
            </a:r>
            <a:r>
              <a:rPr lang="ru-RU" dirty="0"/>
              <a:t>, </a:t>
            </a:r>
            <a:r>
              <a:rPr lang="ru-RU" dirty="0" err="1"/>
              <a:t>Framework</a:t>
            </a:r>
            <a:r>
              <a:rPr lang="ru-RU" dirty="0"/>
              <a:t>) в переносном смысле слова — описанный в какой-то литературе, и на это описание можно сослаться.	</a:t>
            </a:r>
          </a:p>
          <a:p>
            <a:r>
              <a:rPr lang="ru-RU" dirty="0"/>
              <a:t>Собственной разработки 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Описаний без метода описания не существует!</a:t>
            </a:r>
          </a:p>
          <a:p>
            <a:endParaRPr lang="ru-RU" dirty="0"/>
          </a:p>
          <a:p>
            <a:endParaRPr lang="ru-RU" dirty="0"/>
          </a:p>
          <a:p>
            <a:pPr>
              <a:buClr>
                <a:srgbClr val="404040"/>
              </a:buClr>
              <a:buFont typeface="Arial"/>
              <a:buChar char="▪"/>
            </a:pPr>
            <a:endParaRPr lang="ru-RU" dirty="0"/>
          </a:p>
          <a:p>
            <a:pPr>
              <a:buClr>
                <a:srgbClr val="404040"/>
              </a:buClr>
              <a:buFont typeface="Arial"/>
              <a:buChar char="▪"/>
            </a:pPr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Широкоформатная презентация построения каркаса</Template>
  <TotalTime>0</TotalTime>
  <Words>165</Words>
  <Application>Microsoft Office PowerPoint</Application>
  <PresentationFormat>Широкоэкранный</PresentationFormat>
  <Paragraphs>26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Wireframe Building 16x9</vt:lpstr>
      <vt:lpstr>Системная инженерия</vt:lpstr>
      <vt:lpstr>Определение (definition)</vt:lpstr>
      <vt:lpstr>Архитектура</vt:lpstr>
      <vt:lpstr>описание</vt:lpstr>
      <vt:lpstr>Методы описания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2016-10-03T08:45:04Z</dcterms:created>
  <dcterms:modified xsi:type="dcterms:W3CDTF">2016-11-21T08:45:43Z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