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 autoAdjust="0"/>
    <p:restoredTop sz="66740" autoAdjust="0"/>
  </p:normalViewPr>
  <p:slideViewPr>
    <p:cSldViewPr snapToGrid="0">
      <p:cViewPr varScale="1">
        <p:scale>
          <a:sx n="80" d="100"/>
          <a:sy n="80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4D43-98B9-4268-B3CE-195FC1C8881A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02D9F-9D3F-4F4B-A10E-2F29CD38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8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управление, а инженерия</a:t>
            </a:r>
          </a:p>
          <a:p>
            <a:r>
              <a:rPr lang="ru-RU" dirty="0"/>
              <a:t>Управление, это менеджмент и управляют тем что есть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7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Определение системы как “чёрного ящика” — что требуется от целевой системы с точки зрения её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стейкхолдеров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stakeholder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использующей надсистемы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Обычно это спецификация (т.е. точное формулирование) способности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или условия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которое должно или может быть удовлетворено (функция, которую нужно будет выполнить, или характеристика, которую нужно достигнуть и т.д.).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Любые определения системы (”чёрного ящика”, “прозрачного ящика”, на любых стадиях жизненного цикла), в которых присутствует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деонтическая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модальность (модальность долженствования).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что лучше не использовать слово “требования” (ибо непонятно, о чём идёт речь), а использовать уточняющие определения: в системной инженерии принято говорить о требованиях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стейкхолдеров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системных требованиях, а всякие остальные “требования” (требования стандартов, требования системной архитектуры, требования чертежей, требования проектной документации и т.д.) просто означают, что “система должна удовлетворить этим описаниям”, но это не будет “требованиями” в смысле системной инженерии.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6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4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Требования стейкхолдеров могут быть противоречивы, разрознены и неполны. Требования, достаточные для разработки системы, называются системными требованиями (требованиями к системе,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Их разрабатывает инженер по требованиям в ходе так называемой “аналитической” работы (хотя в этой работе кроме анализа требований стейкхолдер и присутствует синтез системных требований).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требованиям к системе предъявляют множество самых разных требований: непротиворечивости, полноты,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проверяемости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т.д. Разработать хорошие требования к системе очень и очень непросто.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Главная ошибка, из-за которой терпят провал многие проекты — это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необнаружение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какого-то важного требования какого-то из стейкхолдеров.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7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Самые распространённые практики инженерии требований — это выявление функций (поведения) системы из каких-то сценариев взаимодействия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stories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там множество вариантов). Иногда про такие требования, выведенные из сценариев использования, говорят “функциональные требования”,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противопоставляя их “нефункциональным”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(например, требованиям надёжности, ремонтопригодности, доступности, безопасности и т.д., так называемые “-ости”, по-английски это будут “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ilities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—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repairability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.). Но есть замечание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Donald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Firesmith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 “не бывает нефункциональных требований” — ибо все эти “требования качества” (как их иногда тоже называют) это абсолютно функциональные требования, характеризующие функции системы с точки зрения каких-то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стейкхолдеров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обычно не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рассматривающихся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сценариях “пользования”.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2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0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74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76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8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5AA9-44F9-4DEC-940D-8DB5A5759582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Системная инженерия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87567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проблемы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! Требования которые невозможно верифицировать</a:t>
            </a:r>
          </a:p>
          <a:p>
            <a:pPr lvl="1"/>
            <a:r>
              <a:rPr lang="ru-RU" dirty="0"/>
              <a:t>Минимизировать, быстрый, удобный, адекватный</a:t>
            </a:r>
          </a:p>
          <a:p>
            <a:r>
              <a:rPr lang="ru-RU" dirty="0"/>
              <a:t>Требования написанные только для того чтобы начать</a:t>
            </a:r>
          </a:p>
          <a:p>
            <a:r>
              <a:rPr lang="ru-RU" dirty="0"/>
              <a:t>Пропущенные требования</a:t>
            </a:r>
          </a:p>
          <a:p>
            <a:pPr lvl="1"/>
            <a:r>
              <a:rPr lang="ru-RU" dirty="0"/>
              <a:t>Источники требований</a:t>
            </a:r>
          </a:p>
          <a:p>
            <a:pPr lvl="1"/>
            <a:endParaRPr lang="ru-RU" dirty="0"/>
          </a:p>
          <a:p>
            <a:r>
              <a:rPr lang="ru-RU" dirty="0"/>
              <a:t>Излишняя детализация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16" y="3604962"/>
            <a:ext cx="8001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 и </a:t>
            </a:r>
            <a:r>
              <a:rPr lang="ru-RU" dirty="0" err="1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Продолжение следует</a:t>
            </a:r>
          </a:p>
        </p:txBody>
      </p:sp>
    </p:spTree>
    <p:extLst>
      <p:ext uri="{BB962C8B-B14F-4D97-AF65-F5344CB8AC3E}">
        <p14:creationId xmlns:p14="http://schemas.microsoft.com/office/powerpoint/2010/main" val="22840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2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Каким образом мы должны оговорить (</a:t>
            </a:r>
            <a:r>
              <a:rPr lang="en-US" i="1" dirty="0">
                <a:solidFill>
                  <a:srgbClr val="FF0000"/>
                </a:solidFill>
              </a:rPr>
              <a:t>to specify</a:t>
            </a:r>
            <a:r>
              <a:rPr lang="ru-RU" i="1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ru-RU" i="1" dirty="0">
                <a:solidFill>
                  <a:srgbClr val="FF0000"/>
                </a:solidFill>
              </a:rPr>
              <a:t>что именно мы должны разрабатывать?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/>
              <a:t>Разработкой требований занимается </a:t>
            </a:r>
            <a:r>
              <a:rPr lang="ru-RU" i="1" dirty="0" err="1"/>
              <a:t>поддисциплина</a:t>
            </a:r>
            <a:r>
              <a:rPr lang="ru-RU" i="1" dirty="0"/>
              <a:t> системной инженерии “инженерия требований”. Главная часть инженерии требований — это реверс-инжиниринг использующей (над)системы (</a:t>
            </a:r>
            <a:r>
              <a:rPr lang="ru-RU" i="1" dirty="0" err="1"/>
              <a:t>using</a:t>
            </a:r>
            <a:r>
              <a:rPr lang="ru-RU" i="1" dirty="0"/>
              <a:t> </a:t>
            </a:r>
            <a:r>
              <a:rPr lang="ru-RU" i="1" dirty="0" err="1"/>
              <a:t>system</a:t>
            </a:r>
            <a:r>
              <a:rPr lang="ru-RU" i="1" dirty="0"/>
              <a:t>) для того, чтобы получить описания “чёрного ящика” 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>Требования, достаточные для разработки системы, называются системными требованиями (требованиями к системе,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). </a:t>
            </a:r>
            <a:endParaRPr lang="en-US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5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Модальность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427"/>
          <a:stretch/>
        </p:blipFill>
        <p:spPr>
          <a:xfrm>
            <a:off x="6782178" y="509989"/>
            <a:ext cx="5409822" cy="5441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8242" y="5951438"/>
            <a:ext cx="453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http://plato.stanford.edu/entries/logic-modal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5943978" cy="461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нейтральные высказывания</a:t>
            </a:r>
            <a:endParaRPr lang="en-US" dirty="0"/>
          </a:p>
          <a:p>
            <a:r>
              <a:rPr lang="ru-RU" dirty="0"/>
              <a:t>возможность существования </a:t>
            </a:r>
          </a:p>
          <a:p>
            <a:r>
              <a:rPr lang="ru-RU" dirty="0"/>
              <a:t> </a:t>
            </a:r>
            <a:r>
              <a:rPr lang="ru-RU" dirty="0" err="1"/>
              <a:t>обязывание</a:t>
            </a:r>
            <a:r>
              <a:rPr lang="ru-RU" dirty="0"/>
              <a:t> и дозволение</a:t>
            </a:r>
          </a:p>
          <a:p>
            <a:r>
              <a:rPr lang="ru-RU" dirty="0"/>
              <a:t>связанная со временем </a:t>
            </a:r>
          </a:p>
          <a:p>
            <a:r>
              <a:rPr lang="ru-RU" dirty="0"/>
              <a:t>связанная с верой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Стэйкхолдеры</a:t>
            </a:r>
            <a:r>
              <a:rPr lang="ru-RU" dirty="0"/>
              <a:t>\требования (заинтересованные лица)</a:t>
            </a:r>
          </a:p>
        </p:txBody>
      </p:sp>
    </p:spTree>
    <p:extLst>
      <p:ext uri="{BB962C8B-B14F-4D97-AF65-F5344CB8AC3E}">
        <p14:creationId xmlns:p14="http://schemas.microsoft.com/office/powerpoint/2010/main" val="40980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требований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240" y="1594436"/>
            <a:ext cx="8191685" cy="50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ru-RU" dirty="0"/>
              <a:t> - Модель</a:t>
            </a:r>
          </a:p>
        </p:txBody>
      </p:sp>
      <p:pic>
        <p:nvPicPr>
          <p:cNvPr id="1028" name="Picture 4" descr="http://qalight.com.ua/images/kurses/599px-Systems_Engineering_Process_rus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09" y="1813802"/>
            <a:ext cx="8439402" cy="46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ru-RU" dirty="0"/>
              <a:t> - Модель</a:t>
            </a:r>
          </a:p>
        </p:txBody>
      </p:sp>
      <p:pic>
        <p:nvPicPr>
          <p:cNvPr id="2050" name="Picture 2" descr="http://qa-helper.com/wp-content/uploads/2015/08/v_mode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0" y="1279304"/>
            <a:ext cx="9192962" cy="55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6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Стандарты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6431" y="1690688"/>
            <a:ext cx="10876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NASA Systems Engineering Handbook</a:t>
            </a:r>
            <a:endParaRPr lang="ru-RU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NASA/SP-2007-6105</a:t>
            </a:r>
            <a:endParaRPr lang="ru-RU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Section 4.2 (pp. 40-48) – Technical Requirements Definition</a:t>
            </a:r>
            <a:endParaRPr lang="ru-RU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Section 6.2 (pp. 131-135) – Requirements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Appendix C (pp. 279-281) – How to write a good Requirement</a:t>
            </a:r>
            <a:endParaRPr lang="ru-RU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Appendix D (pp. 282-283) – Requirements Verification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International Council of Systems Engineering (INCOSE)</a:t>
            </a:r>
            <a:endParaRPr lang="ru-RU" sz="28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Systems Engineering Handbook, Version 3.1</a:t>
            </a:r>
            <a:endParaRPr 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/>
              <a:t>ISO/IEC 15288 (IEEE STD 15288-2008)</a:t>
            </a:r>
            <a:endParaRPr lang="ru-RU" sz="28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Systems and software engineering</a:t>
            </a:r>
            <a:r>
              <a:rPr lang="ru-RU" sz="2800" dirty="0"/>
              <a:t> - </a:t>
            </a:r>
            <a:r>
              <a:rPr lang="en-US" sz="2800" dirty="0"/>
              <a:t>System life cycle processes</a:t>
            </a:r>
            <a:endParaRPr lang="ru-RU" sz="28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/>
              <a:t>6.4.1 Stakeholder Requirements Definition Process</a:t>
            </a:r>
          </a:p>
        </p:txBody>
      </p:sp>
    </p:spTree>
    <p:extLst>
      <p:ext uri="{BB962C8B-B14F-4D97-AF65-F5344CB8AC3E}">
        <p14:creationId xmlns:p14="http://schemas.microsoft.com/office/powerpoint/2010/main" val="219648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Описывание реализации (Как?) вместо требований (Что?)</a:t>
            </a:r>
          </a:p>
          <a:p>
            <a:pPr lvl="1"/>
            <a:r>
              <a:rPr lang="ru-RU" dirty="0"/>
              <a:t>Влияет на проектирование</a:t>
            </a:r>
          </a:p>
          <a:p>
            <a:pPr lvl="1"/>
            <a:r>
              <a:rPr lang="ru-RU" dirty="0"/>
              <a:t>Подразумевает законченность </a:t>
            </a:r>
          </a:p>
          <a:p>
            <a:r>
              <a:rPr lang="ru-RU" dirty="0"/>
              <a:t>Использование некорректных терминов</a:t>
            </a:r>
          </a:p>
          <a:p>
            <a:pPr lvl="1"/>
            <a:r>
              <a:rPr lang="ru-RU" dirty="0"/>
              <a:t>Требования это </a:t>
            </a:r>
            <a:r>
              <a:rPr lang="en-US" dirty="0"/>
              <a:t>“</a:t>
            </a:r>
            <a:r>
              <a:rPr lang="ru-RU" dirty="0"/>
              <a:t>Должен</a:t>
            </a:r>
            <a:r>
              <a:rPr lang="en-US" dirty="0"/>
              <a:t>”</a:t>
            </a:r>
            <a:endParaRPr lang="ru-RU" dirty="0"/>
          </a:p>
          <a:p>
            <a:pPr lvl="1"/>
            <a:r>
              <a:rPr lang="ru-RU" dirty="0"/>
              <a:t>Избегать </a:t>
            </a:r>
            <a:r>
              <a:rPr lang="en-US" dirty="0"/>
              <a:t>“</a:t>
            </a:r>
            <a:r>
              <a:rPr lang="ru-RU" dirty="0"/>
              <a:t>В том числе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ru-RU" dirty="0"/>
              <a:t>и тому подобное</a:t>
            </a:r>
            <a:r>
              <a:rPr lang="en-US" dirty="0"/>
              <a:t>”</a:t>
            </a:r>
            <a:r>
              <a:rPr lang="ru-RU" dirty="0"/>
              <a:t>,  </a:t>
            </a:r>
            <a:r>
              <a:rPr lang="en-US" dirty="0"/>
              <a:t>“</a:t>
            </a:r>
            <a:r>
              <a:rPr lang="ru-RU" dirty="0"/>
              <a:t>И\или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Неграмотно составленные предложения (некорректная структура)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Система </a:t>
            </a:r>
            <a:r>
              <a:rPr lang="ru-RU" b="1" dirty="0"/>
              <a:t>должна</a:t>
            </a:r>
            <a:r>
              <a:rPr lang="ru-RU" dirty="0"/>
              <a:t> обеспечивать возможность…</a:t>
            </a:r>
            <a:r>
              <a:rPr lang="en-US" dirty="0"/>
              <a:t>”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07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742</Words>
  <Application>Microsoft Office PowerPoint</Application>
  <PresentationFormat>Широкоэкранный</PresentationFormat>
  <Paragraphs>73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Системная инженерия</vt:lpstr>
      <vt:lpstr>Требования</vt:lpstr>
      <vt:lpstr>Модальность</vt:lpstr>
      <vt:lpstr>Стэйкхолдеры\требования (заинтересованные лица)</vt:lpstr>
      <vt:lpstr>Виды требований</vt:lpstr>
      <vt:lpstr>V - Модель</vt:lpstr>
      <vt:lpstr>V - Модель</vt:lpstr>
      <vt:lpstr>Стандарты</vt:lpstr>
      <vt:lpstr>Типичные проблемы</vt:lpstr>
      <vt:lpstr>Типичные проблемы 2</vt:lpstr>
      <vt:lpstr>Верификация и Валидация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инженерия</dc:title>
  <dc:creator>Sergey Mirvoda</dc:creator>
  <cp:lastModifiedBy>Sergey Mirvoda</cp:lastModifiedBy>
  <cp:revision>23</cp:revision>
  <dcterms:created xsi:type="dcterms:W3CDTF">2015-12-04T14:45:02Z</dcterms:created>
  <dcterms:modified xsi:type="dcterms:W3CDTF">2016-11-21T09:35:09Z</dcterms:modified>
</cp:coreProperties>
</file>